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2" r:id="rId3"/>
    <p:sldMasterId id="2147483674" r:id="rId4"/>
    <p:sldMasterId id="2147483681" r:id="rId5"/>
  </p:sldMasterIdLst>
  <p:notesMasterIdLst>
    <p:notesMasterId r:id="rId7"/>
  </p:notesMasterIdLst>
  <p:handoutMasterIdLst>
    <p:handoutMasterId r:id="rId46"/>
  </p:handoutMasterIdLst>
  <p:sldIdLst>
    <p:sldId id="2815" r:id="rId6"/>
    <p:sldId id="2929" r:id="rId8"/>
    <p:sldId id="2935" r:id="rId9"/>
    <p:sldId id="2968" r:id="rId10"/>
    <p:sldId id="3003" r:id="rId11"/>
    <p:sldId id="2969" r:id="rId12"/>
    <p:sldId id="2971" r:id="rId13"/>
    <p:sldId id="2970" r:id="rId14"/>
    <p:sldId id="2907" r:id="rId15"/>
    <p:sldId id="804" r:id="rId16"/>
    <p:sldId id="2931" r:id="rId17"/>
    <p:sldId id="811" r:id="rId18"/>
    <p:sldId id="2932" r:id="rId19"/>
    <p:sldId id="807" r:id="rId20"/>
    <p:sldId id="2933" r:id="rId21"/>
    <p:sldId id="835" r:id="rId22"/>
    <p:sldId id="838" r:id="rId23"/>
    <p:sldId id="806" r:id="rId24"/>
    <p:sldId id="824" r:id="rId25"/>
    <p:sldId id="846" r:id="rId26"/>
    <p:sldId id="849" r:id="rId27"/>
    <p:sldId id="2875" r:id="rId28"/>
    <p:sldId id="2930" r:id="rId29"/>
    <p:sldId id="2881" r:id="rId30"/>
    <p:sldId id="2877" r:id="rId31"/>
    <p:sldId id="2878" r:id="rId32"/>
    <p:sldId id="2879" r:id="rId33"/>
    <p:sldId id="2880" r:id="rId34"/>
    <p:sldId id="2882" r:id="rId35"/>
    <p:sldId id="2883" r:id="rId36"/>
    <p:sldId id="2884" r:id="rId37"/>
    <p:sldId id="1228" r:id="rId38"/>
    <p:sldId id="2811" r:id="rId39"/>
    <p:sldId id="2812" r:id="rId40"/>
    <p:sldId id="2972" r:id="rId41"/>
    <p:sldId id="2973" r:id="rId42"/>
    <p:sldId id="3004" r:id="rId43"/>
    <p:sldId id="810" r:id="rId44"/>
    <p:sldId id="2852" r:id="rId45"/>
  </p:sldIdLst>
  <p:sldSz cx="12192000" cy="6858000"/>
  <p:notesSz cx="6797675" cy="9926320"/>
  <p:custDataLst>
    <p:tags r:id="rId5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者" initials="A" lastIdx="0" clrIdx="3"/>
  <p:cmAuthor id="2" name="Administrator" initials="A" lastIdx="1" clrIdx="1"/>
  <p:cmAuthor id="1" name="奕彤 刘" initials="奕"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30F"/>
    <a:srgbClr val="C7161D"/>
    <a:srgbClr val="C7161E"/>
    <a:srgbClr val="3498DB"/>
    <a:srgbClr val="414A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93" autoAdjust="0"/>
    <p:restoredTop sz="94886" autoAdjust="0"/>
  </p:normalViewPr>
  <p:slideViewPr>
    <p:cSldViewPr snapToGrid="0">
      <p:cViewPr varScale="1">
        <p:scale>
          <a:sx n="85" d="100"/>
          <a:sy n="85" d="100"/>
        </p:scale>
        <p:origin x="658" y="58"/>
      </p:cViewPr>
      <p:guideLst>
        <p:guide orient="horz" pos="2143"/>
        <p:guide pos="39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1" Type="http://schemas.openxmlformats.org/officeDocument/2006/relationships/tags" Target="tags/tag50.xml"/><Relationship Id="rId50" Type="http://schemas.openxmlformats.org/officeDocument/2006/relationships/commentAuthors" Target="commentAuthors.xml"/><Relationship Id="rId5" Type="http://schemas.openxmlformats.org/officeDocument/2006/relationships/slideMaster" Target="slideMasters/slideMaster4.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4-21T18:18:25.196" idx="1">
    <p:pos x="10" y="10"/>
    <p:text/>
  </p:cm>
</p:cmLst>
</file>

<file path=ppt/diagrams/colors1.xml><?xml version="1.0" encoding="utf-8"?>
<dgm:colorsDef xmlns:dgm="http://schemas.openxmlformats.org/drawingml/2006/diagram" xmlns:a="http://schemas.openxmlformats.org/drawingml/2006/main" uniqueId="urn:microsoft.com/office/officeart/2005/8/colors/accent2_2#1">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1">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B253876-963D-4D3A-9B6F-4D728B1768CC}" type="doc">
      <dgm:prSet loTypeId="urn:microsoft.com/office/officeart/2005/8/layout/radial6#1" loCatId="relationship" qsTypeId="urn:microsoft.com/office/officeart/2005/8/quickstyle/simple4#1" qsCatId="simple" csTypeId="urn:microsoft.com/office/officeart/2005/8/colors/accent2_2#1" csCatId="accent2" phldr="1"/>
      <dgm:spPr/>
      <dgm:t>
        <a:bodyPr/>
        <a:lstStyle/>
        <a:p>
          <a:endParaRPr lang="zh-CN" altLang="en-US"/>
        </a:p>
      </dgm:t>
    </dgm:pt>
    <dgm:pt modelId="{425C49A9-B4C8-412F-9CEF-4D892BE1D976}">
      <dgm:prSet phldrT="[文本]"/>
      <dgm:spPr>
        <a:solidFill>
          <a:srgbClr val="C00000"/>
        </a:solidFill>
      </dgm:spPr>
      <dgm:t>
        <a:bodyPr/>
        <a:lstStyle/>
        <a:p>
          <a:r>
            <a:rPr lang="zh-CN" altLang="en-US" b="1" dirty="0">
              <a:solidFill>
                <a:schemeClr val="bg1"/>
              </a:solidFill>
            </a:rPr>
            <a:t>信</a:t>
          </a:r>
          <a:r>
            <a:rPr lang="en-US" altLang="zh-CN" b="1" dirty="0">
              <a:solidFill>
                <a:schemeClr val="bg1"/>
              </a:solidFill>
            </a:rPr>
            <a:t>e</a:t>
          </a:r>
          <a:r>
            <a:rPr lang="zh-CN" altLang="en-US" b="1" dirty="0">
              <a:solidFill>
                <a:schemeClr val="bg1"/>
              </a:solidFill>
            </a:rPr>
            <a:t>融</a:t>
          </a:r>
        </a:p>
      </dgm:t>
    </dgm:pt>
    <dgm:pt modelId="{34D6A910-A6E0-4CE8-BFC7-A4426F8C4612}" cxnId="{E8A29909-3277-40A9-9292-8EC50F9E2371}" type="parTrans">
      <dgm:prSet/>
      <dgm:spPr/>
      <dgm:t>
        <a:bodyPr/>
        <a:lstStyle/>
        <a:p>
          <a:endParaRPr lang="zh-CN" altLang="en-US"/>
        </a:p>
      </dgm:t>
    </dgm:pt>
    <dgm:pt modelId="{451874AB-2BFD-466D-A482-647ED68899C7}" cxnId="{E8A29909-3277-40A9-9292-8EC50F9E2371}" type="sibTrans">
      <dgm:prSet/>
      <dgm:spPr/>
      <dgm:t>
        <a:bodyPr/>
        <a:lstStyle/>
        <a:p>
          <a:endParaRPr lang="zh-CN" altLang="en-US"/>
        </a:p>
      </dgm:t>
    </dgm:pt>
    <dgm:pt modelId="{9A463306-B593-41FF-B823-AB32A5972088}">
      <dgm:prSet phldrT="[文本]" custT="1"/>
      <dgm:spPr>
        <a:solidFill>
          <a:srgbClr val="C00000"/>
        </a:solidFill>
      </dgm:spPr>
      <dgm:t>
        <a:bodyPr/>
        <a:lstStyle/>
        <a:p>
          <a:r>
            <a:rPr lang="zh-CN" altLang="en-US" sz="1400" b="1" dirty="0">
              <a:solidFill>
                <a:schemeClr val="bg1"/>
              </a:solidFill>
              <a:latin typeface="微软雅黑" panose="020B0503020204020204" pitchFamily="34" charset="-122"/>
              <a:ea typeface="微软雅黑" panose="020B0503020204020204" pitchFamily="34" charset="-122"/>
            </a:rPr>
            <a:t>乐短融</a:t>
          </a:r>
        </a:p>
      </dgm:t>
    </dgm:pt>
    <dgm:pt modelId="{1CAED75C-AD0D-4737-9E2E-40CF43DB3AC1}" cxnId="{2CCBB911-17AB-43A9-8BF2-D5A6177C07DA}" type="parTrans">
      <dgm:prSet/>
      <dgm:spPr/>
      <dgm:t>
        <a:bodyPr/>
        <a:lstStyle/>
        <a:p>
          <a:endParaRPr lang="zh-CN" altLang="en-US"/>
        </a:p>
      </dgm:t>
    </dgm:pt>
    <dgm:pt modelId="{754CFA49-E3BB-4CE6-BAF7-222EA28808B8}" cxnId="{2CCBB911-17AB-43A9-8BF2-D5A6177C07DA}" type="sibTrans">
      <dgm:prSet/>
      <dgm:spPr/>
      <dgm:t>
        <a:bodyPr/>
        <a:lstStyle/>
        <a:p>
          <a:endParaRPr lang="zh-CN" altLang="en-US"/>
        </a:p>
      </dgm:t>
    </dgm:pt>
    <dgm:pt modelId="{BF2FFAEF-EF24-492E-A09F-0A525AC15A11}">
      <dgm:prSet phldrT="[文本]" custT="1"/>
      <dgm:spPr>
        <a:solidFill>
          <a:srgbClr val="C00000"/>
        </a:solidFill>
      </dgm:spPr>
      <dgm:t>
        <a:bodyPr/>
        <a:lstStyle/>
        <a:p>
          <a:r>
            <a:rPr lang="zh-CN" altLang="en-US" sz="1400" b="1" dirty="0"/>
            <a:t>尊享融</a:t>
          </a:r>
        </a:p>
      </dgm:t>
    </dgm:pt>
    <dgm:pt modelId="{081D8589-DBEC-4132-8E6D-2EE697C6268C}" cxnId="{03DC54D6-9555-482C-A532-E0F59D3745B9}" type="parTrans">
      <dgm:prSet/>
      <dgm:spPr/>
      <dgm:t>
        <a:bodyPr/>
        <a:lstStyle/>
        <a:p>
          <a:endParaRPr lang="zh-CN" altLang="en-US"/>
        </a:p>
      </dgm:t>
    </dgm:pt>
    <dgm:pt modelId="{9FD12CC5-3519-4C83-81B8-E5A55CA46F53}" cxnId="{03DC54D6-9555-482C-A532-E0F59D3745B9}" type="sibTrans">
      <dgm:prSet/>
      <dgm:spPr/>
      <dgm:t>
        <a:bodyPr/>
        <a:lstStyle/>
        <a:p>
          <a:endParaRPr lang="zh-CN" altLang="en-US"/>
        </a:p>
      </dgm:t>
    </dgm:pt>
    <dgm:pt modelId="{2E252CCD-AF73-42F5-A5AF-306F32475773}">
      <dgm:prSet phldrT="[文本]" custT="1"/>
      <dgm:spPr>
        <a:solidFill>
          <a:srgbClr val="C00000"/>
        </a:solidFill>
      </dgm:spPr>
      <dgm:t>
        <a:bodyPr/>
        <a:lstStyle/>
        <a:p>
          <a:r>
            <a:rPr lang="zh-CN" altLang="en-US" sz="1400" b="1" dirty="0">
              <a:solidFill>
                <a:schemeClr val="bg1"/>
              </a:solidFill>
              <a:latin typeface="微软雅黑" panose="020B0503020204020204" pitchFamily="34" charset="-122"/>
              <a:ea typeface="微软雅黑" panose="020B0503020204020204" pitchFamily="34" charset="-122"/>
            </a:rPr>
            <a:t>便利融</a:t>
          </a:r>
        </a:p>
      </dgm:t>
    </dgm:pt>
    <dgm:pt modelId="{324DD221-8DBB-42E2-8FE1-237C3FE89992}" cxnId="{2211F427-86BC-42F3-91D4-B37F9D53BF07}" type="parTrans">
      <dgm:prSet/>
      <dgm:spPr/>
      <dgm:t>
        <a:bodyPr/>
        <a:lstStyle/>
        <a:p>
          <a:endParaRPr lang="zh-CN" altLang="en-US"/>
        </a:p>
      </dgm:t>
    </dgm:pt>
    <dgm:pt modelId="{D9D4C083-F05C-466F-A0DC-C3BE4BB65BF9}" cxnId="{2211F427-86BC-42F3-91D4-B37F9D53BF07}" type="sibTrans">
      <dgm:prSet/>
      <dgm:spPr/>
      <dgm:t>
        <a:bodyPr/>
        <a:lstStyle/>
        <a:p>
          <a:endParaRPr lang="zh-CN" altLang="en-US"/>
        </a:p>
      </dgm:t>
    </dgm:pt>
    <dgm:pt modelId="{0AE95970-52B6-4867-BB7D-05A76A4B7DEE}" type="pres">
      <dgm:prSet presAssocID="{7B253876-963D-4D3A-9B6F-4D728B1768CC}" presName="Name0" presStyleCnt="0">
        <dgm:presLayoutVars>
          <dgm:chMax val="1"/>
          <dgm:dir/>
          <dgm:animLvl val="ctr"/>
          <dgm:resizeHandles val="exact"/>
        </dgm:presLayoutVars>
      </dgm:prSet>
      <dgm:spPr/>
    </dgm:pt>
    <dgm:pt modelId="{EFBDD2BA-90EA-4EC2-9C03-4447C8FFCA3F}" type="pres">
      <dgm:prSet presAssocID="{425C49A9-B4C8-412F-9CEF-4D892BE1D976}" presName="centerShape" presStyleLbl="node0" presStyleIdx="0" presStyleCnt="1"/>
      <dgm:spPr/>
    </dgm:pt>
    <dgm:pt modelId="{8AA0A934-428A-476C-BCA9-B81C61D25DFC}" type="pres">
      <dgm:prSet presAssocID="{9A463306-B593-41FF-B823-AB32A5972088}" presName="node" presStyleLbl="node1" presStyleIdx="0" presStyleCnt="3">
        <dgm:presLayoutVars>
          <dgm:bulletEnabled val="1"/>
        </dgm:presLayoutVars>
      </dgm:prSet>
      <dgm:spPr/>
    </dgm:pt>
    <dgm:pt modelId="{20DA12EC-2DB6-4D53-8EA5-65505CB3EDBF}" type="pres">
      <dgm:prSet presAssocID="{9A463306-B593-41FF-B823-AB32A5972088}" presName="dummy" presStyleCnt="0"/>
      <dgm:spPr/>
    </dgm:pt>
    <dgm:pt modelId="{ADD13909-C301-4A89-93A6-5ADCFE9D49EF}" type="pres">
      <dgm:prSet presAssocID="{754CFA49-E3BB-4CE6-BAF7-222EA28808B8}" presName="sibTrans" presStyleLbl="sibTrans2D1" presStyleIdx="0" presStyleCnt="3"/>
      <dgm:spPr/>
    </dgm:pt>
    <dgm:pt modelId="{79CAD494-CD03-4CB5-B7C4-550B36D341FC}" type="pres">
      <dgm:prSet presAssocID="{BF2FFAEF-EF24-492E-A09F-0A525AC15A11}" presName="node" presStyleLbl="node1" presStyleIdx="1" presStyleCnt="3">
        <dgm:presLayoutVars>
          <dgm:bulletEnabled val="1"/>
        </dgm:presLayoutVars>
      </dgm:prSet>
      <dgm:spPr/>
    </dgm:pt>
    <dgm:pt modelId="{13C0DCB7-3D42-4612-B5E9-A3BFF2A82127}" type="pres">
      <dgm:prSet presAssocID="{BF2FFAEF-EF24-492E-A09F-0A525AC15A11}" presName="dummy" presStyleCnt="0"/>
      <dgm:spPr/>
    </dgm:pt>
    <dgm:pt modelId="{BF0270AC-680F-438E-AD91-0D92B4D0329D}" type="pres">
      <dgm:prSet presAssocID="{9FD12CC5-3519-4C83-81B8-E5A55CA46F53}" presName="sibTrans" presStyleLbl="sibTrans2D1" presStyleIdx="1" presStyleCnt="3"/>
      <dgm:spPr/>
    </dgm:pt>
    <dgm:pt modelId="{46B36858-FCC7-478B-BFE7-432F554599D4}" type="pres">
      <dgm:prSet presAssocID="{2E252CCD-AF73-42F5-A5AF-306F32475773}" presName="node" presStyleLbl="node1" presStyleIdx="2" presStyleCnt="3">
        <dgm:presLayoutVars>
          <dgm:bulletEnabled val="1"/>
        </dgm:presLayoutVars>
      </dgm:prSet>
      <dgm:spPr/>
    </dgm:pt>
    <dgm:pt modelId="{C300D63C-40D7-41C5-B224-598D1556450A}" type="pres">
      <dgm:prSet presAssocID="{2E252CCD-AF73-42F5-A5AF-306F32475773}" presName="dummy" presStyleCnt="0"/>
      <dgm:spPr/>
    </dgm:pt>
    <dgm:pt modelId="{A8D41D8E-12FB-427D-B575-CF7A88E1355B}" type="pres">
      <dgm:prSet presAssocID="{D9D4C083-F05C-466F-A0DC-C3BE4BB65BF9}" presName="sibTrans" presStyleLbl="sibTrans2D1" presStyleIdx="2" presStyleCnt="3"/>
      <dgm:spPr/>
    </dgm:pt>
  </dgm:ptLst>
  <dgm:cxnLst>
    <dgm:cxn modelId="{A53AF903-C2D9-4234-B6E1-76FC71013CDA}" type="presOf" srcId="{9A463306-B593-41FF-B823-AB32A5972088}" destId="{8AA0A934-428A-476C-BCA9-B81C61D25DFC}" srcOrd="0" destOrd="0" presId="urn:microsoft.com/office/officeart/2005/8/layout/radial6#1"/>
    <dgm:cxn modelId="{E8A29909-3277-40A9-9292-8EC50F9E2371}" srcId="{7B253876-963D-4D3A-9B6F-4D728B1768CC}" destId="{425C49A9-B4C8-412F-9CEF-4D892BE1D976}" srcOrd="0" destOrd="0" parTransId="{34D6A910-A6E0-4CE8-BFC7-A4426F8C4612}" sibTransId="{451874AB-2BFD-466D-A482-647ED68899C7}"/>
    <dgm:cxn modelId="{2CCBB911-17AB-43A9-8BF2-D5A6177C07DA}" srcId="{425C49A9-B4C8-412F-9CEF-4D892BE1D976}" destId="{9A463306-B593-41FF-B823-AB32A5972088}" srcOrd="0" destOrd="0" parTransId="{1CAED75C-AD0D-4737-9E2E-40CF43DB3AC1}" sibTransId="{754CFA49-E3BB-4CE6-BAF7-222EA28808B8}"/>
    <dgm:cxn modelId="{CB759F1C-2C46-4BFE-86B4-33CB4F53C4E8}" type="presOf" srcId="{7B253876-963D-4D3A-9B6F-4D728B1768CC}" destId="{0AE95970-52B6-4867-BB7D-05A76A4B7DEE}" srcOrd="0" destOrd="0" presId="urn:microsoft.com/office/officeart/2005/8/layout/radial6#1"/>
    <dgm:cxn modelId="{2211F427-86BC-42F3-91D4-B37F9D53BF07}" srcId="{425C49A9-B4C8-412F-9CEF-4D892BE1D976}" destId="{2E252CCD-AF73-42F5-A5AF-306F32475773}" srcOrd="2" destOrd="0" parTransId="{324DD221-8DBB-42E2-8FE1-237C3FE89992}" sibTransId="{D9D4C083-F05C-466F-A0DC-C3BE4BB65BF9}"/>
    <dgm:cxn modelId="{95A5E22A-3935-483F-A0CD-A3FBBAF226C4}" type="presOf" srcId="{9FD12CC5-3519-4C83-81B8-E5A55CA46F53}" destId="{BF0270AC-680F-438E-AD91-0D92B4D0329D}" srcOrd="0" destOrd="0" presId="urn:microsoft.com/office/officeart/2005/8/layout/radial6#1"/>
    <dgm:cxn modelId="{66C5D73B-F43C-415B-8971-83BA35586325}" type="presOf" srcId="{425C49A9-B4C8-412F-9CEF-4D892BE1D976}" destId="{EFBDD2BA-90EA-4EC2-9C03-4447C8FFCA3F}" srcOrd="0" destOrd="0" presId="urn:microsoft.com/office/officeart/2005/8/layout/radial6#1"/>
    <dgm:cxn modelId="{D773F55C-9B92-4F2A-8490-07D5BAA99F09}" type="presOf" srcId="{2E252CCD-AF73-42F5-A5AF-306F32475773}" destId="{46B36858-FCC7-478B-BFE7-432F554599D4}" srcOrd="0" destOrd="0" presId="urn:microsoft.com/office/officeart/2005/8/layout/radial6#1"/>
    <dgm:cxn modelId="{6C3CC66B-5121-4848-9BEA-261377E402B0}" type="presOf" srcId="{BF2FFAEF-EF24-492E-A09F-0A525AC15A11}" destId="{79CAD494-CD03-4CB5-B7C4-550B36D341FC}" srcOrd="0" destOrd="0" presId="urn:microsoft.com/office/officeart/2005/8/layout/radial6#1"/>
    <dgm:cxn modelId="{BC43BB7C-B594-418C-89DA-0360AA3AAC8D}" type="presOf" srcId="{754CFA49-E3BB-4CE6-BAF7-222EA28808B8}" destId="{ADD13909-C301-4A89-93A6-5ADCFE9D49EF}" srcOrd="0" destOrd="0" presId="urn:microsoft.com/office/officeart/2005/8/layout/radial6#1"/>
    <dgm:cxn modelId="{03DC54D6-9555-482C-A532-E0F59D3745B9}" srcId="{425C49A9-B4C8-412F-9CEF-4D892BE1D976}" destId="{BF2FFAEF-EF24-492E-A09F-0A525AC15A11}" srcOrd="1" destOrd="0" parTransId="{081D8589-DBEC-4132-8E6D-2EE697C6268C}" sibTransId="{9FD12CC5-3519-4C83-81B8-E5A55CA46F53}"/>
    <dgm:cxn modelId="{2A8735EB-A11C-4961-8D10-F9EAC999CDAB}" type="presOf" srcId="{D9D4C083-F05C-466F-A0DC-C3BE4BB65BF9}" destId="{A8D41D8E-12FB-427D-B575-CF7A88E1355B}" srcOrd="0" destOrd="0" presId="urn:microsoft.com/office/officeart/2005/8/layout/radial6#1"/>
    <dgm:cxn modelId="{B93FEB9C-8813-460D-BF30-82633343C8DD}" type="presParOf" srcId="{0AE95970-52B6-4867-BB7D-05A76A4B7DEE}" destId="{EFBDD2BA-90EA-4EC2-9C03-4447C8FFCA3F}" srcOrd="0" destOrd="0" presId="urn:microsoft.com/office/officeart/2005/8/layout/radial6#1"/>
    <dgm:cxn modelId="{826EB98E-A71D-4F9A-A67F-DCD46627A135}" type="presParOf" srcId="{0AE95970-52B6-4867-BB7D-05A76A4B7DEE}" destId="{8AA0A934-428A-476C-BCA9-B81C61D25DFC}" srcOrd="1" destOrd="0" presId="urn:microsoft.com/office/officeart/2005/8/layout/radial6#1"/>
    <dgm:cxn modelId="{2AD3B34F-8E28-42B3-A8C8-15A36664A074}" type="presParOf" srcId="{0AE95970-52B6-4867-BB7D-05A76A4B7DEE}" destId="{20DA12EC-2DB6-4D53-8EA5-65505CB3EDBF}" srcOrd="2" destOrd="0" presId="urn:microsoft.com/office/officeart/2005/8/layout/radial6#1"/>
    <dgm:cxn modelId="{BB648DE1-58EF-4FB6-B48F-4573FA02E3AC}" type="presParOf" srcId="{0AE95970-52B6-4867-BB7D-05A76A4B7DEE}" destId="{ADD13909-C301-4A89-93A6-5ADCFE9D49EF}" srcOrd="3" destOrd="0" presId="urn:microsoft.com/office/officeart/2005/8/layout/radial6#1"/>
    <dgm:cxn modelId="{33D3EA85-6E84-4CE0-8AA0-E5F34A22F677}" type="presParOf" srcId="{0AE95970-52B6-4867-BB7D-05A76A4B7DEE}" destId="{79CAD494-CD03-4CB5-B7C4-550B36D341FC}" srcOrd="4" destOrd="0" presId="urn:microsoft.com/office/officeart/2005/8/layout/radial6#1"/>
    <dgm:cxn modelId="{69FB5629-8572-42F9-A9CE-FCC17B2B48CF}" type="presParOf" srcId="{0AE95970-52B6-4867-BB7D-05A76A4B7DEE}" destId="{13C0DCB7-3D42-4612-B5E9-A3BFF2A82127}" srcOrd="5" destOrd="0" presId="urn:microsoft.com/office/officeart/2005/8/layout/radial6#1"/>
    <dgm:cxn modelId="{D77C8EC9-FA66-4205-84DC-6F1C17E12306}" type="presParOf" srcId="{0AE95970-52B6-4867-BB7D-05A76A4B7DEE}" destId="{BF0270AC-680F-438E-AD91-0D92B4D0329D}" srcOrd="6" destOrd="0" presId="urn:microsoft.com/office/officeart/2005/8/layout/radial6#1"/>
    <dgm:cxn modelId="{09EFE054-2A41-4FE2-80B2-D096EB75DD13}" type="presParOf" srcId="{0AE95970-52B6-4867-BB7D-05A76A4B7DEE}" destId="{46B36858-FCC7-478B-BFE7-432F554599D4}" srcOrd="7" destOrd="0" presId="urn:microsoft.com/office/officeart/2005/8/layout/radial6#1"/>
    <dgm:cxn modelId="{9A189664-43CC-418A-A123-0071A05D8E3A}" type="presParOf" srcId="{0AE95970-52B6-4867-BB7D-05A76A4B7DEE}" destId="{C300D63C-40D7-41C5-B224-598D1556450A}" srcOrd="8" destOrd="0" presId="urn:microsoft.com/office/officeart/2005/8/layout/radial6#1"/>
    <dgm:cxn modelId="{6FAD65A1-04D8-4D0E-B867-7923387FA0BD}" type="presParOf" srcId="{0AE95970-52B6-4867-BB7D-05A76A4B7DEE}" destId="{A8D41D8E-12FB-427D-B575-CF7A88E1355B}" srcOrd="9" destOrd="0" presId="urn:microsoft.com/office/officeart/2005/8/layout/radial6#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253876-963D-4D3A-9B6F-4D728B1768CC}" type="doc">
      <dgm:prSet loTypeId="urn:microsoft.com/office/officeart/2005/8/layout/radial6#1" loCatId="relationship" qsTypeId="urn:microsoft.com/office/officeart/2005/8/quickstyle/simple4#1" qsCatId="simple" csTypeId="urn:microsoft.com/office/officeart/2005/8/colors/accent2_2#1" csCatId="accent2" phldr="1"/>
      <dgm:spPr/>
      <dgm:t>
        <a:bodyPr/>
        <a:lstStyle/>
        <a:p>
          <a:endParaRPr lang="zh-CN" altLang="en-US"/>
        </a:p>
      </dgm:t>
    </dgm:pt>
    <dgm:pt modelId="{425C49A9-B4C8-412F-9CEF-4D892BE1D976}">
      <dgm:prSet phldrT="[文本]"/>
      <dgm:spPr>
        <a:solidFill>
          <a:srgbClr val="C00000"/>
        </a:solidFill>
      </dgm:spPr>
      <dgm:t>
        <a:bodyPr/>
        <a:lstStyle/>
        <a:p>
          <a:r>
            <a:rPr lang="zh-CN" altLang="en-US" b="1" dirty="0">
              <a:solidFill>
                <a:schemeClr val="bg1"/>
              </a:solidFill>
            </a:rPr>
            <a:t>信</a:t>
          </a:r>
          <a:r>
            <a:rPr lang="en-US" altLang="zh-CN" b="1" dirty="0">
              <a:solidFill>
                <a:schemeClr val="bg1"/>
              </a:solidFill>
            </a:rPr>
            <a:t>e</a:t>
          </a:r>
          <a:r>
            <a:rPr lang="zh-CN" altLang="en-US" b="1" dirty="0">
              <a:solidFill>
                <a:schemeClr val="bg1"/>
              </a:solidFill>
            </a:rPr>
            <a:t>池</a:t>
          </a:r>
        </a:p>
      </dgm:t>
    </dgm:pt>
    <dgm:pt modelId="{34D6A910-A6E0-4CE8-BFC7-A4426F8C4612}" cxnId="{E8A29909-3277-40A9-9292-8EC50F9E2371}" type="parTrans">
      <dgm:prSet/>
      <dgm:spPr/>
      <dgm:t>
        <a:bodyPr/>
        <a:lstStyle/>
        <a:p>
          <a:endParaRPr lang="zh-CN" altLang="en-US"/>
        </a:p>
      </dgm:t>
    </dgm:pt>
    <dgm:pt modelId="{451874AB-2BFD-466D-A482-647ED68899C7}" cxnId="{E8A29909-3277-40A9-9292-8EC50F9E2371}" type="sibTrans">
      <dgm:prSet/>
      <dgm:spPr/>
      <dgm:t>
        <a:bodyPr/>
        <a:lstStyle/>
        <a:p>
          <a:endParaRPr lang="zh-CN" altLang="en-US"/>
        </a:p>
      </dgm:t>
    </dgm:pt>
    <dgm:pt modelId="{9A463306-B593-41FF-B823-AB32A5972088}">
      <dgm:prSet phldrT="[文本]" custT="1"/>
      <dgm:spPr>
        <a:solidFill>
          <a:srgbClr val="C00000"/>
        </a:solidFill>
      </dgm:spPr>
      <dgm:t>
        <a:bodyPr/>
        <a:lstStyle/>
        <a:p>
          <a:r>
            <a:rPr lang="zh-CN" altLang="en-US" sz="1400" b="1" dirty="0">
              <a:solidFill>
                <a:schemeClr val="bg1"/>
              </a:solidFill>
              <a:latin typeface="微软雅黑" panose="020B0503020204020204" pitchFamily="34" charset="-122"/>
              <a:ea typeface="微软雅黑" panose="020B0503020204020204" pitchFamily="34" charset="-122"/>
            </a:rPr>
            <a:t>期限错配</a:t>
          </a:r>
        </a:p>
      </dgm:t>
    </dgm:pt>
    <dgm:pt modelId="{1CAED75C-AD0D-4737-9E2E-40CF43DB3AC1}" cxnId="{2CCBB911-17AB-43A9-8BF2-D5A6177C07DA}" type="parTrans">
      <dgm:prSet/>
      <dgm:spPr/>
      <dgm:t>
        <a:bodyPr/>
        <a:lstStyle/>
        <a:p>
          <a:endParaRPr lang="zh-CN" altLang="en-US"/>
        </a:p>
      </dgm:t>
    </dgm:pt>
    <dgm:pt modelId="{754CFA49-E3BB-4CE6-BAF7-222EA28808B8}" cxnId="{2CCBB911-17AB-43A9-8BF2-D5A6177C07DA}" type="sibTrans">
      <dgm:prSet/>
      <dgm:spPr/>
      <dgm:t>
        <a:bodyPr/>
        <a:lstStyle/>
        <a:p>
          <a:endParaRPr lang="zh-CN" altLang="en-US"/>
        </a:p>
      </dgm:t>
    </dgm:pt>
    <dgm:pt modelId="{BF2FFAEF-EF24-492E-A09F-0A525AC15A11}">
      <dgm:prSet phldrT="[文本]" custT="1"/>
      <dgm:spPr>
        <a:solidFill>
          <a:srgbClr val="C00000"/>
        </a:solidFill>
      </dgm:spPr>
      <dgm:t>
        <a:bodyPr/>
        <a:lstStyle/>
        <a:p>
          <a:r>
            <a:rPr lang="zh-CN" altLang="en-US" sz="1400" b="1" dirty="0"/>
            <a:t>信用错配</a:t>
          </a:r>
        </a:p>
      </dgm:t>
    </dgm:pt>
    <dgm:pt modelId="{081D8589-DBEC-4132-8E6D-2EE697C6268C}" cxnId="{03DC54D6-9555-482C-A532-E0F59D3745B9}" type="parTrans">
      <dgm:prSet/>
      <dgm:spPr/>
      <dgm:t>
        <a:bodyPr/>
        <a:lstStyle/>
        <a:p>
          <a:endParaRPr lang="zh-CN" altLang="en-US"/>
        </a:p>
      </dgm:t>
    </dgm:pt>
    <dgm:pt modelId="{9FD12CC5-3519-4C83-81B8-E5A55CA46F53}" cxnId="{03DC54D6-9555-482C-A532-E0F59D3745B9}" type="sibTrans">
      <dgm:prSet/>
      <dgm:spPr/>
      <dgm:t>
        <a:bodyPr/>
        <a:lstStyle/>
        <a:p>
          <a:endParaRPr lang="zh-CN" altLang="en-US"/>
        </a:p>
      </dgm:t>
    </dgm:pt>
    <dgm:pt modelId="{2E252CCD-AF73-42F5-A5AF-306F32475773}">
      <dgm:prSet phldrT="[文本]" custT="1"/>
      <dgm:spPr>
        <a:solidFill>
          <a:srgbClr val="C00000"/>
        </a:solidFill>
      </dgm:spPr>
      <dgm:t>
        <a:bodyPr/>
        <a:lstStyle/>
        <a:p>
          <a:r>
            <a:rPr lang="zh-CN" altLang="en-US" sz="1400" b="1" dirty="0"/>
            <a:t>金额</a:t>
          </a:r>
          <a:r>
            <a:rPr lang="zh-CN" altLang="en-US" sz="1400" b="1" dirty="0">
              <a:solidFill>
                <a:schemeClr val="bg1"/>
              </a:solidFill>
              <a:latin typeface="微软雅黑" panose="020B0503020204020204" pitchFamily="34" charset="-122"/>
              <a:ea typeface="微软雅黑" panose="020B0503020204020204" pitchFamily="34" charset="-122"/>
            </a:rPr>
            <a:t>错配</a:t>
          </a:r>
        </a:p>
      </dgm:t>
    </dgm:pt>
    <dgm:pt modelId="{324DD221-8DBB-42E2-8FE1-237C3FE89992}" cxnId="{2211F427-86BC-42F3-91D4-B37F9D53BF07}" type="parTrans">
      <dgm:prSet/>
      <dgm:spPr/>
      <dgm:t>
        <a:bodyPr/>
        <a:lstStyle/>
        <a:p>
          <a:endParaRPr lang="zh-CN" altLang="en-US"/>
        </a:p>
      </dgm:t>
    </dgm:pt>
    <dgm:pt modelId="{D9D4C083-F05C-466F-A0DC-C3BE4BB65BF9}" cxnId="{2211F427-86BC-42F3-91D4-B37F9D53BF07}" type="sibTrans">
      <dgm:prSet/>
      <dgm:spPr/>
      <dgm:t>
        <a:bodyPr/>
        <a:lstStyle/>
        <a:p>
          <a:endParaRPr lang="zh-CN" altLang="en-US"/>
        </a:p>
      </dgm:t>
    </dgm:pt>
    <dgm:pt modelId="{DE02AD37-88C2-4EDC-B9B5-CD1DBFE65451}">
      <dgm:prSet phldrT="[文本]"/>
      <dgm:spPr>
        <a:solidFill>
          <a:srgbClr val="C00000"/>
        </a:solidFill>
      </dgm:spPr>
      <dgm:t>
        <a:bodyPr/>
        <a:lstStyle/>
        <a:p>
          <a:r>
            <a:rPr lang="zh-CN" altLang="en-US" b="1" dirty="0">
              <a:solidFill>
                <a:schemeClr val="bg1"/>
              </a:solidFill>
              <a:latin typeface="微软雅黑" panose="020B0503020204020204" pitchFamily="34" charset="-122"/>
              <a:ea typeface="微软雅黑" panose="020B0503020204020204" pitchFamily="34" charset="-122"/>
            </a:rPr>
            <a:t>产品</a:t>
          </a:r>
          <a:r>
            <a:rPr lang="zh-CN" altLang="en-US" b="1" dirty="0"/>
            <a:t>错配</a:t>
          </a:r>
        </a:p>
      </dgm:t>
    </dgm:pt>
    <dgm:pt modelId="{E18EED9E-700F-4736-82AC-695C5CA13FFD}" cxnId="{06557207-F75B-450C-8F2A-85AE851817A4}" type="parTrans">
      <dgm:prSet/>
      <dgm:spPr/>
      <dgm:t>
        <a:bodyPr/>
        <a:lstStyle/>
        <a:p>
          <a:endParaRPr lang="zh-CN" altLang="en-US"/>
        </a:p>
      </dgm:t>
    </dgm:pt>
    <dgm:pt modelId="{DED37DB3-96DA-42A5-A6ED-C46CA6397533}" cxnId="{06557207-F75B-450C-8F2A-85AE851817A4}" type="sibTrans">
      <dgm:prSet/>
      <dgm:spPr/>
      <dgm:t>
        <a:bodyPr/>
        <a:lstStyle/>
        <a:p>
          <a:endParaRPr lang="zh-CN" altLang="en-US"/>
        </a:p>
      </dgm:t>
    </dgm:pt>
    <dgm:pt modelId="{06CF8BAC-1C09-404E-B983-BB689BDE791C}">
      <dgm:prSet phldrT="[文本]"/>
      <dgm:spPr>
        <a:solidFill>
          <a:srgbClr val="C00000"/>
        </a:solidFill>
      </dgm:spPr>
      <dgm:t>
        <a:bodyPr/>
        <a:lstStyle/>
        <a:p>
          <a:r>
            <a:rPr lang="zh-CN" altLang="en-US" b="1" dirty="0"/>
            <a:t>集团资源错配</a:t>
          </a:r>
        </a:p>
      </dgm:t>
    </dgm:pt>
    <dgm:pt modelId="{7FC3F644-9C41-427E-B2CA-728EE04BB59C}" cxnId="{494D9F98-29C1-4220-A07D-26C27710C09A}" type="parTrans">
      <dgm:prSet/>
      <dgm:spPr/>
      <dgm:t>
        <a:bodyPr/>
        <a:lstStyle/>
        <a:p>
          <a:endParaRPr lang="zh-CN" altLang="en-US"/>
        </a:p>
      </dgm:t>
    </dgm:pt>
    <dgm:pt modelId="{B4281584-F25E-4AF4-BEB4-9BFFF1F7E88E}" cxnId="{494D9F98-29C1-4220-A07D-26C27710C09A}" type="sibTrans">
      <dgm:prSet/>
      <dgm:spPr/>
      <dgm:t>
        <a:bodyPr/>
        <a:lstStyle/>
        <a:p>
          <a:endParaRPr lang="zh-CN" altLang="en-US"/>
        </a:p>
      </dgm:t>
    </dgm:pt>
    <dgm:pt modelId="{0AE95970-52B6-4867-BB7D-05A76A4B7DEE}" type="pres">
      <dgm:prSet presAssocID="{7B253876-963D-4D3A-9B6F-4D728B1768CC}" presName="Name0" presStyleCnt="0">
        <dgm:presLayoutVars>
          <dgm:chMax val="1"/>
          <dgm:dir/>
          <dgm:animLvl val="ctr"/>
          <dgm:resizeHandles val="exact"/>
        </dgm:presLayoutVars>
      </dgm:prSet>
      <dgm:spPr/>
    </dgm:pt>
    <dgm:pt modelId="{EFBDD2BA-90EA-4EC2-9C03-4447C8FFCA3F}" type="pres">
      <dgm:prSet presAssocID="{425C49A9-B4C8-412F-9CEF-4D892BE1D976}" presName="centerShape" presStyleLbl="node0" presStyleIdx="0" presStyleCnt="1" custScaleY="53764"/>
      <dgm:spPr/>
    </dgm:pt>
    <dgm:pt modelId="{8AA0A934-428A-476C-BCA9-B81C61D25DFC}" type="pres">
      <dgm:prSet presAssocID="{9A463306-B593-41FF-B823-AB32A5972088}" presName="node" presStyleLbl="node1" presStyleIdx="0" presStyleCnt="5">
        <dgm:presLayoutVars>
          <dgm:bulletEnabled val="1"/>
        </dgm:presLayoutVars>
      </dgm:prSet>
      <dgm:spPr/>
    </dgm:pt>
    <dgm:pt modelId="{20DA12EC-2DB6-4D53-8EA5-65505CB3EDBF}" type="pres">
      <dgm:prSet presAssocID="{9A463306-B593-41FF-B823-AB32A5972088}" presName="dummy" presStyleCnt="0"/>
      <dgm:spPr/>
    </dgm:pt>
    <dgm:pt modelId="{ADD13909-C301-4A89-93A6-5ADCFE9D49EF}" type="pres">
      <dgm:prSet presAssocID="{754CFA49-E3BB-4CE6-BAF7-222EA28808B8}" presName="sibTrans" presStyleLbl="sibTrans2D1" presStyleIdx="0" presStyleCnt="5"/>
      <dgm:spPr/>
    </dgm:pt>
    <dgm:pt modelId="{79CAD494-CD03-4CB5-B7C4-550B36D341FC}" type="pres">
      <dgm:prSet presAssocID="{BF2FFAEF-EF24-492E-A09F-0A525AC15A11}" presName="node" presStyleLbl="node1" presStyleIdx="1" presStyleCnt="5">
        <dgm:presLayoutVars>
          <dgm:bulletEnabled val="1"/>
        </dgm:presLayoutVars>
      </dgm:prSet>
      <dgm:spPr/>
    </dgm:pt>
    <dgm:pt modelId="{13C0DCB7-3D42-4612-B5E9-A3BFF2A82127}" type="pres">
      <dgm:prSet presAssocID="{BF2FFAEF-EF24-492E-A09F-0A525AC15A11}" presName="dummy" presStyleCnt="0"/>
      <dgm:spPr/>
    </dgm:pt>
    <dgm:pt modelId="{BF0270AC-680F-438E-AD91-0D92B4D0329D}" type="pres">
      <dgm:prSet presAssocID="{9FD12CC5-3519-4C83-81B8-E5A55CA46F53}" presName="sibTrans" presStyleLbl="sibTrans2D1" presStyleIdx="1" presStyleCnt="5"/>
      <dgm:spPr/>
    </dgm:pt>
    <dgm:pt modelId="{5F881DBA-9F1D-46E8-8C91-4E8DA8C051FE}" type="pres">
      <dgm:prSet presAssocID="{06CF8BAC-1C09-404E-B983-BB689BDE791C}" presName="node" presStyleLbl="node1" presStyleIdx="2" presStyleCnt="5">
        <dgm:presLayoutVars>
          <dgm:bulletEnabled val="1"/>
        </dgm:presLayoutVars>
      </dgm:prSet>
      <dgm:spPr/>
    </dgm:pt>
    <dgm:pt modelId="{D1DB1691-208A-4D18-B1B5-415F44E25775}" type="pres">
      <dgm:prSet presAssocID="{06CF8BAC-1C09-404E-B983-BB689BDE791C}" presName="dummy" presStyleCnt="0"/>
      <dgm:spPr/>
    </dgm:pt>
    <dgm:pt modelId="{7A8B2DDF-63D2-4ED2-B917-59BD84AEB1C6}" type="pres">
      <dgm:prSet presAssocID="{B4281584-F25E-4AF4-BEB4-9BFFF1F7E88E}" presName="sibTrans" presStyleLbl="sibTrans2D1" presStyleIdx="2" presStyleCnt="5"/>
      <dgm:spPr/>
    </dgm:pt>
    <dgm:pt modelId="{B194E397-341E-46DF-9327-F8D862043125}" type="pres">
      <dgm:prSet presAssocID="{DE02AD37-88C2-4EDC-B9B5-CD1DBFE65451}" presName="node" presStyleLbl="node1" presStyleIdx="3" presStyleCnt="5">
        <dgm:presLayoutVars>
          <dgm:bulletEnabled val="1"/>
        </dgm:presLayoutVars>
      </dgm:prSet>
      <dgm:spPr/>
    </dgm:pt>
    <dgm:pt modelId="{01DD4C6B-769C-4C6F-BA85-7E888B2DB8F7}" type="pres">
      <dgm:prSet presAssocID="{DE02AD37-88C2-4EDC-B9B5-CD1DBFE65451}" presName="dummy" presStyleCnt="0"/>
      <dgm:spPr/>
    </dgm:pt>
    <dgm:pt modelId="{097F27C2-3DBF-4707-92DC-B7A3CDF1EB8E}" type="pres">
      <dgm:prSet presAssocID="{DED37DB3-96DA-42A5-A6ED-C46CA6397533}" presName="sibTrans" presStyleLbl="sibTrans2D1" presStyleIdx="3" presStyleCnt="5"/>
      <dgm:spPr/>
    </dgm:pt>
    <dgm:pt modelId="{46B36858-FCC7-478B-BFE7-432F554599D4}" type="pres">
      <dgm:prSet presAssocID="{2E252CCD-AF73-42F5-A5AF-306F32475773}" presName="node" presStyleLbl="node1" presStyleIdx="4" presStyleCnt="5">
        <dgm:presLayoutVars>
          <dgm:bulletEnabled val="1"/>
        </dgm:presLayoutVars>
      </dgm:prSet>
      <dgm:spPr/>
    </dgm:pt>
    <dgm:pt modelId="{C300D63C-40D7-41C5-B224-598D1556450A}" type="pres">
      <dgm:prSet presAssocID="{2E252CCD-AF73-42F5-A5AF-306F32475773}" presName="dummy" presStyleCnt="0"/>
      <dgm:spPr/>
    </dgm:pt>
    <dgm:pt modelId="{A8D41D8E-12FB-427D-B575-CF7A88E1355B}" type="pres">
      <dgm:prSet presAssocID="{D9D4C083-F05C-466F-A0DC-C3BE4BB65BF9}" presName="sibTrans" presStyleLbl="sibTrans2D1" presStyleIdx="4" presStyleCnt="5"/>
      <dgm:spPr/>
    </dgm:pt>
  </dgm:ptLst>
  <dgm:cxnLst>
    <dgm:cxn modelId="{06557207-F75B-450C-8F2A-85AE851817A4}" srcId="{425C49A9-B4C8-412F-9CEF-4D892BE1D976}" destId="{DE02AD37-88C2-4EDC-B9B5-CD1DBFE65451}" srcOrd="3" destOrd="0" parTransId="{E18EED9E-700F-4736-82AC-695C5CA13FFD}" sibTransId="{DED37DB3-96DA-42A5-A6ED-C46CA6397533}"/>
    <dgm:cxn modelId="{E8A29909-3277-40A9-9292-8EC50F9E2371}" srcId="{7B253876-963D-4D3A-9B6F-4D728B1768CC}" destId="{425C49A9-B4C8-412F-9CEF-4D892BE1D976}" srcOrd="0" destOrd="0" parTransId="{34D6A910-A6E0-4CE8-BFC7-A4426F8C4612}" sibTransId="{451874AB-2BFD-466D-A482-647ED68899C7}"/>
    <dgm:cxn modelId="{BFB3DF0A-D879-4EC7-8981-354D28248C24}" type="presOf" srcId="{06CF8BAC-1C09-404E-B983-BB689BDE791C}" destId="{5F881DBA-9F1D-46E8-8C91-4E8DA8C051FE}" srcOrd="0" destOrd="0" presId="urn:microsoft.com/office/officeart/2005/8/layout/radial6#1"/>
    <dgm:cxn modelId="{2CCBB911-17AB-43A9-8BF2-D5A6177C07DA}" srcId="{425C49A9-B4C8-412F-9CEF-4D892BE1D976}" destId="{9A463306-B593-41FF-B823-AB32A5972088}" srcOrd="0" destOrd="0" parTransId="{1CAED75C-AD0D-4737-9E2E-40CF43DB3AC1}" sibTransId="{754CFA49-E3BB-4CE6-BAF7-222EA28808B8}"/>
    <dgm:cxn modelId="{2211F427-86BC-42F3-91D4-B37F9D53BF07}" srcId="{425C49A9-B4C8-412F-9CEF-4D892BE1D976}" destId="{2E252CCD-AF73-42F5-A5AF-306F32475773}" srcOrd="4" destOrd="0" parTransId="{324DD221-8DBB-42E2-8FE1-237C3FE89992}" sibTransId="{D9D4C083-F05C-466F-A0DC-C3BE4BB65BF9}"/>
    <dgm:cxn modelId="{F98C0D28-A270-4A01-B550-ABEC241ECEAE}" type="presOf" srcId="{2E252CCD-AF73-42F5-A5AF-306F32475773}" destId="{46B36858-FCC7-478B-BFE7-432F554599D4}" srcOrd="0" destOrd="0" presId="urn:microsoft.com/office/officeart/2005/8/layout/radial6#1"/>
    <dgm:cxn modelId="{E46E2032-05E6-4951-9AF2-FD581E9CC2BE}" type="presOf" srcId="{BF2FFAEF-EF24-492E-A09F-0A525AC15A11}" destId="{79CAD494-CD03-4CB5-B7C4-550B36D341FC}" srcOrd="0" destOrd="0" presId="urn:microsoft.com/office/officeart/2005/8/layout/radial6#1"/>
    <dgm:cxn modelId="{DA5CC373-C267-46EE-983C-C8B4B1EE760A}" type="presOf" srcId="{7B253876-963D-4D3A-9B6F-4D728B1768CC}" destId="{0AE95970-52B6-4867-BB7D-05A76A4B7DEE}" srcOrd="0" destOrd="0" presId="urn:microsoft.com/office/officeart/2005/8/layout/radial6#1"/>
    <dgm:cxn modelId="{C2EE5983-BD91-4448-943D-E19AB20DFEBE}" type="presOf" srcId="{D9D4C083-F05C-466F-A0DC-C3BE4BB65BF9}" destId="{A8D41D8E-12FB-427D-B575-CF7A88E1355B}" srcOrd="0" destOrd="0" presId="urn:microsoft.com/office/officeart/2005/8/layout/radial6#1"/>
    <dgm:cxn modelId="{494D9F98-29C1-4220-A07D-26C27710C09A}" srcId="{425C49A9-B4C8-412F-9CEF-4D892BE1D976}" destId="{06CF8BAC-1C09-404E-B983-BB689BDE791C}" srcOrd="2" destOrd="0" parTransId="{7FC3F644-9C41-427E-B2CA-728EE04BB59C}" sibTransId="{B4281584-F25E-4AF4-BEB4-9BFFF1F7E88E}"/>
    <dgm:cxn modelId="{732DABA0-7AF5-4070-A474-48F2277EF7A3}" type="presOf" srcId="{9A463306-B593-41FF-B823-AB32A5972088}" destId="{8AA0A934-428A-476C-BCA9-B81C61D25DFC}" srcOrd="0" destOrd="0" presId="urn:microsoft.com/office/officeart/2005/8/layout/radial6#1"/>
    <dgm:cxn modelId="{F48D78AA-BF96-4E15-BDAF-81D8D8F3E6D9}" type="presOf" srcId="{DE02AD37-88C2-4EDC-B9B5-CD1DBFE65451}" destId="{B194E397-341E-46DF-9327-F8D862043125}" srcOrd="0" destOrd="0" presId="urn:microsoft.com/office/officeart/2005/8/layout/radial6#1"/>
    <dgm:cxn modelId="{5B0E8DB2-7DC4-455C-9EEB-C0F23045B5B9}" type="presOf" srcId="{425C49A9-B4C8-412F-9CEF-4D892BE1D976}" destId="{EFBDD2BA-90EA-4EC2-9C03-4447C8FFCA3F}" srcOrd="0" destOrd="0" presId="urn:microsoft.com/office/officeart/2005/8/layout/radial6#1"/>
    <dgm:cxn modelId="{03DC54D6-9555-482C-A532-E0F59D3745B9}" srcId="{425C49A9-B4C8-412F-9CEF-4D892BE1D976}" destId="{BF2FFAEF-EF24-492E-A09F-0A525AC15A11}" srcOrd="1" destOrd="0" parTransId="{081D8589-DBEC-4132-8E6D-2EE697C6268C}" sibTransId="{9FD12CC5-3519-4C83-81B8-E5A55CA46F53}"/>
    <dgm:cxn modelId="{180F32E0-CB59-4E51-93D3-C07D553A08D8}" type="presOf" srcId="{754CFA49-E3BB-4CE6-BAF7-222EA28808B8}" destId="{ADD13909-C301-4A89-93A6-5ADCFE9D49EF}" srcOrd="0" destOrd="0" presId="urn:microsoft.com/office/officeart/2005/8/layout/radial6#1"/>
    <dgm:cxn modelId="{D7F4A6EB-882F-4713-92EF-9A5558FAE72D}" type="presOf" srcId="{B4281584-F25E-4AF4-BEB4-9BFFF1F7E88E}" destId="{7A8B2DDF-63D2-4ED2-B917-59BD84AEB1C6}" srcOrd="0" destOrd="0" presId="urn:microsoft.com/office/officeart/2005/8/layout/radial6#1"/>
    <dgm:cxn modelId="{6782ADF4-583E-498A-974C-0BF9A81015AD}" type="presOf" srcId="{DED37DB3-96DA-42A5-A6ED-C46CA6397533}" destId="{097F27C2-3DBF-4707-92DC-B7A3CDF1EB8E}" srcOrd="0" destOrd="0" presId="urn:microsoft.com/office/officeart/2005/8/layout/radial6#1"/>
    <dgm:cxn modelId="{DF4050F6-4E3F-4003-B9A2-188E1F5A19CD}" type="presOf" srcId="{9FD12CC5-3519-4C83-81B8-E5A55CA46F53}" destId="{BF0270AC-680F-438E-AD91-0D92B4D0329D}" srcOrd="0" destOrd="0" presId="urn:microsoft.com/office/officeart/2005/8/layout/radial6#1"/>
    <dgm:cxn modelId="{7A9C9181-FB3E-40D2-AABA-4A666E96F928}" type="presParOf" srcId="{0AE95970-52B6-4867-BB7D-05A76A4B7DEE}" destId="{EFBDD2BA-90EA-4EC2-9C03-4447C8FFCA3F}" srcOrd="0" destOrd="0" presId="urn:microsoft.com/office/officeart/2005/8/layout/radial6#1"/>
    <dgm:cxn modelId="{837D874D-AAF9-470A-8F95-B06D77CDFBAA}" type="presParOf" srcId="{0AE95970-52B6-4867-BB7D-05A76A4B7DEE}" destId="{8AA0A934-428A-476C-BCA9-B81C61D25DFC}" srcOrd="1" destOrd="0" presId="urn:microsoft.com/office/officeart/2005/8/layout/radial6#1"/>
    <dgm:cxn modelId="{2514F985-6511-48B8-B536-599911A1E990}" type="presParOf" srcId="{0AE95970-52B6-4867-BB7D-05A76A4B7DEE}" destId="{20DA12EC-2DB6-4D53-8EA5-65505CB3EDBF}" srcOrd="2" destOrd="0" presId="urn:microsoft.com/office/officeart/2005/8/layout/radial6#1"/>
    <dgm:cxn modelId="{BBF50D4F-DC57-4161-B2B9-9C985F102DB3}" type="presParOf" srcId="{0AE95970-52B6-4867-BB7D-05A76A4B7DEE}" destId="{ADD13909-C301-4A89-93A6-5ADCFE9D49EF}" srcOrd="3" destOrd="0" presId="urn:microsoft.com/office/officeart/2005/8/layout/radial6#1"/>
    <dgm:cxn modelId="{2DFDE8D8-43DE-4DDF-A76A-89AEAE08E40D}" type="presParOf" srcId="{0AE95970-52B6-4867-BB7D-05A76A4B7DEE}" destId="{79CAD494-CD03-4CB5-B7C4-550B36D341FC}" srcOrd="4" destOrd="0" presId="urn:microsoft.com/office/officeart/2005/8/layout/radial6#1"/>
    <dgm:cxn modelId="{DD551950-B271-4178-9D42-B32D4B953172}" type="presParOf" srcId="{0AE95970-52B6-4867-BB7D-05A76A4B7DEE}" destId="{13C0DCB7-3D42-4612-B5E9-A3BFF2A82127}" srcOrd="5" destOrd="0" presId="urn:microsoft.com/office/officeart/2005/8/layout/radial6#1"/>
    <dgm:cxn modelId="{B3DC91D5-2301-4E89-A3CC-B56E6007C60D}" type="presParOf" srcId="{0AE95970-52B6-4867-BB7D-05A76A4B7DEE}" destId="{BF0270AC-680F-438E-AD91-0D92B4D0329D}" srcOrd="6" destOrd="0" presId="urn:microsoft.com/office/officeart/2005/8/layout/radial6#1"/>
    <dgm:cxn modelId="{027AC513-5020-4B9A-8CC8-80BFC27ADDDA}" type="presParOf" srcId="{0AE95970-52B6-4867-BB7D-05A76A4B7DEE}" destId="{5F881DBA-9F1D-46E8-8C91-4E8DA8C051FE}" srcOrd="7" destOrd="0" presId="urn:microsoft.com/office/officeart/2005/8/layout/radial6#1"/>
    <dgm:cxn modelId="{424FA62D-8258-47EE-958B-F767B4ACA9D8}" type="presParOf" srcId="{0AE95970-52B6-4867-BB7D-05A76A4B7DEE}" destId="{D1DB1691-208A-4D18-B1B5-415F44E25775}" srcOrd="8" destOrd="0" presId="urn:microsoft.com/office/officeart/2005/8/layout/radial6#1"/>
    <dgm:cxn modelId="{E0F82B6D-D575-47AC-A3A6-D6CB38987563}" type="presParOf" srcId="{0AE95970-52B6-4867-BB7D-05A76A4B7DEE}" destId="{7A8B2DDF-63D2-4ED2-B917-59BD84AEB1C6}" srcOrd="9" destOrd="0" presId="urn:microsoft.com/office/officeart/2005/8/layout/radial6#1"/>
    <dgm:cxn modelId="{DBCE300B-4190-4CCB-B85A-888043B8CFEB}" type="presParOf" srcId="{0AE95970-52B6-4867-BB7D-05A76A4B7DEE}" destId="{B194E397-341E-46DF-9327-F8D862043125}" srcOrd="10" destOrd="0" presId="urn:microsoft.com/office/officeart/2005/8/layout/radial6#1"/>
    <dgm:cxn modelId="{24F8C4FF-9C06-4FFF-BC24-0E6909CCF311}" type="presParOf" srcId="{0AE95970-52B6-4867-BB7D-05A76A4B7DEE}" destId="{01DD4C6B-769C-4C6F-BA85-7E888B2DB8F7}" srcOrd="11" destOrd="0" presId="urn:microsoft.com/office/officeart/2005/8/layout/radial6#1"/>
    <dgm:cxn modelId="{A7E166DE-3AE7-4965-9546-5BC6228B08AC}" type="presParOf" srcId="{0AE95970-52B6-4867-BB7D-05A76A4B7DEE}" destId="{097F27C2-3DBF-4707-92DC-B7A3CDF1EB8E}" srcOrd="12" destOrd="0" presId="urn:microsoft.com/office/officeart/2005/8/layout/radial6#1"/>
    <dgm:cxn modelId="{406881F4-7978-4885-BBBE-18606E885A2A}" type="presParOf" srcId="{0AE95970-52B6-4867-BB7D-05A76A4B7DEE}" destId="{46B36858-FCC7-478B-BFE7-432F554599D4}" srcOrd="13" destOrd="0" presId="urn:microsoft.com/office/officeart/2005/8/layout/radial6#1"/>
    <dgm:cxn modelId="{C8F4BA92-1F38-4C88-9512-3F790507C4C9}" type="presParOf" srcId="{0AE95970-52B6-4867-BB7D-05A76A4B7DEE}" destId="{C300D63C-40D7-41C5-B224-598D1556450A}" srcOrd="14" destOrd="0" presId="urn:microsoft.com/office/officeart/2005/8/layout/radial6#1"/>
    <dgm:cxn modelId="{5F56A11D-2C0B-43B7-8C4C-C38C7C8D6051}" type="presParOf" srcId="{0AE95970-52B6-4867-BB7D-05A76A4B7DEE}" destId="{A8D41D8E-12FB-427D-B575-CF7A88E1355B}" srcOrd="15" destOrd="0" presId="urn:microsoft.com/office/officeart/2005/8/layout/radial6#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41D8E-12FB-427D-B575-CF7A88E1355B}">
      <dsp:nvSpPr>
        <dsp:cNvPr id="0" name=""/>
        <dsp:cNvSpPr/>
      </dsp:nvSpPr>
      <dsp:spPr>
        <a:xfrm>
          <a:off x="932765" y="382575"/>
          <a:ext cx="2551041" cy="2551041"/>
        </a:xfrm>
        <a:prstGeom prst="blockArc">
          <a:avLst>
            <a:gd name="adj1" fmla="val 9000000"/>
            <a:gd name="adj2" fmla="val 16200000"/>
            <a:gd name="adj3" fmla="val 4644"/>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F0270AC-680F-438E-AD91-0D92B4D0329D}">
      <dsp:nvSpPr>
        <dsp:cNvPr id="0" name=""/>
        <dsp:cNvSpPr/>
      </dsp:nvSpPr>
      <dsp:spPr>
        <a:xfrm>
          <a:off x="932765" y="382575"/>
          <a:ext cx="2551041" cy="2551041"/>
        </a:xfrm>
        <a:prstGeom prst="blockArc">
          <a:avLst>
            <a:gd name="adj1" fmla="val 1800000"/>
            <a:gd name="adj2" fmla="val 9000000"/>
            <a:gd name="adj3" fmla="val 4644"/>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DD13909-C301-4A89-93A6-5ADCFE9D49EF}">
      <dsp:nvSpPr>
        <dsp:cNvPr id="0" name=""/>
        <dsp:cNvSpPr/>
      </dsp:nvSpPr>
      <dsp:spPr>
        <a:xfrm>
          <a:off x="932765" y="382575"/>
          <a:ext cx="2551041" cy="2551041"/>
        </a:xfrm>
        <a:prstGeom prst="blockArc">
          <a:avLst>
            <a:gd name="adj1" fmla="val 16200000"/>
            <a:gd name="adj2" fmla="val 1800000"/>
            <a:gd name="adj3" fmla="val 4644"/>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FBDD2BA-90EA-4EC2-9C03-4447C8FFCA3F}">
      <dsp:nvSpPr>
        <dsp:cNvPr id="0" name=""/>
        <dsp:cNvSpPr/>
      </dsp:nvSpPr>
      <dsp:spPr>
        <a:xfrm>
          <a:off x="1620631" y="1070441"/>
          <a:ext cx="1175308" cy="1175308"/>
        </a:xfrm>
        <a:prstGeom prst="ellipse">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CN" altLang="en-US" sz="2300" b="1" kern="1200" dirty="0">
              <a:solidFill>
                <a:schemeClr val="bg1"/>
              </a:solidFill>
            </a:rPr>
            <a:t>信</a:t>
          </a:r>
          <a:r>
            <a:rPr lang="en-US" altLang="zh-CN" sz="2300" b="1" kern="1200" dirty="0">
              <a:solidFill>
                <a:schemeClr val="bg1"/>
              </a:solidFill>
            </a:rPr>
            <a:t>e</a:t>
          </a:r>
          <a:r>
            <a:rPr lang="zh-CN" altLang="en-US" sz="2300" b="1" kern="1200" dirty="0">
              <a:solidFill>
                <a:schemeClr val="bg1"/>
              </a:solidFill>
            </a:rPr>
            <a:t>融</a:t>
          </a:r>
        </a:p>
      </dsp:txBody>
      <dsp:txXfrm>
        <a:off x="1792751" y="1242561"/>
        <a:ext cx="831068" cy="831068"/>
      </dsp:txXfrm>
    </dsp:sp>
    <dsp:sp modelId="{8AA0A934-428A-476C-BCA9-B81C61D25DFC}">
      <dsp:nvSpPr>
        <dsp:cNvPr id="0" name=""/>
        <dsp:cNvSpPr/>
      </dsp:nvSpPr>
      <dsp:spPr>
        <a:xfrm>
          <a:off x="1796928" y="835"/>
          <a:ext cx="822715" cy="822715"/>
        </a:xfrm>
        <a:prstGeom prst="ellipse">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solidFill>
                <a:schemeClr val="bg1"/>
              </a:solidFill>
              <a:latin typeface="微软雅黑" panose="020B0503020204020204" pitchFamily="34" charset="-122"/>
              <a:ea typeface="微软雅黑" panose="020B0503020204020204" pitchFamily="34" charset="-122"/>
            </a:rPr>
            <a:t>乐短融</a:t>
          </a:r>
        </a:p>
      </dsp:txBody>
      <dsp:txXfrm>
        <a:off x="1917412" y="121319"/>
        <a:ext cx="581747" cy="581747"/>
      </dsp:txXfrm>
    </dsp:sp>
    <dsp:sp modelId="{79CAD494-CD03-4CB5-B7C4-550B36D341FC}">
      <dsp:nvSpPr>
        <dsp:cNvPr id="0" name=""/>
        <dsp:cNvSpPr/>
      </dsp:nvSpPr>
      <dsp:spPr>
        <a:xfrm>
          <a:off x="2875911" y="1869689"/>
          <a:ext cx="822715" cy="822715"/>
        </a:xfrm>
        <a:prstGeom prst="ellipse">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t>尊享融</a:t>
          </a:r>
        </a:p>
      </dsp:txBody>
      <dsp:txXfrm>
        <a:off x="2996395" y="1990173"/>
        <a:ext cx="581747" cy="581747"/>
      </dsp:txXfrm>
    </dsp:sp>
    <dsp:sp modelId="{46B36858-FCC7-478B-BFE7-432F554599D4}">
      <dsp:nvSpPr>
        <dsp:cNvPr id="0" name=""/>
        <dsp:cNvSpPr/>
      </dsp:nvSpPr>
      <dsp:spPr>
        <a:xfrm>
          <a:off x="717944" y="1869689"/>
          <a:ext cx="822715" cy="822715"/>
        </a:xfrm>
        <a:prstGeom prst="ellipse">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solidFill>
                <a:schemeClr val="bg1"/>
              </a:solidFill>
              <a:latin typeface="微软雅黑" panose="020B0503020204020204" pitchFamily="34" charset="-122"/>
              <a:ea typeface="微软雅黑" panose="020B0503020204020204" pitchFamily="34" charset="-122"/>
            </a:rPr>
            <a:t>便利融</a:t>
          </a:r>
        </a:p>
      </dsp:txBody>
      <dsp:txXfrm>
        <a:off x="838428" y="1990173"/>
        <a:ext cx="581747" cy="5817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41D8E-12FB-427D-B575-CF7A88E1355B}">
      <dsp:nvSpPr>
        <dsp:cNvPr id="0" name=""/>
        <dsp:cNvSpPr/>
      </dsp:nvSpPr>
      <dsp:spPr>
        <a:xfrm>
          <a:off x="328188" y="456434"/>
          <a:ext cx="2607094" cy="2607094"/>
        </a:xfrm>
        <a:prstGeom prst="blockArc">
          <a:avLst>
            <a:gd name="adj1" fmla="val 11880000"/>
            <a:gd name="adj2" fmla="val 16200000"/>
            <a:gd name="adj3" fmla="val 4639"/>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97F27C2-3DBF-4707-92DC-B7A3CDF1EB8E}">
      <dsp:nvSpPr>
        <dsp:cNvPr id="0" name=""/>
        <dsp:cNvSpPr/>
      </dsp:nvSpPr>
      <dsp:spPr>
        <a:xfrm>
          <a:off x="328188" y="456434"/>
          <a:ext cx="2607094" cy="2607094"/>
        </a:xfrm>
        <a:prstGeom prst="blockArc">
          <a:avLst>
            <a:gd name="adj1" fmla="val 7560000"/>
            <a:gd name="adj2" fmla="val 11880000"/>
            <a:gd name="adj3" fmla="val 4639"/>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A8B2DDF-63D2-4ED2-B917-59BD84AEB1C6}">
      <dsp:nvSpPr>
        <dsp:cNvPr id="0" name=""/>
        <dsp:cNvSpPr/>
      </dsp:nvSpPr>
      <dsp:spPr>
        <a:xfrm>
          <a:off x="328188" y="456434"/>
          <a:ext cx="2607094" cy="2607094"/>
        </a:xfrm>
        <a:prstGeom prst="blockArc">
          <a:avLst>
            <a:gd name="adj1" fmla="val 3240000"/>
            <a:gd name="adj2" fmla="val 7560000"/>
            <a:gd name="adj3" fmla="val 4639"/>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F0270AC-680F-438E-AD91-0D92B4D0329D}">
      <dsp:nvSpPr>
        <dsp:cNvPr id="0" name=""/>
        <dsp:cNvSpPr/>
      </dsp:nvSpPr>
      <dsp:spPr>
        <a:xfrm>
          <a:off x="328188" y="456434"/>
          <a:ext cx="2607094" cy="2607094"/>
        </a:xfrm>
        <a:prstGeom prst="blockArc">
          <a:avLst>
            <a:gd name="adj1" fmla="val 20520000"/>
            <a:gd name="adj2" fmla="val 3240000"/>
            <a:gd name="adj3" fmla="val 4639"/>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DD13909-C301-4A89-93A6-5ADCFE9D49EF}">
      <dsp:nvSpPr>
        <dsp:cNvPr id="0" name=""/>
        <dsp:cNvSpPr/>
      </dsp:nvSpPr>
      <dsp:spPr>
        <a:xfrm>
          <a:off x="328188" y="456434"/>
          <a:ext cx="2607094" cy="2607094"/>
        </a:xfrm>
        <a:prstGeom prst="blockArc">
          <a:avLst>
            <a:gd name="adj1" fmla="val 16200000"/>
            <a:gd name="adj2" fmla="val 20520000"/>
            <a:gd name="adj3" fmla="val 4639"/>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FBDD2BA-90EA-4EC2-9C03-4447C8FFCA3F}">
      <dsp:nvSpPr>
        <dsp:cNvPr id="0" name=""/>
        <dsp:cNvSpPr/>
      </dsp:nvSpPr>
      <dsp:spPr>
        <a:xfrm>
          <a:off x="1031786" y="1437424"/>
          <a:ext cx="1199899" cy="645114"/>
        </a:xfrm>
        <a:prstGeom prst="ellipse">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bg1"/>
              </a:solidFill>
            </a:rPr>
            <a:t>信</a:t>
          </a:r>
          <a:r>
            <a:rPr lang="en-US" altLang="zh-CN" sz="2000" b="1" kern="1200" dirty="0">
              <a:solidFill>
                <a:schemeClr val="bg1"/>
              </a:solidFill>
            </a:rPr>
            <a:t>e</a:t>
          </a:r>
          <a:r>
            <a:rPr lang="zh-CN" altLang="en-US" sz="2000" b="1" kern="1200" dirty="0">
              <a:solidFill>
                <a:schemeClr val="bg1"/>
              </a:solidFill>
            </a:rPr>
            <a:t>池</a:t>
          </a:r>
        </a:p>
      </dsp:txBody>
      <dsp:txXfrm>
        <a:off x="1207507" y="1531899"/>
        <a:ext cx="848457" cy="456164"/>
      </dsp:txXfrm>
    </dsp:sp>
    <dsp:sp modelId="{8AA0A934-428A-476C-BCA9-B81C61D25DFC}">
      <dsp:nvSpPr>
        <dsp:cNvPr id="0" name=""/>
        <dsp:cNvSpPr/>
      </dsp:nvSpPr>
      <dsp:spPr>
        <a:xfrm>
          <a:off x="1211771" y="66707"/>
          <a:ext cx="839929" cy="839929"/>
        </a:xfrm>
        <a:prstGeom prst="ellipse">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solidFill>
                <a:schemeClr val="bg1"/>
              </a:solidFill>
              <a:latin typeface="微软雅黑" panose="020B0503020204020204" pitchFamily="34" charset="-122"/>
              <a:ea typeface="微软雅黑" panose="020B0503020204020204" pitchFamily="34" charset="-122"/>
            </a:rPr>
            <a:t>期限错配</a:t>
          </a:r>
        </a:p>
      </dsp:txBody>
      <dsp:txXfrm>
        <a:off x="1334776" y="189712"/>
        <a:ext cx="593919" cy="593919"/>
      </dsp:txXfrm>
    </dsp:sp>
    <dsp:sp modelId="{79CAD494-CD03-4CB5-B7C4-550B36D341FC}">
      <dsp:nvSpPr>
        <dsp:cNvPr id="0" name=""/>
        <dsp:cNvSpPr/>
      </dsp:nvSpPr>
      <dsp:spPr>
        <a:xfrm>
          <a:off x="2422760" y="946542"/>
          <a:ext cx="839929" cy="839929"/>
        </a:xfrm>
        <a:prstGeom prst="ellipse">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t>信用错配</a:t>
          </a:r>
        </a:p>
      </dsp:txBody>
      <dsp:txXfrm>
        <a:off x="2545765" y="1069547"/>
        <a:ext cx="593919" cy="593919"/>
      </dsp:txXfrm>
    </dsp:sp>
    <dsp:sp modelId="{5F881DBA-9F1D-46E8-8C91-4E8DA8C051FE}">
      <dsp:nvSpPr>
        <dsp:cNvPr id="0" name=""/>
        <dsp:cNvSpPr/>
      </dsp:nvSpPr>
      <dsp:spPr>
        <a:xfrm>
          <a:off x="1960203" y="2370146"/>
          <a:ext cx="839929" cy="839929"/>
        </a:xfrm>
        <a:prstGeom prst="ellipse">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t>集团资源错配</a:t>
          </a:r>
        </a:p>
      </dsp:txBody>
      <dsp:txXfrm>
        <a:off x="2083208" y="2493151"/>
        <a:ext cx="593919" cy="593919"/>
      </dsp:txXfrm>
    </dsp:sp>
    <dsp:sp modelId="{B194E397-341E-46DF-9327-F8D862043125}">
      <dsp:nvSpPr>
        <dsp:cNvPr id="0" name=""/>
        <dsp:cNvSpPr/>
      </dsp:nvSpPr>
      <dsp:spPr>
        <a:xfrm>
          <a:off x="463338" y="2370146"/>
          <a:ext cx="839929" cy="839929"/>
        </a:xfrm>
        <a:prstGeom prst="ellipse">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solidFill>
                <a:schemeClr val="bg1"/>
              </a:solidFill>
              <a:latin typeface="微软雅黑" panose="020B0503020204020204" pitchFamily="34" charset="-122"/>
              <a:ea typeface="微软雅黑" panose="020B0503020204020204" pitchFamily="34" charset="-122"/>
            </a:rPr>
            <a:t>产品</a:t>
          </a:r>
          <a:r>
            <a:rPr lang="zh-CN" altLang="en-US" sz="1400" b="1" kern="1200" dirty="0"/>
            <a:t>错配</a:t>
          </a:r>
        </a:p>
      </dsp:txBody>
      <dsp:txXfrm>
        <a:off x="586343" y="2493151"/>
        <a:ext cx="593919" cy="593919"/>
      </dsp:txXfrm>
    </dsp:sp>
    <dsp:sp modelId="{46B36858-FCC7-478B-BFE7-432F554599D4}">
      <dsp:nvSpPr>
        <dsp:cNvPr id="0" name=""/>
        <dsp:cNvSpPr/>
      </dsp:nvSpPr>
      <dsp:spPr>
        <a:xfrm>
          <a:off x="781" y="946542"/>
          <a:ext cx="839929" cy="839929"/>
        </a:xfrm>
        <a:prstGeom prst="ellipse">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t>金额</a:t>
          </a:r>
          <a:r>
            <a:rPr lang="zh-CN" altLang="en-US" sz="1400" b="1" kern="1200" dirty="0">
              <a:solidFill>
                <a:schemeClr val="bg1"/>
              </a:solidFill>
              <a:latin typeface="微软雅黑" panose="020B0503020204020204" pitchFamily="34" charset="-122"/>
              <a:ea typeface="微软雅黑" panose="020B0503020204020204" pitchFamily="34" charset="-122"/>
            </a:rPr>
            <a:t>错配</a:t>
          </a:r>
        </a:p>
      </dsp:txBody>
      <dsp:txXfrm>
        <a:off x="123786" y="1069547"/>
        <a:ext cx="593919" cy="593919"/>
      </dsp:txXfrm>
    </dsp:sp>
  </dsp:spTree>
</dsp:drawing>
</file>

<file path=ppt/diagrams/layout1.xml><?xml version="1.0" encoding="utf-8"?>
<dgm:layoutDef xmlns:dgm="http://schemas.openxmlformats.org/drawingml/2006/diagram" xmlns:a="http://schemas.openxmlformats.org/drawingml/2006/main" uniqueId="urn:microsoft.com/office/officeart/2005/8/layout/radial6#1">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1">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B7D1F6D-619C-42D5-8830-FDE872EFCDE2}" type="datetimeFigureOut">
              <a:rPr lang="zh-CN" altLang="en-US" smtClean="0"/>
            </a:fld>
            <a:endParaRPr lang="zh-CN" altLang="en-US"/>
          </a:p>
        </p:txBody>
      </p:sp>
      <p:sp>
        <p:nvSpPr>
          <p:cNvPr id="4" name="页脚占位符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EC65AB9-2909-453F-B564-317EDCB9E0F2}"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07988" y="1231900"/>
            <a:ext cx="5919787" cy="3330575"/>
          </a:xfrm>
        </p:spPr>
      </p:sp>
      <p:sp>
        <p:nvSpPr>
          <p:cNvPr id="3" name="文本占位符 2"/>
          <p:cNvSpPr>
            <a:spLocks noGrp="1"/>
          </p:cNvSpPr>
          <p:nvPr>
            <p:ph type="body" idx="3"/>
          </p:nvPr>
        </p:nvSpPr>
        <p:spPr>
          <a:xfrm>
            <a:off x="679768" y="4715788"/>
            <a:ext cx="5438140" cy="4466670"/>
          </a:xfrm>
          <a:prstGeom prst="rect">
            <a:avLst/>
          </a:prstGeom>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07988" y="1231900"/>
            <a:ext cx="5919787" cy="3330575"/>
          </a:xfrm>
        </p:spPr>
      </p:sp>
      <p:sp>
        <p:nvSpPr>
          <p:cNvPr id="3" name="文本占位符 2"/>
          <p:cNvSpPr>
            <a:spLocks noGrp="1"/>
          </p:cNvSpPr>
          <p:nvPr>
            <p:ph type="body" idx="3"/>
          </p:nvPr>
        </p:nvSpPr>
        <p:spPr>
          <a:xfrm>
            <a:off x="679768" y="4715788"/>
            <a:ext cx="5438140" cy="4466670"/>
          </a:xfrm>
          <a:prstGeom prst="rect">
            <a:avLst/>
          </a:prstGeom>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信</a:t>
            </a:r>
            <a:r>
              <a:rPr kumimoji="1" lang="en-US" altLang="zh-CN" dirty="0"/>
              <a:t>e</a:t>
            </a:r>
            <a:r>
              <a:rPr kumimoji="1" lang="zh-CN" altLang="en-US" dirty="0"/>
              <a:t>融产品目前在与银行同业的竞争中，效率、额度、期限、灵活性等方面全面领先，也极大丰富了传统流贷的不能支持的产品应用场景。</a:t>
            </a:r>
            <a:endParaRPr kumimoji="1" lang="en-US" altLang="zh-CN" dirty="0"/>
          </a:p>
        </p:txBody>
      </p:sp>
      <p:sp>
        <p:nvSpPr>
          <p:cNvPr id="4" name="幻灯片编号占位符 3"/>
          <p:cNvSpPr>
            <a:spLocks noGrp="1"/>
          </p:cNvSpPr>
          <p:nvPr>
            <p:ph type="sldNum" sz="quarter" idx="10"/>
          </p:nvPr>
        </p:nvSpPr>
        <p:spPr/>
        <p:txBody>
          <a:bodyPr/>
          <a:lstStyle/>
          <a:p>
            <a:fld id="{7932323E-8534-493B-ACF9-7A5298A44E2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信</a:t>
            </a:r>
            <a:r>
              <a:rPr kumimoji="1" lang="en-US" altLang="zh-CN" dirty="0"/>
              <a:t>e</a:t>
            </a:r>
            <a:r>
              <a:rPr kumimoji="1" lang="zh-CN" altLang="en-US" dirty="0"/>
              <a:t>融产品目前在与银行同业的竞争中，效率、额度、期限、灵活性等方面全面领先，也极大丰富了传统流贷的不能支持的产品应用场景。</a:t>
            </a:r>
            <a:endParaRPr kumimoji="1" lang="en-US" altLang="zh-CN" dirty="0"/>
          </a:p>
        </p:txBody>
      </p:sp>
      <p:sp>
        <p:nvSpPr>
          <p:cNvPr id="4" name="幻灯片编号占位符 3"/>
          <p:cNvSpPr>
            <a:spLocks noGrp="1"/>
          </p:cNvSpPr>
          <p:nvPr>
            <p:ph type="sldNum" sz="quarter" idx="10"/>
          </p:nvPr>
        </p:nvSpPr>
        <p:spPr/>
        <p:txBody>
          <a:bodyPr/>
          <a:lstStyle/>
          <a:p>
            <a:fld id="{7932323E-8534-493B-ACF9-7A5298A44E2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信</a:t>
            </a:r>
            <a:r>
              <a:rPr kumimoji="1" lang="en-US" altLang="zh-CN" dirty="0"/>
              <a:t>e</a:t>
            </a:r>
            <a:r>
              <a:rPr kumimoji="1" lang="zh-CN" altLang="en-US" dirty="0"/>
              <a:t>融产品目前在与银行同业的竞争中，效率、额度、期限、灵活性等方面全面领先，也极大丰富了传统流贷的不能支持的产品应用场景。</a:t>
            </a:r>
            <a:endParaRPr kumimoji="1" lang="en-US" altLang="zh-CN" dirty="0"/>
          </a:p>
        </p:txBody>
      </p:sp>
      <p:sp>
        <p:nvSpPr>
          <p:cNvPr id="4" name="幻灯片编号占位符 3"/>
          <p:cNvSpPr>
            <a:spLocks noGrp="1"/>
          </p:cNvSpPr>
          <p:nvPr>
            <p:ph type="sldNum" sz="quarter" idx="10"/>
          </p:nvPr>
        </p:nvSpPr>
        <p:spPr/>
        <p:txBody>
          <a:bodyPr/>
          <a:lstStyle/>
          <a:p>
            <a:fld id="{7932323E-8534-493B-ACF9-7A5298A44E2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信</a:t>
            </a:r>
            <a:r>
              <a:rPr kumimoji="1" lang="en-US" altLang="zh-CN" dirty="0"/>
              <a:t>e</a:t>
            </a:r>
            <a:r>
              <a:rPr kumimoji="1" lang="zh-CN" altLang="en-US" dirty="0"/>
              <a:t>融产品目前在与银行同业的竞争中，效率、额度、期限、灵活性等方面全面领先，也极大丰富了传统流贷的不能支持的产品应用场景。</a:t>
            </a:r>
            <a:endParaRPr kumimoji="1" lang="en-US" altLang="zh-CN" dirty="0"/>
          </a:p>
        </p:txBody>
      </p:sp>
      <p:sp>
        <p:nvSpPr>
          <p:cNvPr id="4" name="幻灯片编号占位符 3"/>
          <p:cNvSpPr>
            <a:spLocks noGrp="1"/>
          </p:cNvSpPr>
          <p:nvPr>
            <p:ph type="sldNum" sz="quarter" idx="10"/>
          </p:nvPr>
        </p:nvSpPr>
        <p:spPr/>
        <p:txBody>
          <a:bodyPr/>
          <a:lstStyle/>
          <a:p>
            <a:fld id="{7932323E-8534-493B-ACF9-7A5298A44E2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幻灯片编号占位符 3"/>
          <p:cNvSpPr>
            <a:spLocks noGrp="1"/>
          </p:cNvSpPr>
          <p:nvPr>
            <p:ph type="sldNum" sz="quarter" idx="10"/>
          </p:nvPr>
        </p:nvSpPr>
        <p:spPr/>
        <p:txBody>
          <a:bodyPr/>
          <a:lstStyle/>
          <a:p>
            <a:fld id="{7932323E-8534-493B-ACF9-7A5298A44E2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a:xfrm>
            <a:off x="-238125" y="800100"/>
            <a:ext cx="7092950" cy="3990975"/>
          </a:xfrm>
        </p:spPr>
      </p:sp>
      <p:sp>
        <p:nvSpPr>
          <p:cNvPr id="50179" name="备注占位符 2"/>
          <p:cNvSpPr>
            <a:spLocks noGrp="1"/>
          </p:cNvSpPr>
          <p:nvPr>
            <p:ph type="body" idx="1"/>
          </p:nvPr>
        </p:nvSpPr>
        <p:spPr>
          <a:noFill/>
        </p:spPr>
        <p:txBody>
          <a:bodyPr/>
          <a:lstStyle/>
          <a:p>
            <a:r>
              <a:rPr lang="zh-CN" altLang="en-US" dirty="0" smtClean="0">
                <a:latin typeface="Arial" panose="020B0604020202020204" pitchFamily="34" charset="0"/>
              </a:rPr>
              <a:t>银票</a:t>
            </a:r>
            <a:r>
              <a:rPr lang="en-US" altLang="zh-CN" dirty="0" smtClean="0">
                <a:latin typeface="Arial" panose="020B0604020202020204" pitchFamily="34" charset="0"/>
              </a:rPr>
              <a:t>4400</a:t>
            </a:r>
            <a:r>
              <a:rPr lang="zh-CN" altLang="en-US" dirty="0" smtClean="0">
                <a:latin typeface="Arial" panose="020B0604020202020204" pitchFamily="34" charset="0"/>
              </a:rPr>
              <a:t>亿，结算存款下降</a:t>
            </a:r>
            <a:r>
              <a:rPr lang="en-US" altLang="zh-CN" dirty="0" smtClean="0">
                <a:latin typeface="Arial" panose="020B0604020202020204" pitchFamily="34" charset="0"/>
              </a:rPr>
              <a:t>30</a:t>
            </a:r>
            <a:r>
              <a:rPr lang="zh-CN" altLang="en-US" dirty="0" smtClean="0">
                <a:latin typeface="Arial" panose="020B0604020202020204" pitchFamily="34" charset="0"/>
              </a:rPr>
              <a:t>亿</a:t>
            </a:r>
            <a:endParaRPr lang="zh-CN" altLang="en-US" dirty="0" smtClean="0">
              <a:latin typeface="Arial" panose="020B0604020202020204" pitchFamily="34" charset="0"/>
            </a:endParaRPr>
          </a:p>
        </p:txBody>
      </p:sp>
      <p:sp>
        <p:nvSpPr>
          <p:cNvPr id="50180" name="灯片编号占位符 3"/>
          <p:cNvSpPr>
            <a:spLocks noGrp="1"/>
          </p:cNvSpPr>
          <p:nvPr>
            <p:ph type="sldNum" sz="quarter" idx="5"/>
          </p:nvPr>
        </p:nvSpPr>
        <p:spPr>
          <a:noFill/>
          <a:ln>
            <a:miter lim="800000"/>
          </a:ln>
        </p:spPr>
        <p:txBody>
          <a:bodyPr/>
          <a:lstStyle/>
          <a:p>
            <a:fld id="{627B206F-E25E-4AF8-81A9-022425C8E152}" type="slidenum">
              <a:rPr lang="en-US" altLang="zh-CN" smtClean="0">
                <a:ea typeface="楷体_GB2312" pitchFamily="1" charset="-122"/>
              </a:rPr>
            </a:fld>
            <a:endParaRPr lang="en-US" altLang="zh-CN" smtClean="0">
              <a:ea typeface="楷体_GB2312" pitchFamily="1"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4" name="幻灯片图像占位符 1"/>
          <p:cNvSpPr>
            <a:spLocks noGrp="1" noRot="1" noChangeAspect="1"/>
          </p:cNvSpPr>
          <p:nvPr>
            <p:ph type="sldImg"/>
          </p:nvPr>
        </p:nvSpPr>
        <p:spPr/>
      </p:sp>
      <p:sp>
        <p:nvSpPr>
          <p:cNvPr id="1048755" name="备注占位符 2"/>
          <p:cNvSpPr>
            <a:spLocks noGrp="1"/>
          </p:cNvSpPr>
          <p:nvPr>
            <p:ph type="body" idx="1"/>
          </p:nvPr>
        </p:nvSpPr>
        <p:spPr/>
        <p:txBody>
          <a:bodyPr/>
          <a:lstStyle/>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其次，我行积极响应国家外管局及外汇自律机制“风险中性”理念，致力于为企业提高高效、专业的线上汇率管理模式，我行自主研发了“外汇交易通”这一专业化的外汇资金交易平台，为企业客户提供即期、远期、掉期、期权等外汇资金产品的在线报价、交易、交割和管理等功能，涵盖交易、交割、查询、管理、图表以及资讯六大功能模块。接下来，为了方便展示，我将使用测试软件给大家详细展示外汇交易通的功能。</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048756"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6BAC3F-EC54-4562-95FA-EAB001225A8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4" name="幻灯片图像占位符 1"/>
          <p:cNvSpPr>
            <a:spLocks noGrp="1" noRot="1" noChangeAspect="1"/>
          </p:cNvSpPr>
          <p:nvPr>
            <p:ph type="sldImg"/>
          </p:nvPr>
        </p:nvSpPr>
        <p:spPr/>
      </p:sp>
      <p:sp>
        <p:nvSpPr>
          <p:cNvPr id="1048755"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altLang="zh-CN" sz="1800" kern="100" dirty="0">
                <a:effectLst/>
                <a:latin typeface="Calibri" panose="020F0502020204030204" pitchFamily="34" charset="0"/>
                <a:ea typeface="宋体" panose="02010600030101010101" pitchFamily="2" charset="-122"/>
                <a:cs typeface="Times New Roman" panose="02020603050405020304" pitchFamily="18" charset="0"/>
              </a:rPr>
              <a:t>介绍完产品后，我们给大家重点中信银行便利化服务政策—外汇业务专项额度，这是我行特色的产品，目前其他银行都没有，专项额度的推出的背景是为了响应外管局汇率风险中性政策要求，服务实体经济，专项用于企业在我行办理出口押汇及外汇衍生产品，最终实现降低企业的资金成本的目的。我行的专项额度申报简单便捷，额度有效期1年，根据企业上一年收付汇/结售汇量给与200-1000万的额度，满足企业至少1000万美金以上的外汇衍生品交易量，有了专项额度后即可以办理我们在前面给大家介绍的产品</a:t>
            </a:r>
            <a:endParaRPr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048756" name="灯片编号占位符 3"/>
          <p:cNvSpPr>
            <a:spLocks noGrp="1"/>
          </p:cNvSpPr>
          <p:nvPr>
            <p:ph type="sldNum" sz="quarter" idx="10"/>
          </p:nvPr>
        </p:nvSpPr>
        <p:spPr/>
        <p:txBody>
          <a:bodyPr/>
          <a:lstStyle/>
          <a:p>
            <a:fld id="{606BAC3F-EC54-4562-95FA-EAB001225A8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07988" y="1231900"/>
            <a:ext cx="5919787" cy="3330575"/>
          </a:xfrm>
        </p:spPr>
      </p:sp>
      <p:sp>
        <p:nvSpPr>
          <p:cNvPr id="3" name="文本占位符 2"/>
          <p:cNvSpPr>
            <a:spLocks noGrp="1"/>
          </p:cNvSpPr>
          <p:nvPr>
            <p:ph type="body" idx="3"/>
          </p:nvPr>
        </p:nvSpPr>
        <p:spPr>
          <a:xfrm>
            <a:off x="679768" y="4715788"/>
            <a:ext cx="5438140" cy="4466670"/>
          </a:xfrm>
          <a:prstGeom prst="rect">
            <a:avLst/>
          </a:prstGeom>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07988" y="1231900"/>
            <a:ext cx="5919787" cy="3330575"/>
          </a:xfrm>
        </p:spPr>
      </p:sp>
      <p:sp>
        <p:nvSpPr>
          <p:cNvPr id="3" name="文本占位符 2"/>
          <p:cNvSpPr>
            <a:spLocks noGrp="1"/>
          </p:cNvSpPr>
          <p:nvPr>
            <p:ph type="body" idx="3"/>
          </p:nvPr>
        </p:nvSpPr>
        <p:spPr>
          <a:xfrm>
            <a:off x="679768" y="4715788"/>
            <a:ext cx="5438140" cy="4466670"/>
          </a:xfrm>
          <a:prstGeom prst="rect">
            <a:avLst/>
          </a:prstGeom>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07988" y="1231900"/>
            <a:ext cx="5919787" cy="3330575"/>
          </a:xfrm>
        </p:spPr>
      </p:sp>
      <p:sp>
        <p:nvSpPr>
          <p:cNvPr id="3" name="文本占位符 2"/>
          <p:cNvSpPr>
            <a:spLocks noGrp="1"/>
          </p:cNvSpPr>
          <p:nvPr>
            <p:ph type="body" idx="3"/>
          </p:nvPr>
        </p:nvSpPr>
        <p:spPr>
          <a:xfrm>
            <a:off x="679768" y="4715788"/>
            <a:ext cx="5438140" cy="4466670"/>
          </a:xfrm>
          <a:prstGeom prst="rect">
            <a:avLst/>
          </a:prstGeom>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07988" y="1231900"/>
            <a:ext cx="5919787" cy="3330575"/>
          </a:xfrm>
        </p:spPr>
      </p:sp>
      <p:sp>
        <p:nvSpPr>
          <p:cNvPr id="3" name="文本占位符 2"/>
          <p:cNvSpPr>
            <a:spLocks noGrp="1"/>
          </p:cNvSpPr>
          <p:nvPr>
            <p:ph type="body" idx="3"/>
          </p:nvPr>
        </p:nvSpPr>
        <p:spPr>
          <a:xfrm>
            <a:off x="679768" y="4715788"/>
            <a:ext cx="5438140" cy="4466670"/>
          </a:xfrm>
          <a:prstGeom prst="rect">
            <a:avLst/>
          </a:prstGeom>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07988" y="1231900"/>
            <a:ext cx="5919787" cy="3330575"/>
          </a:xfrm>
        </p:spPr>
      </p:sp>
      <p:sp>
        <p:nvSpPr>
          <p:cNvPr id="3" name="文本占位符 2"/>
          <p:cNvSpPr>
            <a:spLocks noGrp="1"/>
          </p:cNvSpPr>
          <p:nvPr>
            <p:ph type="body" idx="3"/>
          </p:nvPr>
        </p:nvSpPr>
        <p:spPr>
          <a:xfrm>
            <a:off x="679768" y="4715788"/>
            <a:ext cx="5438140" cy="4466670"/>
          </a:xfrm>
          <a:prstGeom prst="rect">
            <a:avLst/>
          </a:prstGeom>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07988" y="1231900"/>
            <a:ext cx="5919787" cy="3330575"/>
          </a:xfrm>
        </p:spPr>
      </p:sp>
      <p:sp>
        <p:nvSpPr>
          <p:cNvPr id="3" name="文本占位符 2"/>
          <p:cNvSpPr>
            <a:spLocks noGrp="1"/>
          </p:cNvSpPr>
          <p:nvPr>
            <p:ph type="body" idx="3"/>
          </p:nvPr>
        </p:nvSpPr>
        <p:spPr>
          <a:xfrm>
            <a:off x="679768" y="4715788"/>
            <a:ext cx="5438140" cy="4466670"/>
          </a:xfrm>
          <a:prstGeom prst="rect">
            <a:avLst/>
          </a:prstGeom>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07988" y="1231900"/>
            <a:ext cx="5919787" cy="3330575"/>
          </a:xfrm>
        </p:spPr>
      </p:sp>
      <p:sp>
        <p:nvSpPr>
          <p:cNvPr id="3" name="文本占位符 2"/>
          <p:cNvSpPr>
            <a:spLocks noGrp="1"/>
          </p:cNvSpPr>
          <p:nvPr>
            <p:ph type="body" idx="3"/>
          </p:nvPr>
        </p:nvSpPr>
        <p:spPr>
          <a:xfrm>
            <a:off x="679768" y="4715788"/>
            <a:ext cx="5438140" cy="4466670"/>
          </a:xfrm>
          <a:prstGeom prst="rect">
            <a:avLst/>
          </a:prstGeom>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86737524-EC02-5F4F-B32F-6F49CED56967}" type="datetime1">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BA17C5E-880A-1F48-A70F-195E8874F003}"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3146">
        <p:blinds dir="vert"/>
      </p:transition>
    </mc:Choice>
    <mc:Fallback>
      <p:transition spd="slow" advClick="0" advTm="3146">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66C52A6-6CE9-0343-AABA-B681C97FEC3B}" type="datetime1">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常用">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26669" y="-28575"/>
            <a:ext cx="12245144"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ndParaRPr>
          </a:p>
        </p:txBody>
      </p:sp>
      <p:sp>
        <p:nvSpPr>
          <p:cNvPr id="8" name="矩形 7"/>
          <p:cNvSpPr/>
          <p:nvPr userDrawn="1"/>
        </p:nvSpPr>
        <p:spPr>
          <a:xfrm flipH="1">
            <a:off x="-26669" y="-19049"/>
            <a:ext cx="36000" cy="69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ndParaRPr>
          </a:p>
        </p:txBody>
      </p:sp>
      <p:sp>
        <p:nvSpPr>
          <p:cNvPr id="9" name="矩形 8"/>
          <p:cNvSpPr/>
          <p:nvPr userDrawn="1"/>
        </p:nvSpPr>
        <p:spPr>
          <a:xfrm>
            <a:off x="12182475" y="-307975"/>
            <a:ext cx="36000" cy="71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ndParaRPr>
          </a:p>
        </p:txBody>
      </p:sp>
      <p:sp>
        <p:nvSpPr>
          <p:cNvPr id="10" name="标题 1"/>
          <p:cNvSpPr>
            <a:spLocks noGrp="1"/>
          </p:cNvSpPr>
          <p:nvPr>
            <p:ph type="title"/>
          </p:nvPr>
        </p:nvSpPr>
        <p:spPr>
          <a:xfrm>
            <a:off x="714632" y="222421"/>
            <a:ext cx="9327292" cy="675503"/>
          </a:xfrm>
        </p:spPr>
        <p:txBody>
          <a:bodyPr>
            <a:normAutofit/>
          </a:bodyPr>
          <a:lstStyle/>
          <a:p>
            <a:endParaRPr lang="zh-CN" altLang="en-US" sz="3600" b="1" dirty="0">
              <a:latin typeface="微软雅黑" panose="020B0503020204020204" pitchFamily="34" charset="-122"/>
              <a:ea typeface="微软雅黑" panose="020B0503020204020204" pitchFamily="34" charset="-122"/>
              <a:cs typeface="+mj-ea"/>
              <a:sym typeface="+mn-ea"/>
            </a:endParaRPr>
          </a:p>
        </p:txBody>
      </p:sp>
      <p:sp>
        <p:nvSpPr>
          <p:cNvPr id="11" name="灯片编号占位符 5"/>
          <p:cNvSpPr txBox="1"/>
          <p:nvPr userDrawn="1"/>
        </p:nvSpPr>
        <p:spPr>
          <a:xfrm>
            <a:off x="9730733" y="6509442"/>
            <a:ext cx="2042167" cy="348558"/>
          </a:xfrm>
          <a:prstGeom prst="rect">
            <a:avLst/>
          </a:prstGeom>
        </p:spPr>
        <p:txBody>
          <a:bodyPr vert="horz" lIns="91440" tIns="45720" rIns="91440" bIns="45720" rtlCol="0" anchor="ctr">
            <a:noAutofit/>
          </a:bodyPr>
          <a:lstStyle>
            <a:defPPr>
              <a:defRPr lang="zh-CN"/>
            </a:defPPr>
            <a:lvl1pPr marL="0" algn="r" defTabSz="914400" rtl="0" eaLnBrk="1" latinLnBrk="0" hangingPunct="1">
              <a:defRPr sz="1800" b="1" kern="1200">
                <a:solidFill>
                  <a:schemeClr val="bg1"/>
                </a:solidFill>
                <a:latin typeface="Arial" panose="020B0604020202020204" pitchFamily="34" charset="0"/>
                <a:ea typeface="黑体" panose="02010609060101010101" pitchFamily="49" charset="-122"/>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5CE74E-AB26-4998-AD42-012C4C1AD076}"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矩形 9"/>
          <p:cNvSpPr/>
          <p:nvPr/>
        </p:nvSpPr>
        <p:spPr>
          <a:xfrm>
            <a:off x="0" y="0"/>
            <a:ext cx="12192000" cy="514138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8805" tIns="54401" rIns="108805" bIns="54401" anchor="ctr"/>
          <a:lstStyle/>
          <a:p>
            <a:pPr algn="ctr" defTabSz="1087755" rtl="0" eaLnBrk="0" hangingPunct="0">
              <a:defRPr/>
            </a:pPr>
            <a:endParaRPr lang="zh-CN" altLang="en-US" sz="2100" kern="1200" dirty="0">
              <a:solidFill>
                <a:prstClr val="white"/>
              </a:solidFill>
              <a:latin typeface="Calibri" panose="020F0502020204030204"/>
              <a:ea typeface="Arial Unicode MS" panose="020B0604020202020204" pitchFamily="34" charset="-122"/>
              <a:cs typeface="+mn-cs"/>
            </a:endParaRPr>
          </a:p>
        </p:txBody>
      </p:sp>
      <p:sp>
        <p:nvSpPr>
          <p:cNvPr id="3" name="矩形 10"/>
          <p:cNvSpPr/>
          <p:nvPr/>
        </p:nvSpPr>
        <p:spPr>
          <a:xfrm>
            <a:off x="-4233" y="5156200"/>
            <a:ext cx="12192000" cy="17123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05" tIns="54401" rIns="108805" bIns="54401" anchor="ctr"/>
          <a:lstStyle/>
          <a:p>
            <a:pPr algn="ctr" defTabSz="1087755" rtl="0" eaLnBrk="0" hangingPunct="0">
              <a:defRPr/>
            </a:pPr>
            <a:endParaRPr lang="zh-CN" altLang="en-US" sz="2100" kern="1200">
              <a:solidFill>
                <a:prstClr val="white"/>
              </a:solidFill>
              <a:latin typeface="Calibri" panose="020F0502020204030204"/>
              <a:ea typeface="Arial Unicode MS" panose="020B0604020202020204" pitchFamily="34" charset="-122"/>
              <a:cs typeface="+mn-cs"/>
            </a:endParaRPr>
          </a:p>
        </p:txBody>
      </p:sp>
      <p:pic>
        <p:nvPicPr>
          <p:cNvPr id="4" name="图片 12"/>
          <p:cNvPicPr>
            <a:picLocks noChangeAspect="1"/>
          </p:cNvPicPr>
          <p:nvPr userDrawn="1"/>
        </p:nvPicPr>
        <p:blipFill>
          <a:blip r:embed="rId2" cstate="print"/>
          <a:srcRect/>
          <a:stretch>
            <a:fillRect/>
          </a:stretch>
        </p:blipFill>
        <p:spPr bwMode="auto">
          <a:xfrm>
            <a:off x="4938185" y="5308600"/>
            <a:ext cx="2315633" cy="795867"/>
          </a:xfrm>
          <a:prstGeom prst="rect">
            <a:avLst/>
          </a:prstGeom>
          <a:noFill/>
          <a:ln w="9525">
            <a:noFill/>
            <a:miter lim="800000"/>
            <a:headEnd/>
            <a:tailEnd/>
          </a:ln>
        </p:spPr>
      </p:pic>
      <p:sp>
        <p:nvSpPr>
          <p:cNvPr id="5" name="日期占位符 3"/>
          <p:cNvSpPr>
            <a:spLocks noGrp="1"/>
          </p:cNvSpPr>
          <p:nvPr>
            <p:ph type="dt" sz="half" idx="10"/>
          </p:nvPr>
        </p:nvSpPr>
        <p:spPr/>
        <p:txBody>
          <a:bodyPr rtlCol="0"/>
          <a:lstStyle>
            <a:lvl1pPr>
              <a:defRPr dirty="0"/>
            </a:lvl1pPr>
          </a:lstStyle>
          <a:p>
            <a:pPr algn="l" rtl="0" fontAlgn="base">
              <a:spcBef>
                <a:spcPct val="0"/>
              </a:spcBef>
              <a:spcAft>
                <a:spcPct val="0"/>
              </a:spcAft>
              <a:defRPr/>
            </a:pPr>
            <a:endParaRPr lang="zh-CN" altLang="en-US" sz="1300" kern="1200">
              <a:solidFill>
                <a:srgbClr val="898989"/>
              </a:solidFill>
              <a:latin typeface="Calibri" panose="020F0502020204030204" pitchFamily="34" charset="0"/>
              <a:ea typeface="Arial Unicode MS" panose="020B0604020202020204" pitchFamily="34" charset="-122"/>
              <a:cs typeface="Arial Unicode MS" panose="020B0604020202020204" pitchFamily="34" charset="-122"/>
            </a:endParaRPr>
          </a:p>
        </p:txBody>
      </p:sp>
      <p:sp>
        <p:nvSpPr>
          <p:cNvPr id="6" name="页脚占位符 4"/>
          <p:cNvSpPr>
            <a:spLocks noGrp="1"/>
          </p:cNvSpPr>
          <p:nvPr>
            <p:ph type="ftr" sz="quarter" idx="11"/>
          </p:nvPr>
        </p:nvSpPr>
        <p:spPr/>
        <p:txBody>
          <a:bodyPr rtlCol="0"/>
          <a:lstStyle>
            <a:lvl1pPr>
              <a:defRPr dirty="0"/>
            </a:lvl1pPr>
          </a:lstStyle>
          <a:p>
            <a:pPr algn="ctr" rtl="0" fontAlgn="base">
              <a:spcBef>
                <a:spcPct val="0"/>
              </a:spcBef>
              <a:spcAft>
                <a:spcPct val="0"/>
              </a:spcAft>
              <a:defRPr/>
            </a:pPr>
            <a:endParaRPr lang="zh-CN" altLang="en-US" sz="1300" kern="1200">
              <a:solidFill>
                <a:srgbClr val="898989"/>
              </a:solidFill>
              <a:latin typeface="Calibri" panose="020F0502020204030204" pitchFamily="34" charset="0"/>
              <a:ea typeface="Arial Unicode MS" panose="020B0604020202020204" pitchFamily="34" charset="-122"/>
              <a:cs typeface="Arial Unicode MS" panose="020B0604020202020204" pitchFamily="34" charset="-122"/>
            </a:endParaRPr>
          </a:p>
        </p:txBody>
      </p:sp>
      <p:sp>
        <p:nvSpPr>
          <p:cNvPr id="7" name="灯片编号占位符 5"/>
          <p:cNvSpPr>
            <a:spLocks noGrp="1"/>
          </p:cNvSpPr>
          <p:nvPr>
            <p:ph type="sldNum" sz="quarter" idx="12"/>
          </p:nvPr>
        </p:nvSpPr>
        <p:spPr/>
        <p:txBody>
          <a:bodyPr/>
          <a:lstStyle>
            <a:lvl1pPr>
              <a:defRPr/>
            </a:lvl1pPr>
          </a:lstStyle>
          <a:p>
            <a:pPr algn="r" rtl="0" eaLnBrk="0" fontAlgn="base" hangingPunct="0">
              <a:spcBef>
                <a:spcPct val="0"/>
              </a:spcBef>
              <a:spcAft>
                <a:spcPct val="0"/>
              </a:spcAft>
              <a:defRPr/>
            </a:pPr>
            <a:fld id="{EDEF78B7-16BB-4A17-A5B3-E1489D46C158}" type="slidenum">
              <a:rPr lang="zh-CN" altLang="en-US" sz="1300" kern="1200">
                <a:solidFill>
                  <a:srgbClr val="898989"/>
                </a:solidFill>
                <a:latin typeface="Calibri" panose="020F0502020204030204" pitchFamily="34" charset="0"/>
                <a:ea typeface="Arial Unicode MS" panose="020B0604020202020204" pitchFamily="34" charset="-122"/>
                <a:cs typeface="+mn-cs"/>
              </a:rPr>
            </a:fld>
            <a:endParaRPr lang="zh-CN" altLang="en-US" sz="1300" kern="1200">
              <a:solidFill>
                <a:srgbClr val="898989"/>
              </a:solidFill>
              <a:latin typeface="Calibri" panose="020F0502020204030204" pitchFamily="34" charset="0"/>
              <a:ea typeface="Arial Unicode MS" panose="020B0604020202020204" pitchFamily="34"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9"/>
          <p:cNvSpPr/>
          <p:nvPr/>
        </p:nvSpPr>
        <p:spPr>
          <a:xfrm>
            <a:off x="624418" y="404285"/>
            <a:ext cx="478367" cy="47624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8805" tIns="54401" rIns="108805" bIns="54401" anchor="ctr"/>
          <a:lstStyle/>
          <a:p>
            <a:pPr algn="ctr" defTabSz="1087755" rtl="0" eaLnBrk="0" hangingPunct="0">
              <a:defRPr/>
            </a:pPr>
            <a:endParaRPr lang="zh-CN" altLang="en-US" sz="2100" kern="1200" dirty="0">
              <a:solidFill>
                <a:srgbClr val="C00000"/>
              </a:solidFill>
              <a:latin typeface="Calibri" panose="020F0502020204030204"/>
              <a:ea typeface="Arial Unicode MS" panose="020B0604020202020204" pitchFamily="34" charset="-122"/>
              <a:cs typeface="+mn-cs"/>
            </a:endParaRPr>
          </a:p>
        </p:txBody>
      </p:sp>
      <p:sp>
        <p:nvSpPr>
          <p:cNvPr id="5" name="矩形 10"/>
          <p:cNvSpPr/>
          <p:nvPr/>
        </p:nvSpPr>
        <p:spPr>
          <a:xfrm>
            <a:off x="624418" y="982134"/>
            <a:ext cx="10943167" cy="71967"/>
          </a:xfrm>
          <a:prstGeom prst="rect">
            <a:avLst/>
          </a:prstGeom>
          <a:gradFill flip="none" rotWithShape="1">
            <a:gsLst>
              <a:gs pos="0">
                <a:srgbClr val="C00000"/>
              </a:gs>
              <a:gs pos="50000">
                <a:srgbClr val="C00000">
                  <a:tint val="44500"/>
                  <a:satMod val="160000"/>
                </a:srgbClr>
              </a:gs>
              <a:gs pos="100000">
                <a:srgbClr val="C00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8805" tIns="54401" rIns="108805" bIns="54401" anchor="ctr"/>
          <a:lstStyle/>
          <a:p>
            <a:pPr algn="ctr" defTabSz="1087755" rtl="0" eaLnBrk="0" hangingPunct="0">
              <a:defRPr/>
            </a:pPr>
            <a:endParaRPr lang="zh-CN" altLang="en-US" sz="2100" kern="1200">
              <a:solidFill>
                <a:prstClr val="white"/>
              </a:solidFill>
              <a:latin typeface="Calibri" panose="020F0502020204030204"/>
              <a:ea typeface="Arial Unicode MS" panose="020B0604020202020204" pitchFamily="34" charset="-122"/>
              <a:cs typeface="+mn-cs"/>
            </a:endParaRPr>
          </a:p>
        </p:txBody>
      </p:sp>
      <p:sp>
        <p:nvSpPr>
          <p:cNvPr id="2" name="标题 1"/>
          <p:cNvSpPr>
            <a:spLocks noGrp="1"/>
          </p:cNvSpPr>
          <p:nvPr>
            <p:ph type="title"/>
          </p:nvPr>
        </p:nvSpPr>
        <p:spPr>
          <a:xfrm>
            <a:off x="1199460" y="274639"/>
            <a:ext cx="10382944" cy="706091"/>
          </a:xfrm>
        </p:spPr>
        <p:txBody>
          <a:bodyPr>
            <a:normAutofit/>
          </a:bodyPr>
          <a:lstStyle>
            <a:lvl1pPr algn="l">
              <a:defRPr sz="3900" b="1">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4"/>
          <p:cNvSpPr>
            <a:spLocks noGrp="1"/>
          </p:cNvSpPr>
          <p:nvPr>
            <p:ph type="ftr" sz="quarter" idx="10"/>
          </p:nvPr>
        </p:nvSpPr>
        <p:spPr/>
        <p:txBody>
          <a:bodyPr rtlCol="0"/>
          <a:lstStyle>
            <a:lvl1pPr>
              <a:defRPr dirty="0"/>
            </a:lvl1pPr>
          </a:lstStyle>
          <a:p>
            <a:pPr algn="ctr" rtl="0" fontAlgn="base">
              <a:spcBef>
                <a:spcPct val="0"/>
              </a:spcBef>
              <a:spcAft>
                <a:spcPct val="0"/>
              </a:spcAft>
              <a:defRPr/>
            </a:pPr>
            <a:endParaRPr lang="zh-CN" altLang="en-US" sz="1300" kern="1200">
              <a:solidFill>
                <a:srgbClr val="898989"/>
              </a:solidFill>
              <a:latin typeface="Calibri" panose="020F0502020204030204" pitchFamily="34" charset="0"/>
              <a:ea typeface="Arial Unicode MS" panose="020B0604020202020204" pitchFamily="34" charset="-122"/>
              <a:cs typeface="Arial Unicode MS" panose="020B0604020202020204" pitchFamily="34" charset="-122"/>
            </a:endParaRPr>
          </a:p>
        </p:txBody>
      </p:sp>
      <p:sp>
        <p:nvSpPr>
          <p:cNvPr id="7" name="灯片编号占位符 5"/>
          <p:cNvSpPr>
            <a:spLocks noGrp="1"/>
          </p:cNvSpPr>
          <p:nvPr>
            <p:ph type="sldNum" sz="quarter" idx="11"/>
          </p:nvPr>
        </p:nvSpPr>
        <p:spPr/>
        <p:txBody>
          <a:bodyPr/>
          <a:lstStyle>
            <a:lvl1pPr>
              <a:defRPr/>
            </a:lvl1pPr>
          </a:lstStyle>
          <a:p>
            <a:pPr algn="r" rtl="0" eaLnBrk="0" fontAlgn="base" hangingPunct="0">
              <a:spcBef>
                <a:spcPct val="0"/>
              </a:spcBef>
              <a:spcAft>
                <a:spcPct val="0"/>
              </a:spcAft>
              <a:defRPr/>
            </a:pPr>
            <a:fld id="{0FE04AE0-0429-474A-8B09-D7B77939D300}" type="slidenum">
              <a:rPr lang="zh-CN" altLang="en-US" sz="1300" kern="1200">
                <a:solidFill>
                  <a:srgbClr val="898989"/>
                </a:solidFill>
                <a:latin typeface="Calibri" panose="020F0502020204030204" pitchFamily="34" charset="0"/>
                <a:ea typeface="Arial Unicode MS" panose="020B0604020202020204" pitchFamily="34" charset="-122"/>
                <a:cs typeface="+mn-cs"/>
              </a:rPr>
            </a:fld>
            <a:endParaRPr lang="zh-CN" altLang="en-US" sz="1300" kern="1200">
              <a:solidFill>
                <a:srgbClr val="898989"/>
              </a:solidFill>
              <a:latin typeface="Calibri" panose="020F0502020204030204" pitchFamily="34" charset="0"/>
              <a:ea typeface="Arial Unicode MS" panose="020B0604020202020204" pitchFamily="34" charset="-122"/>
              <a:cs typeface="+mn-cs"/>
            </a:endParaRPr>
          </a:p>
        </p:txBody>
      </p:sp>
      <p:sp>
        <p:nvSpPr>
          <p:cNvPr id="8" name="日期占位符 3"/>
          <p:cNvSpPr>
            <a:spLocks noGrp="1"/>
          </p:cNvSpPr>
          <p:nvPr>
            <p:ph type="dt" sz="half" idx="12"/>
          </p:nvPr>
        </p:nvSpPr>
        <p:spPr/>
        <p:txBody>
          <a:bodyPr/>
          <a:lstStyle>
            <a:lvl1pPr>
              <a:defRPr/>
            </a:lvl1pPr>
          </a:lstStyle>
          <a:p>
            <a:pPr algn="l" rtl="0" fontAlgn="base">
              <a:spcBef>
                <a:spcPct val="0"/>
              </a:spcBef>
              <a:spcAft>
                <a:spcPct val="0"/>
              </a:spcAft>
              <a:defRPr/>
            </a:pPr>
            <a:endParaRPr lang="zh-CN" altLang="en-US" sz="1300" kern="1200">
              <a:solidFill>
                <a:srgbClr val="898989"/>
              </a:solidFill>
              <a:latin typeface="Calibri" panose="020F0502020204030204" pitchFamily="34" charset="0"/>
              <a:ea typeface="Arial Unicode MS" panose="020B0604020202020204" pitchFamily="34" charset="-122"/>
              <a:cs typeface="Arial Unicode MS" panose="020B0604020202020204" pitchFamily="34"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09604" y="1600203"/>
            <a:ext cx="5384800" cy="4525963"/>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3"/>
            <a:ext cx="5384800" cy="4525963"/>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rtlCol="0"/>
          <a:lstStyle>
            <a:lvl1pPr>
              <a:defRPr dirty="0"/>
            </a:lvl1pPr>
          </a:lstStyle>
          <a:p>
            <a:pPr algn="l" rtl="0" fontAlgn="base">
              <a:spcBef>
                <a:spcPct val="0"/>
              </a:spcBef>
              <a:spcAft>
                <a:spcPct val="0"/>
              </a:spcAft>
              <a:defRPr/>
            </a:pPr>
            <a:endParaRPr lang="zh-CN" altLang="en-US" sz="1300" kern="1200">
              <a:solidFill>
                <a:srgbClr val="898989"/>
              </a:solidFill>
              <a:latin typeface="Calibri" panose="020F0502020204030204" pitchFamily="34" charset="0"/>
              <a:ea typeface="Arial Unicode MS" panose="020B0604020202020204" pitchFamily="34" charset="-122"/>
              <a:cs typeface="Arial Unicode MS" panose="020B0604020202020204" pitchFamily="34" charset="-122"/>
            </a:endParaRPr>
          </a:p>
        </p:txBody>
      </p:sp>
      <p:sp>
        <p:nvSpPr>
          <p:cNvPr id="6" name="页脚占位符 4"/>
          <p:cNvSpPr>
            <a:spLocks noGrp="1"/>
          </p:cNvSpPr>
          <p:nvPr>
            <p:ph type="ftr" sz="quarter" idx="11"/>
          </p:nvPr>
        </p:nvSpPr>
        <p:spPr/>
        <p:txBody>
          <a:bodyPr rtlCol="0"/>
          <a:lstStyle>
            <a:lvl1pPr>
              <a:defRPr dirty="0"/>
            </a:lvl1pPr>
          </a:lstStyle>
          <a:p>
            <a:pPr algn="ctr" rtl="0" fontAlgn="base">
              <a:spcBef>
                <a:spcPct val="0"/>
              </a:spcBef>
              <a:spcAft>
                <a:spcPct val="0"/>
              </a:spcAft>
              <a:defRPr/>
            </a:pPr>
            <a:endParaRPr lang="zh-CN" altLang="en-US" sz="1300" kern="1200">
              <a:solidFill>
                <a:srgbClr val="898989"/>
              </a:solidFill>
              <a:latin typeface="Calibri" panose="020F0502020204030204" pitchFamily="34" charset="0"/>
              <a:ea typeface="Arial Unicode MS" panose="020B0604020202020204" pitchFamily="34" charset="-122"/>
              <a:cs typeface="Arial Unicode MS" panose="020B0604020202020204" pitchFamily="34" charset="-122"/>
            </a:endParaRPr>
          </a:p>
        </p:txBody>
      </p:sp>
      <p:sp>
        <p:nvSpPr>
          <p:cNvPr id="7" name="灯片编号占位符 5"/>
          <p:cNvSpPr>
            <a:spLocks noGrp="1"/>
          </p:cNvSpPr>
          <p:nvPr>
            <p:ph type="sldNum" sz="quarter" idx="12"/>
          </p:nvPr>
        </p:nvSpPr>
        <p:spPr/>
        <p:txBody>
          <a:bodyPr/>
          <a:lstStyle>
            <a:lvl1pPr>
              <a:defRPr/>
            </a:lvl1pPr>
          </a:lstStyle>
          <a:p>
            <a:pPr algn="r" rtl="0" eaLnBrk="0" fontAlgn="base" hangingPunct="0">
              <a:spcBef>
                <a:spcPct val="0"/>
              </a:spcBef>
              <a:spcAft>
                <a:spcPct val="0"/>
              </a:spcAft>
              <a:defRPr/>
            </a:pPr>
            <a:fld id="{49B5DE6E-1517-4CBD-B980-9A0886084729}" type="slidenum">
              <a:rPr lang="zh-CN" altLang="en-US" sz="1300" kern="1200">
                <a:solidFill>
                  <a:srgbClr val="898989"/>
                </a:solidFill>
                <a:latin typeface="Calibri" panose="020F0502020204030204" pitchFamily="34" charset="0"/>
                <a:ea typeface="Arial Unicode MS" panose="020B0604020202020204" pitchFamily="34" charset="-122"/>
                <a:cs typeface="+mn-cs"/>
              </a:rPr>
            </a:fld>
            <a:endParaRPr lang="zh-CN" altLang="en-US" sz="1300" kern="1200">
              <a:solidFill>
                <a:srgbClr val="898989"/>
              </a:solidFill>
              <a:latin typeface="Calibri" panose="020F0502020204030204" pitchFamily="34" charset="0"/>
              <a:ea typeface="Arial Unicode MS" panose="020B0604020202020204" pitchFamily="34"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2"/>
            <a:ext cx="5386917" cy="639763"/>
          </a:xfrm>
        </p:spPr>
        <p:txBody>
          <a:bodyPr anchor="b"/>
          <a:lstStyle>
            <a:lvl1pPr marL="0" indent="0">
              <a:buNone/>
              <a:defRPr sz="2900" b="1"/>
            </a:lvl1pPr>
            <a:lvl2pPr marL="544195" indent="0">
              <a:buNone/>
              <a:defRPr sz="2400" b="1"/>
            </a:lvl2pPr>
            <a:lvl3pPr marL="1087755" indent="0">
              <a:buNone/>
              <a:defRPr sz="2100" b="1"/>
            </a:lvl3pPr>
            <a:lvl4pPr marL="1632585" indent="0">
              <a:buNone/>
              <a:defRPr sz="1900" b="1"/>
            </a:lvl4pPr>
            <a:lvl5pPr marL="2176145" indent="0">
              <a:buNone/>
              <a:defRPr sz="1900" b="1"/>
            </a:lvl5pPr>
            <a:lvl6pPr marL="2720340" indent="0">
              <a:buNone/>
              <a:defRPr sz="1900" b="1"/>
            </a:lvl6pPr>
            <a:lvl7pPr marL="3263900" indent="0">
              <a:buNone/>
              <a:defRPr sz="1900" b="1"/>
            </a:lvl7pPr>
            <a:lvl8pPr marL="3808095" indent="0">
              <a:buNone/>
              <a:defRPr sz="1900" b="1"/>
            </a:lvl8pPr>
            <a:lvl9pPr marL="4352290" indent="0">
              <a:buNone/>
              <a:defRPr sz="19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6"/>
            <a:ext cx="5386917" cy="3951288"/>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9" y="1535112"/>
            <a:ext cx="5389033" cy="639763"/>
          </a:xfrm>
        </p:spPr>
        <p:txBody>
          <a:bodyPr anchor="b"/>
          <a:lstStyle>
            <a:lvl1pPr marL="0" indent="0">
              <a:buNone/>
              <a:defRPr sz="2900" b="1"/>
            </a:lvl1pPr>
            <a:lvl2pPr marL="544195" indent="0">
              <a:buNone/>
              <a:defRPr sz="2400" b="1"/>
            </a:lvl2pPr>
            <a:lvl3pPr marL="1087755" indent="0">
              <a:buNone/>
              <a:defRPr sz="2100" b="1"/>
            </a:lvl3pPr>
            <a:lvl4pPr marL="1632585" indent="0">
              <a:buNone/>
              <a:defRPr sz="1900" b="1"/>
            </a:lvl4pPr>
            <a:lvl5pPr marL="2176145" indent="0">
              <a:buNone/>
              <a:defRPr sz="1900" b="1"/>
            </a:lvl5pPr>
            <a:lvl6pPr marL="2720340" indent="0">
              <a:buNone/>
              <a:defRPr sz="1900" b="1"/>
            </a:lvl6pPr>
            <a:lvl7pPr marL="3263900" indent="0">
              <a:buNone/>
              <a:defRPr sz="1900" b="1"/>
            </a:lvl7pPr>
            <a:lvl8pPr marL="3808095" indent="0">
              <a:buNone/>
              <a:defRPr sz="1900" b="1"/>
            </a:lvl8pPr>
            <a:lvl9pPr marL="4352290" indent="0">
              <a:buNone/>
              <a:defRPr sz="19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9" y="2174876"/>
            <a:ext cx="5389033" cy="3951288"/>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rtlCol="0"/>
          <a:lstStyle>
            <a:lvl1pPr>
              <a:defRPr dirty="0"/>
            </a:lvl1pPr>
          </a:lstStyle>
          <a:p>
            <a:pPr algn="l" rtl="0" fontAlgn="base">
              <a:spcBef>
                <a:spcPct val="0"/>
              </a:spcBef>
              <a:spcAft>
                <a:spcPct val="0"/>
              </a:spcAft>
              <a:defRPr/>
            </a:pPr>
            <a:endParaRPr lang="zh-CN" altLang="en-US" sz="1300" kern="1200">
              <a:solidFill>
                <a:srgbClr val="898989"/>
              </a:solidFill>
              <a:latin typeface="Calibri" panose="020F0502020204030204" pitchFamily="34" charset="0"/>
              <a:ea typeface="Arial Unicode MS" panose="020B0604020202020204" pitchFamily="34" charset="-122"/>
              <a:cs typeface="Arial Unicode MS" panose="020B0604020202020204" pitchFamily="34" charset="-122"/>
            </a:endParaRPr>
          </a:p>
        </p:txBody>
      </p:sp>
      <p:sp>
        <p:nvSpPr>
          <p:cNvPr id="8" name="页脚占位符 4"/>
          <p:cNvSpPr>
            <a:spLocks noGrp="1"/>
          </p:cNvSpPr>
          <p:nvPr>
            <p:ph type="ftr" sz="quarter" idx="11"/>
          </p:nvPr>
        </p:nvSpPr>
        <p:spPr/>
        <p:txBody>
          <a:bodyPr rtlCol="0"/>
          <a:lstStyle>
            <a:lvl1pPr>
              <a:defRPr dirty="0"/>
            </a:lvl1pPr>
          </a:lstStyle>
          <a:p>
            <a:pPr algn="ctr" rtl="0" fontAlgn="base">
              <a:spcBef>
                <a:spcPct val="0"/>
              </a:spcBef>
              <a:spcAft>
                <a:spcPct val="0"/>
              </a:spcAft>
              <a:defRPr/>
            </a:pPr>
            <a:endParaRPr lang="zh-CN" altLang="en-US" sz="1300" kern="1200">
              <a:solidFill>
                <a:srgbClr val="898989"/>
              </a:solidFill>
              <a:latin typeface="Calibri" panose="020F0502020204030204" pitchFamily="34" charset="0"/>
              <a:ea typeface="Arial Unicode MS" panose="020B0604020202020204" pitchFamily="34" charset="-122"/>
              <a:cs typeface="Arial Unicode MS" panose="020B0604020202020204" pitchFamily="34" charset="-122"/>
            </a:endParaRPr>
          </a:p>
        </p:txBody>
      </p:sp>
      <p:sp>
        <p:nvSpPr>
          <p:cNvPr id="9" name="灯片编号占位符 5"/>
          <p:cNvSpPr>
            <a:spLocks noGrp="1"/>
          </p:cNvSpPr>
          <p:nvPr>
            <p:ph type="sldNum" sz="quarter" idx="12"/>
          </p:nvPr>
        </p:nvSpPr>
        <p:spPr/>
        <p:txBody>
          <a:bodyPr/>
          <a:lstStyle>
            <a:lvl1pPr>
              <a:defRPr/>
            </a:lvl1pPr>
          </a:lstStyle>
          <a:p>
            <a:pPr algn="r" rtl="0" eaLnBrk="0" fontAlgn="base" hangingPunct="0">
              <a:spcBef>
                <a:spcPct val="0"/>
              </a:spcBef>
              <a:spcAft>
                <a:spcPct val="0"/>
              </a:spcAft>
              <a:defRPr/>
            </a:pPr>
            <a:fld id="{479FE71F-F4E0-4134-B437-4BD7F3D71C54}" type="slidenum">
              <a:rPr lang="zh-CN" altLang="en-US" sz="1300" kern="1200">
                <a:solidFill>
                  <a:srgbClr val="898989"/>
                </a:solidFill>
                <a:latin typeface="Calibri" panose="020F0502020204030204" pitchFamily="34" charset="0"/>
                <a:ea typeface="Arial Unicode MS" panose="020B0604020202020204" pitchFamily="34" charset="-122"/>
                <a:cs typeface="+mn-cs"/>
              </a:rPr>
            </a:fld>
            <a:endParaRPr lang="zh-CN" altLang="en-US" sz="1300" kern="1200">
              <a:solidFill>
                <a:srgbClr val="898989"/>
              </a:solidFill>
              <a:latin typeface="Calibri" panose="020F0502020204030204" pitchFamily="34" charset="0"/>
              <a:ea typeface="Arial Unicode MS" panose="020B0604020202020204" pitchFamily="34"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900"/>
            </a:lvl1pPr>
          </a:lstStyle>
          <a:p>
            <a:r>
              <a:rPr lang="zh-CN" altLang="en-US" dirty="0"/>
              <a:t>单击此处编辑母版标题样式</a:t>
            </a:r>
            <a:endParaRPr lang="zh-CN" altLang="en-US" dirty="0"/>
          </a:p>
        </p:txBody>
      </p:sp>
      <p:sp>
        <p:nvSpPr>
          <p:cNvPr id="3" name="日期占位符 3"/>
          <p:cNvSpPr>
            <a:spLocks noGrp="1"/>
          </p:cNvSpPr>
          <p:nvPr>
            <p:ph type="dt" sz="half" idx="10"/>
          </p:nvPr>
        </p:nvSpPr>
        <p:spPr/>
        <p:txBody>
          <a:bodyPr rtlCol="0"/>
          <a:lstStyle>
            <a:lvl1pPr>
              <a:defRPr dirty="0"/>
            </a:lvl1pPr>
          </a:lstStyle>
          <a:p>
            <a:pPr algn="l" rtl="0" fontAlgn="base">
              <a:spcBef>
                <a:spcPct val="0"/>
              </a:spcBef>
              <a:spcAft>
                <a:spcPct val="0"/>
              </a:spcAft>
              <a:defRPr/>
            </a:pPr>
            <a:endParaRPr lang="zh-CN" altLang="en-US" sz="1300" kern="1200">
              <a:solidFill>
                <a:srgbClr val="898989"/>
              </a:solidFill>
              <a:latin typeface="Calibri" panose="020F0502020204030204" pitchFamily="34" charset="0"/>
              <a:ea typeface="Arial Unicode MS" panose="020B0604020202020204" pitchFamily="34" charset="-122"/>
              <a:cs typeface="Arial Unicode MS" panose="020B0604020202020204" pitchFamily="34" charset="-122"/>
            </a:endParaRPr>
          </a:p>
        </p:txBody>
      </p:sp>
      <p:sp>
        <p:nvSpPr>
          <p:cNvPr id="4" name="页脚占位符 4"/>
          <p:cNvSpPr>
            <a:spLocks noGrp="1"/>
          </p:cNvSpPr>
          <p:nvPr>
            <p:ph type="ftr" sz="quarter" idx="11"/>
          </p:nvPr>
        </p:nvSpPr>
        <p:spPr/>
        <p:txBody>
          <a:bodyPr rtlCol="0"/>
          <a:lstStyle>
            <a:lvl1pPr>
              <a:defRPr dirty="0"/>
            </a:lvl1pPr>
          </a:lstStyle>
          <a:p>
            <a:pPr algn="ctr" rtl="0" fontAlgn="base">
              <a:spcBef>
                <a:spcPct val="0"/>
              </a:spcBef>
              <a:spcAft>
                <a:spcPct val="0"/>
              </a:spcAft>
              <a:defRPr/>
            </a:pPr>
            <a:endParaRPr lang="zh-CN" altLang="en-US" sz="1300" kern="1200">
              <a:solidFill>
                <a:srgbClr val="898989"/>
              </a:solidFill>
              <a:latin typeface="Calibri" panose="020F0502020204030204" pitchFamily="34" charset="0"/>
              <a:ea typeface="Arial Unicode MS" panose="020B0604020202020204" pitchFamily="34" charset="-122"/>
              <a:cs typeface="Arial Unicode MS" panose="020B0604020202020204" pitchFamily="34" charset="-122"/>
            </a:endParaRPr>
          </a:p>
        </p:txBody>
      </p:sp>
      <p:sp>
        <p:nvSpPr>
          <p:cNvPr id="5" name="灯片编号占位符 5"/>
          <p:cNvSpPr>
            <a:spLocks noGrp="1"/>
          </p:cNvSpPr>
          <p:nvPr>
            <p:ph type="sldNum" sz="quarter" idx="12"/>
          </p:nvPr>
        </p:nvSpPr>
        <p:spPr/>
        <p:txBody>
          <a:bodyPr/>
          <a:lstStyle>
            <a:lvl1pPr>
              <a:defRPr/>
            </a:lvl1pPr>
          </a:lstStyle>
          <a:p>
            <a:pPr algn="r" rtl="0" eaLnBrk="0" fontAlgn="base" hangingPunct="0">
              <a:spcBef>
                <a:spcPct val="0"/>
              </a:spcBef>
              <a:spcAft>
                <a:spcPct val="0"/>
              </a:spcAft>
              <a:defRPr/>
            </a:pPr>
            <a:fld id="{13F64BD7-06B4-4655-8C97-3B9E76CF90CA}" type="slidenum">
              <a:rPr lang="zh-CN" altLang="en-US" sz="1300" kern="1200">
                <a:solidFill>
                  <a:srgbClr val="898989"/>
                </a:solidFill>
                <a:latin typeface="Calibri" panose="020F0502020204030204" pitchFamily="34" charset="0"/>
                <a:ea typeface="Arial Unicode MS" panose="020B0604020202020204" pitchFamily="34" charset="-122"/>
                <a:cs typeface="+mn-cs"/>
              </a:rPr>
            </a:fld>
            <a:endParaRPr lang="zh-CN" altLang="en-US" sz="1300" kern="1200">
              <a:solidFill>
                <a:srgbClr val="898989"/>
              </a:solidFill>
              <a:latin typeface="Calibri" panose="020F0502020204030204" pitchFamily="34" charset="0"/>
              <a:ea typeface="Arial Unicode MS" panose="020B0604020202020204" pitchFamily="34"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7_标题和内容">
    <p:spTree>
      <p:nvGrpSpPr>
        <p:cNvPr id="1" name=""/>
        <p:cNvGrpSpPr/>
        <p:nvPr/>
      </p:nvGrpSpPr>
      <p:grpSpPr>
        <a:xfrm>
          <a:off x="0" y="0"/>
          <a:ext cx="0" cy="0"/>
          <a:chOff x="0" y="0"/>
          <a:chExt cx="0" cy="0"/>
        </a:xfrm>
      </p:grpSpPr>
      <p:pic>
        <p:nvPicPr>
          <p:cNvPr id="3" name="图片 11" descr="logo.gif"/>
          <p:cNvPicPr>
            <a:picLocks noChangeAspect="1"/>
          </p:cNvPicPr>
          <p:nvPr userDrawn="1"/>
        </p:nvPicPr>
        <p:blipFill>
          <a:blip r:embed="rId2" cstate="print"/>
          <a:srcRect/>
          <a:stretch>
            <a:fillRect/>
          </a:stretch>
        </p:blipFill>
        <p:spPr bwMode="auto">
          <a:xfrm>
            <a:off x="9525001" y="213784"/>
            <a:ext cx="2425700" cy="620183"/>
          </a:xfrm>
          <a:prstGeom prst="rect">
            <a:avLst/>
          </a:prstGeom>
          <a:noFill/>
          <a:ln w="9525">
            <a:noFill/>
            <a:miter lim="800000"/>
            <a:headEnd/>
            <a:tailEnd/>
          </a:ln>
        </p:spPr>
      </p:pic>
      <p:cxnSp>
        <p:nvCxnSpPr>
          <p:cNvPr id="4" name="直接连接符 10"/>
          <p:cNvCxnSpPr/>
          <p:nvPr/>
        </p:nvCxnSpPr>
        <p:spPr bwMode="auto">
          <a:xfrm>
            <a:off x="571500" y="1426634"/>
            <a:ext cx="10966451" cy="2117"/>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2" name="标题 1"/>
          <p:cNvSpPr>
            <a:spLocks noGrp="1"/>
          </p:cNvSpPr>
          <p:nvPr>
            <p:ph type="title"/>
          </p:nvPr>
        </p:nvSpPr>
        <p:spPr/>
        <p:txBody>
          <a:bodyPr/>
          <a:lstStyle>
            <a:lvl1pPr>
              <a:defRPr sz="3300" b="0" baseline="0">
                <a:latin typeface="黑体" panose="02010609060101010101" pitchFamily="49" charset="-122"/>
                <a:ea typeface="黑体" panose="02010609060101010101" pitchFamily="49" charset="-122"/>
              </a:defRPr>
            </a:lvl1pPr>
          </a:lstStyle>
          <a:p>
            <a:r>
              <a:rPr lang="zh-CN" altLang="en-US" dirty="0"/>
              <a:t>单击此处编辑母版标题样式</a:t>
            </a:r>
            <a:endParaRPr lang="zh-CN" altLang="en-US" dirty="0"/>
          </a:p>
        </p:txBody>
      </p:sp>
      <p:sp>
        <p:nvSpPr>
          <p:cNvPr id="5" name="日期占位符 3"/>
          <p:cNvSpPr>
            <a:spLocks noGrp="1"/>
          </p:cNvSpPr>
          <p:nvPr>
            <p:ph type="dt" sz="half" idx="10"/>
          </p:nvPr>
        </p:nvSpPr>
        <p:spPr/>
        <p:txBody>
          <a:bodyPr/>
          <a:lstStyle>
            <a:lvl1pPr>
              <a:defRPr/>
            </a:lvl1pPr>
          </a:lstStyle>
          <a:p>
            <a:pPr algn="l" rtl="0" fontAlgn="base">
              <a:spcBef>
                <a:spcPct val="0"/>
              </a:spcBef>
              <a:spcAft>
                <a:spcPct val="0"/>
              </a:spcAft>
              <a:defRPr/>
            </a:pPr>
            <a:endParaRPr lang="en-US" altLang="zh-CN" sz="1300" kern="1200" dirty="0">
              <a:solidFill>
                <a:srgbClr val="898989"/>
              </a:solidFill>
              <a:latin typeface="Calibri" panose="020F0502020204030204" pitchFamily="34" charset="0"/>
              <a:ea typeface="Arial Unicode MS" panose="020B0604020202020204" pitchFamily="34" charset="-122"/>
              <a:cs typeface="Arial Unicode MS" panose="020B0604020202020204" pitchFamily="34" charset="-122"/>
            </a:endParaRPr>
          </a:p>
        </p:txBody>
      </p:sp>
      <p:sp>
        <p:nvSpPr>
          <p:cNvPr id="6" name="页脚占位符 4"/>
          <p:cNvSpPr>
            <a:spLocks noGrp="1"/>
          </p:cNvSpPr>
          <p:nvPr>
            <p:ph type="ftr" sz="quarter" idx="11"/>
          </p:nvPr>
        </p:nvSpPr>
        <p:spPr/>
        <p:txBody>
          <a:bodyPr/>
          <a:lstStyle>
            <a:lvl1pPr>
              <a:defRPr/>
            </a:lvl1pPr>
          </a:lstStyle>
          <a:p>
            <a:pPr algn="ctr" rtl="0" fontAlgn="base">
              <a:spcBef>
                <a:spcPct val="0"/>
              </a:spcBef>
              <a:spcAft>
                <a:spcPct val="0"/>
              </a:spcAft>
              <a:defRPr/>
            </a:pPr>
            <a:endParaRPr lang="en-US" altLang="zh-CN" sz="1300" kern="1200" dirty="0">
              <a:solidFill>
                <a:srgbClr val="898989"/>
              </a:solidFill>
              <a:latin typeface="Calibri" panose="020F0502020204030204" pitchFamily="34" charset="0"/>
              <a:ea typeface="Arial Unicode MS" panose="020B0604020202020204" pitchFamily="34" charset="-122"/>
              <a:cs typeface="Arial Unicode MS" panose="020B0604020202020204" pitchFamily="34" charset="-122"/>
            </a:endParaRPr>
          </a:p>
        </p:txBody>
      </p:sp>
      <p:sp>
        <p:nvSpPr>
          <p:cNvPr id="7" name="灯片编号占位符 5"/>
          <p:cNvSpPr>
            <a:spLocks noGrp="1"/>
          </p:cNvSpPr>
          <p:nvPr>
            <p:ph type="sldNum" sz="quarter" idx="12"/>
          </p:nvPr>
        </p:nvSpPr>
        <p:spPr/>
        <p:txBody>
          <a:bodyPr/>
          <a:lstStyle>
            <a:lvl1pPr>
              <a:defRPr/>
            </a:lvl1pPr>
          </a:lstStyle>
          <a:p>
            <a:pPr algn="r" rtl="0" eaLnBrk="0" fontAlgn="base" hangingPunct="0">
              <a:spcBef>
                <a:spcPct val="0"/>
              </a:spcBef>
              <a:spcAft>
                <a:spcPct val="0"/>
              </a:spcAft>
              <a:defRPr/>
            </a:pPr>
            <a:fld id="{A5BC9785-C515-4F10-9962-537676C31B2B}" type="slidenum">
              <a:rPr lang="en-US" altLang="zh-CN" sz="1300" kern="1200">
                <a:solidFill>
                  <a:srgbClr val="898989"/>
                </a:solidFill>
                <a:latin typeface="Calibri" panose="020F0502020204030204" pitchFamily="34" charset="0"/>
                <a:ea typeface="Arial Unicode MS" panose="020B0604020202020204" pitchFamily="34" charset="-122"/>
                <a:cs typeface="+mn-cs"/>
              </a:rPr>
            </a:fld>
            <a:endParaRPr lang="en-US" altLang="zh-CN" sz="1300" kern="1200" dirty="0">
              <a:solidFill>
                <a:srgbClr val="898989"/>
              </a:solidFill>
              <a:latin typeface="Calibri" panose="020F0502020204030204" pitchFamily="34" charset="0"/>
              <a:ea typeface="Arial Unicode MS" panose="020B0604020202020204" pitchFamily="34" charset="-122"/>
              <a:cs typeface="+mn-cs"/>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F84339D9-3619-CD4B-BD1F-EBC599C961FD}" type="datetime1">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页脚占位符 4"/>
          <p:cNvSpPr>
            <a:spLocks noGrp="1" noChangeArrowheads="1"/>
          </p:cNvSpPr>
          <p:nvPr>
            <p:ph type="ftr" sz="quarter" idx="10"/>
          </p:nvPr>
        </p:nvSpPr>
        <p:spPr/>
        <p:txBody>
          <a:bodyPr/>
          <a:lstStyle>
            <a:lvl1pPr>
              <a:defRPr/>
            </a:lvl1pPr>
          </a:lstStyle>
          <a:p>
            <a:pPr algn="ctr" rtl="0" fontAlgn="base">
              <a:spcBef>
                <a:spcPct val="0"/>
              </a:spcBef>
              <a:spcAft>
                <a:spcPct val="0"/>
              </a:spcAft>
              <a:defRPr/>
            </a:pPr>
            <a:endParaRPr lang="zh-CN" altLang="en-US" sz="1300" kern="1200">
              <a:solidFill>
                <a:srgbClr val="898989"/>
              </a:solidFill>
              <a:latin typeface="Calibri" panose="020F0502020204030204" pitchFamily="34" charset="0"/>
              <a:ea typeface="Arial Unicode MS" panose="020B0604020202020204" pitchFamily="34" charset="-122"/>
              <a:cs typeface="Arial Unicode MS" panose="020B0604020202020204" pitchFamily="34" charset="-122"/>
            </a:endParaRPr>
          </a:p>
        </p:txBody>
      </p:sp>
      <p:sp>
        <p:nvSpPr>
          <p:cNvPr id="3" name="灯片编号占位符 5"/>
          <p:cNvSpPr>
            <a:spLocks noGrp="1" noChangeArrowheads="1"/>
          </p:cNvSpPr>
          <p:nvPr>
            <p:ph type="sldNum" sz="quarter" idx="11"/>
          </p:nvPr>
        </p:nvSpPr>
        <p:spPr/>
        <p:txBody>
          <a:bodyPr/>
          <a:lstStyle>
            <a:lvl1pPr>
              <a:defRPr/>
            </a:lvl1pPr>
          </a:lstStyle>
          <a:p>
            <a:pPr algn="r" rtl="0" eaLnBrk="0" fontAlgn="base" hangingPunct="0">
              <a:spcBef>
                <a:spcPct val="0"/>
              </a:spcBef>
              <a:spcAft>
                <a:spcPct val="0"/>
              </a:spcAft>
              <a:defRPr/>
            </a:pPr>
            <a:fld id="{F9BEE490-1DF3-4FD8-870C-DCBE89EBE1DA}" type="slidenum">
              <a:rPr lang="zh-CN" altLang="en-US" sz="1300" kern="1200">
                <a:solidFill>
                  <a:srgbClr val="898989"/>
                </a:solidFill>
                <a:latin typeface="Calibri" panose="020F0502020204030204" pitchFamily="34" charset="0"/>
                <a:ea typeface="Arial Unicode MS" panose="020B0604020202020204" pitchFamily="34" charset="-122"/>
                <a:cs typeface="+mn-cs"/>
              </a:rPr>
            </a:fld>
            <a:endParaRPr lang="zh-CN" altLang="en-US" sz="1300" kern="1200">
              <a:solidFill>
                <a:srgbClr val="898989"/>
              </a:solidFill>
              <a:latin typeface="Calibri" panose="020F0502020204030204" pitchFamily="34" charset="0"/>
              <a:ea typeface="Arial Unicode MS" panose="020B0604020202020204" pitchFamily="34" charset="-122"/>
              <a:cs typeface="+mn-cs"/>
            </a:endParaRPr>
          </a:p>
        </p:txBody>
      </p:sp>
      <p:sp>
        <p:nvSpPr>
          <p:cNvPr id="4" name="日期占位符 1"/>
          <p:cNvSpPr>
            <a:spLocks noGrp="1"/>
          </p:cNvSpPr>
          <p:nvPr>
            <p:ph type="dt" sz="half" idx="12"/>
          </p:nvPr>
        </p:nvSpPr>
        <p:spPr/>
        <p:txBody>
          <a:bodyPr/>
          <a:lstStyle>
            <a:lvl1pPr>
              <a:defRPr/>
            </a:lvl1pPr>
          </a:lstStyle>
          <a:p>
            <a:pPr algn="l" rtl="0" fontAlgn="base">
              <a:spcBef>
                <a:spcPct val="0"/>
              </a:spcBef>
              <a:spcAft>
                <a:spcPct val="0"/>
              </a:spcAft>
              <a:defRPr/>
            </a:pPr>
            <a:endParaRPr lang="zh-CN" altLang="en-US" sz="1300" kern="1200">
              <a:solidFill>
                <a:srgbClr val="898989"/>
              </a:solidFill>
              <a:latin typeface="Calibri" panose="020F0502020204030204" pitchFamily="34" charset="0"/>
              <a:ea typeface="Arial Unicode MS" panose="020B0604020202020204" pitchFamily="34" charset="-122"/>
              <a:cs typeface="Arial Unicode MS" panose="020B0604020202020204" pitchFamily="34"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rtl="0" eaLnBrk="0" fontAlgn="base" hangingPunct="0">
              <a:spcBef>
                <a:spcPct val="0"/>
              </a:spcBef>
              <a:spcAft>
                <a:spcPct val="0"/>
              </a:spcAft>
              <a:defRPr/>
            </a:pPr>
            <a:endParaRPr lang="zh-CN" altLang="en-US" sz="1300" kern="1200">
              <a:solidFill>
                <a:prstClr val="white"/>
              </a:solidFill>
              <a:latin typeface="Calibri" panose="020F0502020204030204"/>
              <a:ea typeface="宋体" panose="02010600030101010101" pitchFamily="2" charset="-122"/>
              <a:cs typeface="+mn-cs"/>
            </a:endParaRPr>
          </a:p>
        </p:txBody>
      </p:sp>
      <p:sp>
        <p:nvSpPr>
          <p:cNvPr id="3" name="灯片编号占位符 5"/>
          <p:cNvSpPr>
            <a:spLocks noGrp="1"/>
          </p:cNvSpPr>
          <p:nvPr>
            <p:ph type="sldNum" sz="quarter" idx="10"/>
          </p:nvPr>
        </p:nvSpPr>
        <p:spPr>
          <a:xfrm>
            <a:off x="9378949" y="6492876"/>
            <a:ext cx="2743200" cy="365125"/>
          </a:xfrm>
        </p:spPr>
        <p:txBody>
          <a:bodyPr/>
          <a:lstStyle>
            <a:lvl1pPr>
              <a:defRPr/>
            </a:lvl1pPr>
          </a:lstStyle>
          <a:p>
            <a:pPr algn="r" rtl="0" eaLnBrk="0" fontAlgn="base" hangingPunct="0">
              <a:spcBef>
                <a:spcPct val="0"/>
              </a:spcBef>
              <a:spcAft>
                <a:spcPct val="0"/>
              </a:spcAft>
              <a:defRPr/>
            </a:pPr>
            <a:fld id="{56A67A09-9B8A-4752-95FA-4D1E19CC7EA9}" type="slidenum">
              <a:rPr lang="zh-CN" altLang="en-US" sz="1300" kern="1200">
                <a:solidFill>
                  <a:srgbClr val="898989"/>
                </a:solidFill>
                <a:latin typeface="Calibri" panose="020F0502020204030204" pitchFamily="34" charset="0"/>
                <a:ea typeface="Arial Unicode MS" panose="020B0604020202020204" pitchFamily="34" charset="-122"/>
                <a:cs typeface="+mn-cs"/>
              </a:rPr>
            </a:fld>
            <a:endParaRPr lang="zh-CN" altLang="en-US" sz="1300" kern="1200">
              <a:solidFill>
                <a:srgbClr val="898989"/>
              </a:solidFill>
              <a:latin typeface="Calibri" panose="020F0502020204030204" pitchFamily="34" charset="0"/>
              <a:ea typeface="Arial Unicode MS" panose="020B0604020202020204" pitchFamily="34"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lgn="l" rtl="0" fontAlgn="base">
              <a:spcBef>
                <a:spcPct val="0"/>
              </a:spcBef>
              <a:spcAft>
                <a:spcPct val="0"/>
              </a:spcAft>
              <a:defRPr/>
            </a:pPr>
            <a:endParaRPr lang="zh-CN" altLang="en-US" sz="1900" kern="1200">
              <a:solidFill>
                <a:prstClr val="black"/>
              </a:solidFill>
              <a:latin typeface="Calibri" panose="020F0502020204030204" pitchFamily="34" charset="0"/>
              <a:ea typeface="Arial Unicode MS" panose="020B0604020202020204" pitchFamily="34" charset="-122"/>
              <a:cs typeface="Arial Unicode MS" panose="020B0604020202020204" pitchFamily="34" charset="-122"/>
            </a:endParaRPr>
          </a:p>
        </p:txBody>
      </p:sp>
      <p:sp>
        <p:nvSpPr>
          <p:cNvPr id="5" name="页脚占位符 4"/>
          <p:cNvSpPr>
            <a:spLocks noGrp="1" noChangeArrowheads="1"/>
          </p:cNvSpPr>
          <p:nvPr>
            <p:ph type="ftr" sz="quarter" idx="11"/>
          </p:nvPr>
        </p:nvSpPr>
        <p:spPr/>
        <p:txBody>
          <a:bodyPr/>
          <a:lstStyle>
            <a:lvl1pPr>
              <a:defRPr/>
            </a:lvl1pPr>
          </a:lstStyle>
          <a:p>
            <a:pPr algn="ctr" rtl="0" fontAlgn="base">
              <a:spcBef>
                <a:spcPct val="0"/>
              </a:spcBef>
              <a:spcAft>
                <a:spcPct val="0"/>
              </a:spcAft>
              <a:defRPr/>
            </a:pPr>
            <a:endParaRPr lang="zh-CN" altLang="zh-CN" sz="1300" kern="1200">
              <a:solidFill>
                <a:srgbClr val="898989"/>
              </a:solidFill>
              <a:latin typeface="Calibri" panose="020F0502020204030204" pitchFamily="34" charset="0"/>
              <a:ea typeface="Arial Unicode MS" panose="020B0604020202020204" pitchFamily="34" charset="-122"/>
              <a:cs typeface="Arial Unicode MS" panose="020B0604020202020204" pitchFamily="34" charset="-122"/>
            </a:endParaRPr>
          </a:p>
        </p:txBody>
      </p:sp>
      <p:sp>
        <p:nvSpPr>
          <p:cNvPr id="6" name="灯片编号占位符 5"/>
          <p:cNvSpPr>
            <a:spLocks noGrp="1" noChangeArrowheads="1"/>
          </p:cNvSpPr>
          <p:nvPr>
            <p:ph type="sldNum" sz="quarter" idx="12"/>
          </p:nvPr>
        </p:nvSpPr>
        <p:spPr/>
        <p:txBody>
          <a:bodyPr/>
          <a:lstStyle>
            <a:lvl1pPr>
              <a:defRPr/>
            </a:lvl1pPr>
          </a:lstStyle>
          <a:p>
            <a:pPr algn="r" rtl="0" eaLnBrk="0" fontAlgn="base" hangingPunct="0">
              <a:spcBef>
                <a:spcPct val="0"/>
              </a:spcBef>
              <a:spcAft>
                <a:spcPct val="0"/>
              </a:spcAft>
              <a:defRPr/>
            </a:pPr>
            <a:fld id="{9F1E1D37-359E-4C8E-9675-4EA6A2801E0C}" type="slidenum">
              <a:rPr lang="zh-CN" altLang="en-US" sz="1300" kern="1200">
                <a:solidFill>
                  <a:srgbClr val="898989"/>
                </a:solidFill>
                <a:latin typeface="Calibri" panose="020F0502020204030204" pitchFamily="34" charset="0"/>
                <a:ea typeface="Arial Unicode MS" panose="020B0604020202020204" pitchFamily="34" charset="-122"/>
                <a:cs typeface="+mn-cs"/>
              </a:rPr>
            </a:fld>
            <a:endParaRPr lang="zh-CN" altLang="en-US" sz="1900" kern="1200">
              <a:solidFill>
                <a:prstClr val="black"/>
              </a:solidFill>
              <a:latin typeface="Calibri" panose="020F0502020204030204" pitchFamily="34" charset="0"/>
              <a:ea typeface="Arial Unicode MS" panose="020B0604020202020204" pitchFamily="34"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a:xfrm>
            <a:off x="4038725" y="6356611"/>
            <a:ext cx="4114927" cy="365140"/>
          </a:xfrm>
          <a:prstGeom prst="rect">
            <a:avLst/>
          </a:prstGeom>
        </p:spPr>
        <p:txBody>
          <a:bodyPr/>
          <a:lstStyle/>
          <a:p>
            <a:pPr algn="ctr" rtl="0" fontAlgn="base">
              <a:spcBef>
                <a:spcPct val="0"/>
              </a:spcBef>
              <a:spcAft>
                <a:spcPct val="0"/>
              </a:spcAft>
            </a:pPr>
            <a:endParaRPr lang="zh-CN" altLang="en-US" sz="1300" kern="1200">
              <a:solidFill>
                <a:srgbClr val="898989"/>
              </a:solidFill>
              <a:latin typeface="Calibri" panose="020F0502020204030204" pitchFamily="34" charset="0"/>
              <a:ea typeface="Arial Unicode MS" panose="020B0604020202020204" pitchFamily="34" charset="-122"/>
              <a:cs typeface="Arial Unicode MS" panose="020B0604020202020204" pitchFamily="34" charset="-122"/>
            </a:endParaRPr>
          </a:p>
        </p:txBody>
      </p:sp>
      <p:sp>
        <p:nvSpPr>
          <p:cNvPr id="6" name="灯片编号占位符 5"/>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defRPr>
            </a:lvl1pPr>
          </a:lstStyle>
          <a:p>
            <a:pPr algn="r" rtl="0" eaLnBrk="0" fontAlgn="base" hangingPunct="0">
              <a:spcBef>
                <a:spcPct val="0"/>
              </a:spcBef>
              <a:spcAft>
                <a:spcPct val="0"/>
              </a:spcAft>
            </a:pPr>
            <a:fld id="{64AEF5D2-80F1-4019-89FD-EBB87A44AC75}" type="slidenum">
              <a:rPr lang="zh-CN" altLang="en-US" sz="1300" kern="1200" smtClean="0">
                <a:solidFill>
                  <a:srgbClr val="898989"/>
                </a:solidFill>
                <a:cs typeface="+mn-cs"/>
              </a:rPr>
            </a:fld>
            <a:endParaRPr lang="zh-CN" altLang="en-US" sz="1300" kern="1200" dirty="0">
              <a:solidFill>
                <a:srgbClr val="898989"/>
              </a:solidFill>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3146">
        <p:blinds dir="vert"/>
      </p:transition>
    </mc:Choice>
    <mc:Fallback>
      <p:transition spd="slow" advClick="0" advTm="3146">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endParaRPr lang="zh-CN" altLang="en-US" dirty="0"/>
          </a:p>
        </p:txBody>
      </p:sp>
      <p:sp>
        <p:nvSpPr>
          <p:cNvPr id="5" name="页脚占位符 4"/>
          <p:cNvSpPr>
            <a:spLocks noGrp="1"/>
          </p:cNvSpPr>
          <p:nvPr>
            <p:ph type="ftr" sz="quarter" idx="11"/>
          </p:nvPr>
        </p:nvSpPr>
        <p:spPr/>
        <p:txBody>
          <a:bodyPr/>
          <a:lstStyle/>
          <a:p>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常用">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26669" y="-28575"/>
            <a:ext cx="12245144"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ndParaRPr>
          </a:p>
        </p:txBody>
      </p:sp>
      <p:sp>
        <p:nvSpPr>
          <p:cNvPr id="8" name="矩形 7"/>
          <p:cNvSpPr/>
          <p:nvPr userDrawn="1"/>
        </p:nvSpPr>
        <p:spPr>
          <a:xfrm flipH="1">
            <a:off x="-26669" y="-19049"/>
            <a:ext cx="36000" cy="69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ndParaRPr>
          </a:p>
        </p:txBody>
      </p:sp>
      <p:sp>
        <p:nvSpPr>
          <p:cNvPr id="9" name="矩形 8"/>
          <p:cNvSpPr/>
          <p:nvPr userDrawn="1"/>
        </p:nvSpPr>
        <p:spPr>
          <a:xfrm>
            <a:off x="12182475" y="-307975"/>
            <a:ext cx="36000" cy="71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ndParaRPr>
          </a:p>
        </p:txBody>
      </p:sp>
      <p:sp>
        <p:nvSpPr>
          <p:cNvPr id="10" name="标题 1"/>
          <p:cNvSpPr>
            <a:spLocks noGrp="1"/>
          </p:cNvSpPr>
          <p:nvPr>
            <p:ph type="title"/>
          </p:nvPr>
        </p:nvSpPr>
        <p:spPr>
          <a:xfrm>
            <a:off x="714632" y="222421"/>
            <a:ext cx="9327292" cy="675503"/>
          </a:xfrm>
        </p:spPr>
        <p:txBody>
          <a:bodyPr>
            <a:normAutofit/>
          </a:bodyPr>
          <a:lstStyle/>
          <a:p>
            <a:endParaRPr lang="zh-CN" altLang="en-US" sz="3600" b="1" dirty="0">
              <a:latin typeface="微软雅黑" panose="020B0503020204020204" pitchFamily="34" charset="-122"/>
              <a:ea typeface="微软雅黑" panose="020B0503020204020204" pitchFamily="34" charset="-122"/>
              <a:cs typeface="+mj-ea"/>
              <a:sym typeface="+mn-ea"/>
            </a:endParaRPr>
          </a:p>
        </p:txBody>
      </p:sp>
      <p:sp>
        <p:nvSpPr>
          <p:cNvPr id="11" name="灯片编号占位符 5"/>
          <p:cNvSpPr txBox="1"/>
          <p:nvPr userDrawn="1"/>
        </p:nvSpPr>
        <p:spPr>
          <a:xfrm>
            <a:off x="9730733" y="6509442"/>
            <a:ext cx="2042167" cy="348558"/>
          </a:xfrm>
          <a:prstGeom prst="rect">
            <a:avLst/>
          </a:prstGeom>
        </p:spPr>
        <p:txBody>
          <a:bodyPr vert="horz" lIns="91440" tIns="45720" rIns="91440" bIns="45720" rtlCol="0" anchor="ctr">
            <a:noAutofit/>
          </a:bodyPr>
          <a:lstStyle>
            <a:defPPr>
              <a:defRPr lang="zh-CN"/>
            </a:defPPr>
            <a:lvl1pPr marL="0" algn="r" defTabSz="914400" rtl="0" eaLnBrk="1" latinLnBrk="0" hangingPunct="1">
              <a:defRPr sz="1800" b="1" kern="1200">
                <a:solidFill>
                  <a:schemeClr val="bg1"/>
                </a:solidFill>
                <a:latin typeface="Arial" panose="020B0604020202020204" pitchFamily="34" charset="0"/>
                <a:ea typeface="黑体" panose="02010609060101010101" pitchFamily="49" charset="-122"/>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5CE74E-AB26-4998-AD42-012C4C1AD076}"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常用">
    <p:spTree>
      <p:nvGrpSpPr>
        <p:cNvPr id="1" name=""/>
        <p:cNvGrpSpPr/>
        <p:nvPr/>
      </p:nvGrpSpPr>
      <p:grpSpPr>
        <a:xfrm>
          <a:off x="0" y="0"/>
          <a:ext cx="0" cy="0"/>
          <a:chOff x="0" y="0"/>
          <a:chExt cx="0" cy="0"/>
        </a:xfrm>
      </p:grpSpPr>
      <p:sp>
        <p:nvSpPr>
          <p:cNvPr id="7" name="矩形 6"/>
          <p:cNvSpPr/>
          <p:nvPr userDrawn="1"/>
        </p:nvSpPr>
        <p:spPr>
          <a:xfrm>
            <a:off x="-26669" y="-28575"/>
            <a:ext cx="12245144"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微软雅黑" panose="020B0503020204020204" pitchFamily="34" charset="-122"/>
            </a:endParaRPr>
          </a:p>
        </p:txBody>
      </p:sp>
      <p:sp>
        <p:nvSpPr>
          <p:cNvPr id="8" name="矩形 7"/>
          <p:cNvSpPr/>
          <p:nvPr userDrawn="1"/>
        </p:nvSpPr>
        <p:spPr>
          <a:xfrm flipH="1">
            <a:off x="-26669" y="-19049"/>
            <a:ext cx="36000" cy="69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微软雅黑" panose="020B0503020204020204" pitchFamily="34" charset="-122"/>
            </a:endParaRPr>
          </a:p>
        </p:txBody>
      </p:sp>
      <p:sp>
        <p:nvSpPr>
          <p:cNvPr id="9" name="矩形 8"/>
          <p:cNvSpPr/>
          <p:nvPr userDrawn="1"/>
        </p:nvSpPr>
        <p:spPr>
          <a:xfrm>
            <a:off x="12182475" y="-307975"/>
            <a:ext cx="36000" cy="71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微软雅黑" panose="020B0503020204020204" pitchFamily="34" charset="-122"/>
            </a:endParaRPr>
          </a:p>
        </p:txBody>
      </p:sp>
      <p:sp>
        <p:nvSpPr>
          <p:cNvPr id="11" name="灯片编号占位符 5"/>
          <p:cNvSpPr txBox="1"/>
          <p:nvPr userDrawn="1"/>
        </p:nvSpPr>
        <p:spPr>
          <a:xfrm>
            <a:off x="9730733" y="6509442"/>
            <a:ext cx="2042167" cy="348558"/>
          </a:xfrm>
          <a:prstGeom prst="rect">
            <a:avLst/>
          </a:prstGeom>
        </p:spPr>
        <p:txBody>
          <a:bodyPr vert="horz" lIns="91440" tIns="45720" rIns="91440" bIns="45720" rtlCol="0" anchor="ctr">
            <a:noAutofit/>
          </a:bodyPr>
          <a:lstStyle>
            <a:defPPr>
              <a:defRPr lang="zh-CN"/>
            </a:defPPr>
            <a:lvl1pPr marL="0" algn="r" defTabSz="914400" rtl="0" eaLnBrk="1" latinLnBrk="0" hangingPunct="1">
              <a:defRPr sz="1800" b="1" kern="1200">
                <a:solidFill>
                  <a:schemeClr val="bg1"/>
                </a:solidFill>
                <a:latin typeface="Arial" panose="020B0604020202020204" pitchFamily="34" charset="0"/>
                <a:ea typeface="黑体" panose="02010609060101010101" pitchFamily="49" charset="-122"/>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65CE74E-AB26-4998-AD42-012C4C1AD076}" type="slidenum">
              <a:rPr lang="zh-CN" altLang="en-US" smtClean="0">
                <a:solidFill>
                  <a:srgbClr val="FFFFFF"/>
                </a:solidFill>
              </a:rPr>
            </a:fld>
            <a:endParaRPr lang="zh-CN" altLang="en-US" dirty="0">
              <a:solidFill>
                <a:srgbClr val="FFFFFF"/>
              </a:solidFill>
            </a:endParaRPr>
          </a:p>
        </p:txBody>
      </p:sp>
      <p:sp>
        <p:nvSpPr>
          <p:cNvPr id="13" name="灯片编号占位符 5"/>
          <p:cNvSpPr>
            <a:spLocks noGrp="1"/>
          </p:cNvSpPr>
          <p:nvPr>
            <p:ph type="sldNum" sz="quarter" idx="4"/>
          </p:nvPr>
        </p:nvSpPr>
        <p:spPr>
          <a:xfrm>
            <a:off x="8610600" y="63645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EF5D2-80F1-4019-89FD-EBB87A44AC75}" type="slidenum">
              <a:rPr lang="zh-CN" altLang="en-US" smtClean="0"/>
            </a:fld>
            <a:endParaRPr lang="zh-CN" altLang="en-US"/>
          </a:p>
        </p:txBody>
      </p:sp>
      <p:sp>
        <p:nvSpPr>
          <p:cNvPr id="14" name="标题 1"/>
          <p:cNvSpPr>
            <a:spLocks noGrp="1"/>
          </p:cNvSpPr>
          <p:nvPr>
            <p:ph type="title"/>
          </p:nvPr>
        </p:nvSpPr>
        <p:spPr>
          <a:xfrm>
            <a:off x="1143000" y="397679"/>
            <a:ext cx="10515600" cy="507688"/>
          </a:xfrm>
        </p:spPr>
        <p:txBody>
          <a:bodyPr/>
          <a:lstStyle/>
          <a:p>
            <a:r>
              <a:rPr lang="zh-CN" altLang="en-US" dirty="0"/>
              <a:t>单击此处编辑母版标题样式</a:t>
            </a:r>
            <a:endParaRPr lang="zh-CN" altLang="en-US" dirty="0"/>
          </a:p>
        </p:txBody>
      </p:sp>
      <p:sp>
        <p:nvSpPr>
          <p:cNvPr id="15" name="内容占位符 2"/>
          <p:cNvSpPr>
            <a:spLocks noGrp="1"/>
          </p:cNvSpPr>
          <p:nvPr>
            <p:ph idx="1"/>
          </p:nvPr>
        </p:nvSpPr>
        <p:spPr>
          <a:xfrm>
            <a:off x="805656" y="1323117"/>
            <a:ext cx="10515600" cy="4723456"/>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dirty="0"/>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B4ABDA3-8DA0-9040-94B8-8843B50DD54E}"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矩形 9"/>
          <p:cNvSpPr/>
          <p:nvPr/>
        </p:nvSpPr>
        <p:spPr>
          <a:xfrm>
            <a:off x="0" y="0"/>
            <a:ext cx="12192000" cy="514138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8805" tIns="54401" rIns="108805" bIns="54401" anchor="ctr"/>
          <a:lstStyle/>
          <a:p>
            <a:pPr algn="ctr" defTabSz="1087755" rtl="0" eaLnBrk="0" hangingPunct="0">
              <a:defRPr/>
            </a:pPr>
            <a:endParaRPr lang="zh-CN" altLang="en-US" sz="2100" kern="1200" dirty="0">
              <a:solidFill>
                <a:prstClr val="white"/>
              </a:solidFill>
              <a:latin typeface="Calibri" panose="020F0502020204030204"/>
              <a:ea typeface="Arial Unicode MS" panose="020B0604020202020204" pitchFamily="34" charset="-122"/>
              <a:cs typeface="+mn-cs"/>
            </a:endParaRPr>
          </a:p>
        </p:txBody>
      </p:sp>
      <p:sp>
        <p:nvSpPr>
          <p:cNvPr id="3" name="矩形 10"/>
          <p:cNvSpPr/>
          <p:nvPr/>
        </p:nvSpPr>
        <p:spPr>
          <a:xfrm>
            <a:off x="-4233" y="5156200"/>
            <a:ext cx="12192000" cy="17123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05" tIns="54401" rIns="108805" bIns="54401" anchor="ctr"/>
          <a:lstStyle/>
          <a:p>
            <a:pPr algn="ctr" defTabSz="1087755" rtl="0" eaLnBrk="0" hangingPunct="0">
              <a:defRPr/>
            </a:pPr>
            <a:endParaRPr lang="zh-CN" altLang="en-US" sz="2100" kern="1200">
              <a:solidFill>
                <a:prstClr val="white"/>
              </a:solidFill>
              <a:latin typeface="Calibri" panose="020F0502020204030204"/>
              <a:ea typeface="Arial Unicode MS" panose="020B0604020202020204" pitchFamily="34" charset="-122"/>
              <a:cs typeface="+mn-cs"/>
            </a:endParaRPr>
          </a:p>
        </p:txBody>
      </p:sp>
      <p:pic>
        <p:nvPicPr>
          <p:cNvPr id="4" name="图片 12"/>
          <p:cNvPicPr>
            <a:picLocks noChangeAspect="1"/>
          </p:cNvPicPr>
          <p:nvPr userDrawn="1"/>
        </p:nvPicPr>
        <p:blipFill>
          <a:blip r:embed="rId2" cstate="print"/>
          <a:srcRect/>
          <a:stretch>
            <a:fillRect/>
          </a:stretch>
        </p:blipFill>
        <p:spPr bwMode="auto">
          <a:xfrm>
            <a:off x="4938185" y="5308600"/>
            <a:ext cx="2315633" cy="795867"/>
          </a:xfrm>
          <a:prstGeom prst="rect">
            <a:avLst/>
          </a:prstGeom>
          <a:noFill/>
          <a:ln w="9525">
            <a:noFill/>
            <a:miter lim="800000"/>
            <a:headEnd/>
            <a:tailEnd/>
          </a:ln>
        </p:spPr>
      </p:pic>
      <p:sp>
        <p:nvSpPr>
          <p:cNvPr id="5" name="日期占位符 3"/>
          <p:cNvSpPr>
            <a:spLocks noGrp="1"/>
          </p:cNvSpPr>
          <p:nvPr>
            <p:ph type="dt" sz="half" idx="10"/>
          </p:nvPr>
        </p:nvSpPr>
        <p:spPr/>
        <p:txBody>
          <a:bodyPr rtlCol="0"/>
          <a:lstStyle>
            <a:lvl1pPr>
              <a:defRPr dirty="0"/>
            </a:lvl1pPr>
          </a:lstStyle>
          <a:p>
            <a:pPr algn="l" rtl="0" fontAlgn="base">
              <a:spcBef>
                <a:spcPct val="0"/>
              </a:spcBef>
              <a:spcAft>
                <a:spcPct val="0"/>
              </a:spcAft>
              <a:defRPr/>
            </a:pPr>
            <a:endParaRPr lang="zh-CN" altLang="en-US" sz="1300" kern="1200">
              <a:solidFill>
                <a:srgbClr val="898989"/>
              </a:solidFill>
              <a:latin typeface="Calibri" panose="020F0502020204030204" pitchFamily="34" charset="0"/>
              <a:ea typeface="Arial Unicode MS" panose="020B0604020202020204" pitchFamily="34" charset="-122"/>
              <a:cs typeface="Arial Unicode MS" panose="020B0604020202020204" pitchFamily="34" charset="-122"/>
            </a:endParaRPr>
          </a:p>
        </p:txBody>
      </p:sp>
      <p:sp>
        <p:nvSpPr>
          <p:cNvPr id="6" name="页脚占位符 4"/>
          <p:cNvSpPr>
            <a:spLocks noGrp="1"/>
          </p:cNvSpPr>
          <p:nvPr>
            <p:ph type="ftr" sz="quarter" idx="11"/>
          </p:nvPr>
        </p:nvSpPr>
        <p:spPr/>
        <p:txBody>
          <a:bodyPr rtlCol="0"/>
          <a:lstStyle>
            <a:lvl1pPr>
              <a:defRPr dirty="0"/>
            </a:lvl1pPr>
          </a:lstStyle>
          <a:p>
            <a:pPr algn="ctr" rtl="0" fontAlgn="base">
              <a:spcBef>
                <a:spcPct val="0"/>
              </a:spcBef>
              <a:spcAft>
                <a:spcPct val="0"/>
              </a:spcAft>
              <a:defRPr/>
            </a:pPr>
            <a:endParaRPr lang="zh-CN" altLang="en-US" sz="1300" kern="1200">
              <a:solidFill>
                <a:srgbClr val="898989"/>
              </a:solidFill>
              <a:latin typeface="Calibri" panose="020F0502020204030204" pitchFamily="34" charset="0"/>
              <a:ea typeface="Arial Unicode MS" panose="020B0604020202020204" pitchFamily="34" charset="-122"/>
              <a:cs typeface="Arial Unicode MS" panose="020B0604020202020204" pitchFamily="34" charset="-122"/>
            </a:endParaRPr>
          </a:p>
        </p:txBody>
      </p:sp>
      <p:sp>
        <p:nvSpPr>
          <p:cNvPr id="7" name="灯片编号占位符 5"/>
          <p:cNvSpPr>
            <a:spLocks noGrp="1"/>
          </p:cNvSpPr>
          <p:nvPr>
            <p:ph type="sldNum" sz="quarter" idx="12"/>
          </p:nvPr>
        </p:nvSpPr>
        <p:spPr/>
        <p:txBody>
          <a:bodyPr/>
          <a:lstStyle>
            <a:lvl1pPr>
              <a:defRPr/>
            </a:lvl1pPr>
          </a:lstStyle>
          <a:p>
            <a:pPr algn="r" rtl="0" eaLnBrk="0" fontAlgn="base" hangingPunct="0">
              <a:spcBef>
                <a:spcPct val="0"/>
              </a:spcBef>
              <a:spcAft>
                <a:spcPct val="0"/>
              </a:spcAft>
              <a:defRPr/>
            </a:pPr>
            <a:fld id="{EDEF78B7-16BB-4A17-A5B3-E1489D46C158}" type="slidenum">
              <a:rPr lang="zh-CN" altLang="en-US" sz="1300" kern="1200">
                <a:solidFill>
                  <a:srgbClr val="898989"/>
                </a:solidFill>
                <a:latin typeface="Calibri" panose="020F0502020204030204" pitchFamily="34" charset="0"/>
                <a:ea typeface="Arial Unicode MS" panose="020B0604020202020204" pitchFamily="34" charset="-122"/>
                <a:cs typeface="+mn-cs"/>
              </a:rPr>
            </a:fld>
            <a:endParaRPr lang="zh-CN" altLang="en-US" sz="1300" kern="1200">
              <a:solidFill>
                <a:srgbClr val="898989"/>
              </a:solidFill>
              <a:latin typeface="Calibri" panose="020F0502020204030204" pitchFamily="34" charset="0"/>
              <a:ea typeface="Arial Unicode MS" panose="020B0604020202020204" pitchFamily="34" charset="-122"/>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9"/>
          <p:cNvSpPr/>
          <p:nvPr/>
        </p:nvSpPr>
        <p:spPr>
          <a:xfrm>
            <a:off x="624418" y="404285"/>
            <a:ext cx="478367" cy="47624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8805" tIns="54401" rIns="108805" bIns="54401" anchor="ctr"/>
          <a:lstStyle/>
          <a:p>
            <a:pPr algn="ctr" defTabSz="1087755" rtl="0" eaLnBrk="0" hangingPunct="0">
              <a:defRPr/>
            </a:pPr>
            <a:endParaRPr lang="zh-CN" altLang="en-US" sz="2100" kern="1200" dirty="0">
              <a:solidFill>
                <a:srgbClr val="C00000"/>
              </a:solidFill>
              <a:latin typeface="Calibri" panose="020F0502020204030204"/>
              <a:ea typeface="Arial Unicode MS" panose="020B0604020202020204" pitchFamily="34" charset="-122"/>
              <a:cs typeface="+mn-cs"/>
            </a:endParaRPr>
          </a:p>
        </p:txBody>
      </p:sp>
      <p:sp>
        <p:nvSpPr>
          <p:cNvPr id="5" name="矩形 10"/>
          <p:cNvSpPr/>
          <p:nvPr/>
        </p:nvSpPr>
        <p:spPr>
          <a:xfrm>
            <a:off x="624418" y="982134"/>
            <a:ext cx="10943167" cy="71967"/>
          </a:xfrm>
          <a:prstGeom prst="rect">
            <a:avLst/>
          </a:prstGeom>
          <a:gradFill flip="none" rotWithShape="1">
            <a:gsLst>
              <a:gs pos="0">
                <a:srgbClr val="C00000"/>
              </a:gs>
              <a:gs pos="50000">
                <a:srgbClr val="C00000">
                  <a:tint val="44500"/>
                  <a:satMod val="160000"/>
                </a:srgbClr>
              </a:gs>
              <a:gs pos="100000">
                <a:srgbClr val="C00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8805" tIns="54401" rIns="108805" bIns="54401" anchor="ctr"/>
          <a:lstStyle/>
          <a:p>
            <a:pPr algn="ctr" defTabSz="1087755" rtl="0" eaLnBrk="0" hangingPunct="0">
              <a:defRPr/>
            </a:pPr>
            <a:endParaRPr lang="zh-CN" altLang="en-US" sz="2100" kern="1200">
              <a:solidFill>
                <a:prstClr val="white"/>
              </a:solidFill>
              <a:latin typeface="Calibri" panose="020F0502020204030204"/>
              <a:ea typeface="Arial Unicode MS" panose="020B0604020202020204" pitchFamily="34" charset="-122"/>
              <a:cs typeface="+mn-cs"/>
            </a:endParaRPr>
          </a:p>
        </p:txBody>
      </p:sp>
      <p:sp>
        <p:nvSpPr>
          <p:cNvPr id="2" name="标题 1"/>
          <p:cNvSpPr>
            <a:spLocks noGrp="1"/>
          </p:cNvSpPr>
          <p:nvPr>
            <p:ph type="title"/>
          </p:nvPr>
        </p:nvSpPr>
        <p:spPr>
          <a:xfrm>
            <a:off x="1199460" y="274639"/>
            <a:ext cx="10382944" cy="706091"/>
          </a:xfrm>
        </p:spPr>
        <p:txBody>
          <a:bodyPr>
            <a:normAutofit/>
          </a:bodyPr>
          <a:lstStyle>
            <a:lvl1pPr algn="l">
              <a:defRPr sz="3900" b="1">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4"/>
          <p:cNvSpPr>
            <a:spLocks noGrp="1"/>
          </p:cNvSpPr>
          <p:nvPr>
            <p:ph type="ftr" sz="quarter" idx="10"/>
          </p:nvPr>
        </p:nvSpPr>
        <p:spPr/>
        <p:txBody>
          <a:bodyPr rtlCol="0"/>
          <a:lstStyle>
            <a:lvl1pPr>
              <a:defRPr dirty="0"/>
            </a:lvl1pPr>
          </a:lstStyle>
          <a:p>
            <a:pPr algn="ctr" rtl="0" fontAlgn="base">
              <a:spcBef>
                <a:spcPct val="0"/>
              </a:spcBef>
              <a:spcAft>
                <a:spcPct val="0"/>
              </a:spcAft>
              <a:defRPr/>
            </a:pPr>
            <a:endParaRPr lang="zh-CN" altLang="en-US" sz="1300" kern="1200">
              <a:solidFill>
                <a:srgbClr val="898989"/>
              </a:solidFill>
              <a:latin typeface="Calibri" panose="020F0502020204030204" pitchFamily="34" charset="0"/>
              <a:ea typeface="Arial Unicode MS" panose="020B0604020202020204" pitchFamily="34" charset="-122"/>
              <a:cs typeface="Arial Unicode MS" panose="020B0604020202020204" pitchFamily="34" charset="-122"/>
            </a:endParaRPr>
          </a:p>
        </p:txBody>
      </p:sp>
      <p:sp>
        <p:nvSpPr>
          <p:cNvPr id="7" name="灯片编号占位符 5"/>
          <p:cNvSpPr>
            <a:spLocks noGrp="1"/>
          </p:cNvSpPr>
          <p:nvPr>
            <p:ph type="sldNum" sz="quarter" idx="11"/>
          </p:nvPr>
        </p:nvSpPr>
        <p:spPr/>
        <p:txBody>
          <a:bodyPr/>
          <a:lstStyle>
            <a:lvl1pPr>
              <a:defRPr/>
            </a:lvl1pPr>
          </a:lstStyle>
          <a:p>
            <a:pPr algn="r" rtl="0" eaLnBrk="0" fontAlgn="base" hangingPunct="0">
              <a:spcBef>
                <a:spcPct val="0"/>
              </a:spcBef>
              <a:spcAft>
                <a:spcPct val="0"/>
              </a:spcAft>
              <a:defRPr/>
            </a:pPr>
            <a:fld id="{0FE04AE0-0429-474A-8B09-D7B77939D300}" type="slidenum">
              <a:rPr lang="zh-CN" altLang="en-US" sz="1300" kern="1200">
                <a:solidFill>
                  <a:srgbClr val="898989"/>
                </a:solidFill>
                <a:latin typeface="Calibri" panose="020F0502020204030204" pitchFamily="34" charset="0"/>
                <a:ea typeface="Arial Unicode MS" panose="020B0604020202020204" pitchFamily="34" charset="-122"/>
                <a:cs typeface="+mn-cs"/>
              </a:rPr>
            </a:fld>
            <a:endParaRPr lang="zh-CN" altLang="en-US" sz="1300" kern="1200">
              <a:solidFill>
                <a:srgbClr val="898989"/>
              </a:solidFill>
              <a:latin typeface="Calibri" panose="020F0502020204030204" pitchFamily="34" charset="0"/>
              <a:ea typeface="Arial Unicode MS" panose="020B0604020202020204" pitchFamily="34" charset="-122"/>
              <a:cs typeface="+mn-cs"/>
            </a:endParaRPr>
          </a:p>
        </p:txBody>
      </p:sp>
      <p:sp>
        <p:nvSpPr>
          <p:cNvPr id="8" name="日期占位符 3"/>
          <p:cNvSpPr>
            <a:spLocks noGrp="1"/>
          </p:cNvSpPr>
          <p:nvPr>
            <p:ph type="dt" sz="half" idx="12"/>
          </p:nvPr>
        </p:nvSpPr>
        <p:spPr/>
        <p:txBody>
          <a:bodyPr/>
          <a:lstStyle>
            <a:lvl1pPr>
              <a:defRPr/>
            </a:lvl1pPr>
          </a:lstStyle>
          <a:p>
            <a:pPr algn="l" rtl="0" fontAlgn="base">
              <a:spcBef>
                <a:spcPct val="0"/>
              </a:spcBef>
              <a:spcAft>
                <a:spcPct val="0"/>
              </a:spcAft>
              <a:defRPr/>
            </a:pPr>
            <a:endParaRPr lang="zh-CN" altLang="en-US" sz="1300" kern="1200">
              <a:solidFill>
                <a:srgbClr val="898989"/>
              </a:solidFill>
              <a:latin typeface="Calibri" panose="020F0502020204030204" pitchFamily="34" charset="0"/>
              <a:ea typeface="Arial Unicode MS" panose="020B0604020202020204" pitchFamily="34" charset="-122"/>
              <a:cs typeface="Arial Unicode MS" panose="020B0604020202020204" pitchFamily="34" charset="-122"/>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09604" y="1600203"/>
            <a:ext cx="5384800" cy="4525963"/>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3"/>
            <a:ext cx="5384800" cy="4525963"/>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rtlCol="0"/>
          <a:lstStyle>
            <a:lvl1pPr>
              <a:defRPr dirty="0"/>
            </a:lvl1pPr>
          </a:lstStyle>
          <a:p>
            <a:pPr algn="l" rtl="0" fontAlgn="base">
              <a:spcBef>
                <a:spcPct val="0"/>
              </a:spcBef>
              <a:spcAft>
                <a:spcPct val="0"/>
              </a:spcAft>
              <a:defRPr/>
            </a:pPr>
            <a:endParaRPr lang="zh-CN" altLang="en-US" sz="1300" kern="1200">
              <a:solidFill>
                <a:srgbClr val="898989"/>
              </a:solidFill>
              <a:latin typeface="Calibri" panose="020F0502020204030204" pitchFamily="34" charset="0"/>
              <a:ea typeface="Arial Unicode MS" panose="020B0604020202020204" pitchFamily="34" charset="-122"/>
              <a:cs typeface="Arial Unicode MS" panose="020B0604020202020204" pitchFamily="34" charset="-122"/>
            </a:endParaRPr>
          </a:p>
        </p:txBody>
      </p:sp>
      <p:sp>
        <p:nvSpPr>
          <p:cNvPr id="6" name="页脚占位符 4"/>
          <p:cNvSpPr>
            <a:spLocks noGrp="1"/>
          </p:cNvSpPr>
          <p:nvPr>
            <p:ph type="ftr" sz="quarter" idx="11"/>
          </p:nvPr>
        </p:nvSpPr>
        <p:spPr/>
        <p:txBody>
          <a:bodyPr rtlCol="0"/>
          <a:lstStyle>
            <a:lvl1pPr>
              <a:defRPr dirty="0"/>
            </a:lvl1pPr>
          </a:lstStyle>
          <a:p>
            <a:pPr algn="ctr" rtl="0" fontAlgn="base">
              <a:spcBef>
                <a:spcPct val="0"/>
              </a:spcBef>
              <a:spcAft>
                <a:spcPct val="0"/>
              </a:spcAft>
              <a:defRPr/>
            </a:pPr>
            <a:endParaRPr lang="zh-CN" altLang="en-US" sz="1300" kern="1200">
              <a:solidFill>
                <a:srgbClr val="898989"/>
              </a:solidFill>
              <a:latin typeface="Calibri" panose="020F0502020204030204" pitchFamily="34" charset="0"/>
              <a:ea typeface="Arial Unicode MS" panose="020B0604020202020204" pitchFamily="34" charset="-122"/>
              <a:cs typeface="Arial Unicode MS" panose="020B0604020202020204" pitchFamily="34" charset="-122"/>
            </a:endParaRPr>
          </a:p>
        </p:txBody>
      </p:sp>
      <p:sp>
        <p:nvSpPr>
          <p:cNvPr id="7" name="灯片编号占位符 5"/>
          <p:cNvSpPr>
            <a:spLocks noGrp="1"/>
          </p:cNvSpPr>
          <p:nvPr>
            <p:ph type="sldNum" sz="quarter" idx="12"/>
          </p:nvPr>
        </p:nvSpPr>
        <p:spPr/>
        <p:txBody>
          <a:bodyPr/>
          <a:lstStyle>
            <a:lvl1pPr>
              <a:defRPr/>
            </a:lvl1pPr>
          </a:lstStyle>
          <a:p>
            <a:pPr algn="r" rtl="0" eaLnBrk="0" fontAlgn="base" hangingPunct="0">
              <a:spcBef>
                <a:spcPct val="0"/>
              </a:spcBef>
              <a:spcAft>
                <a:spcPct val="0"/>
              </a:spcAft>
              <a:defRPr/>
            </a:pPr>
            <a:fld id="{49B5DE6E-1517-4CBD-B980-9A0886084729}" type="slidenum">
              <a:rPr lang="zh-CN" altLang="en-US" sz="1300" kern="1200">
                <a:solidFill>
                  <a:srgbClr val="898989"/>
                </a:solidFill>
                <a:latin typeface="Calibri" panose="020F0502020204030204" pitchFamily="34" charset="0"/>
                <a:ea typeface="Arial Unicode MS" panose="020B0604020202020204" pitchFamily="34" charset="-122"/>
                <a:cs typeface="+mn-cs"/>
              </a:rPr>
            </a:fld>
            <a:endParaRPr lang="zh-CN" altLang="en-US" sz="1300" kern="1200">
              <a:solidFill>
                <a:srgbClr val="898989"/>
              </a:solidFill>
              <a:latin typeface="Calibri" panose="020F0502020204030204" pitchFamily="34" charset="0"/>
              <a:ea typeface="Arial Unicode MS" panose="020B0604020202020204" pitchFamily="34" charset="-122"/>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2"/>
            <a:ext cx="5386917" cy="639763"/>
          </a:xfrm>
        </p:spPr>
        <p:txBody>
          <a:bodyPr anchor="b"/>
          <a:lstStyle>
            <a:lvl1pPr marL="0" indent="0">
              <a:buNone/>
              <a:defRPr sz="2900" b="1"/>
            </a:lvl1pPr>
            <a:lvl2pPr marL="544195" indent="0">
              <a:buNone/>
              <a:defRPr sz="2400" b="1"/>
            </a:lvl2pPr>
            <a:lvl3pPr marL="1087755" indent="0">
              <a:buNone/>
              <a:defRPr sz="2100" b="1"/>
            </a:lvl3pPr>
            <a:lvl4pPr marL="1632585" indent="0">
              <a:buNone/>
              <a:defRPr sz="1900" b="1"/>
            </a:lvl4pPr>
            <a:lvl5pPr marL="2176145" indent="0">
              <a:buNone/>
              <a:defRPr sz="1900" b="1"/>
            </a:lvl5pPr>
            <a:lvl6pPr marL="2720340" indent="0">
              <a:buNone/>
              <a:defRPr sz="1900" b="1"/>
            </a:lvl6pPr>
            <a:lvl7pPr marL="3263900" indent="0">
              <a:buNone/>
              <a:defRPr sz="1900" b="1"/>
            </a:lvl7pPr>
            <a:lvl8pPr marL="3808095" indent="0">
              <a:buNone/>
              <a:defRPr sz="1900" b="1"/>
            </a:lvl8pPr>
            <a:lvl9pPr marL="4352290" indent="0">
              <a:buNone/>
              <a:defRPr sz="19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6"/>
            <a:ext cx="5386917" cy="3951288"/>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9" y="1535112"/>
            <a:ext cx="5389033" cy="639763"/>
          </a:xfrm>
        </p:spPr>
        <p:txBody>
          <a:bodyPr anchor="b"/>
          <a:lstStyle>
            <a:lvl1pPr marL="0" indent="0">
              <a:buNone/>
              <a:defRPr sz="2900" b="1"/>
            </a:lvl1pPr>
            <a:lvl2pPr marL="544195" indent="0">
              <a:buNone/>
              <a:defRPr sz="2400" b="1"/>
            </a:lvl2pPr>
            <a:lvl3pPr marL="1087755" indent="0">
              <a:buNone/>
              <a:defRPr sz="2100" b="1"/>
            </a:lvl3pPr>
            <a:lvl4pPr marL="1632585" indent="0">
              <a:buNone/>
              <a:defRPr sz="1900" b="1"/>
            </a:lvl4pPr>
            <a:lvl5pPr marL="2176145" indent="0">
              <a:buNone/>
              <a:defRPr sz="1900" b="1"/>
            </a:lvl5pPr>
            <a:lvl6pPr marL="2720340" indent="0">
              <a:buNone/>
              <a:defRPr sz="1900" b="1"/>
            </a:lvl6pPr>
            <a:lvl7pPr marL="3263900" indent="0">
              <a:buNone/>
              <a:defRPr sz="1900" b="1"/>
            </a:lvl7pPr>
            <a:lvl8pPr marL="3808095" indent="0">
              <a:buNone/>
              <a:defRPr sz="1900" b="1"/>
            </a:lvl8pPr>
            <a:lvl9pPr marL="4352290" indent="0">
              <a:buNone/>
              <a:defRPr sz="19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9" y="2174876"/>
            <a:ext cx="5389033" cy="3951288"/>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rtlCol="0"/>
          <a:lstStyle>
            <a:lvl1pPr>
              <a:defRPr dirty="0"/>
            </a:lvl1pPr>
          </a:lstStyle>
          <a:p>
            <a:pPr algn="l" rtl="0" fontAlgn="base">
              <a:spcBef>
                <a:spcPct val="0"/>
              </a:spcBef>
              <a:spcAft>
                <a:spcPct val="0"/>
              </a:spcAft>
              <a:defRPr/>
            </a:pPr>
            <a:endParaRPr lang="zh-CN" altLang="en-US" sz="1300" kern="1200">
              <a:solidFill>
                <a:srgbClr val="898989"/>
              </a:solidFill>
              <a:latin typeface="Calibri" panose="020F0502020204030204" pitchFamily="34" charset="0"/>
              <a:ea typeface="Arial Unicode MS" panose="020B0604020202020204" pitchFamily="34" charset="-122"/>
              <a:cs typeface="Arial Unicode MS" panose="020B0604020202020204" pitchFamily="34" charset="-122"/>
            </a:endParaRPr>
          </a:p>
        </p:txBody>
      </p:sp>
      <p:sp>
        <p:nvSpPr>
          <p:cNvPr id="8" name="页脚占位符 4"/>
          <p:cNvSpPr>
            <a:spLocks noGrp="1"/>
          </p:cNvSpPr>
          <p:nvPr>
            <p:ph type="ftr" sz="quarter" idx="11"/>
          </p:nvPr>
        </p:nvSpPr>
        <p:spPr/>
        <p:txBody>
          <a:bodyPr rtlCol="0"/>
          <a:lstStyle>
            <a:lvl1pPr>
              <a:defRPr dirty="0"/>
            </a:lvl1pPr>
          </a:lstStyle>
          <a:p>
            <a:pPr algn="ctr" rtl="0" fontAlgn="base">
              <a:spcBef>
                <a:spcPct val="0"/>
              </a:spcBef>
              <a:spcAft>
                <a:spcPct val="0"/>
              </a:spcAft>
              <a:defRPr/>
            </a:pPr>
            <a:endParaRPr lang="zh-CN" altLang="en-US" sz="1300" kern="1200">
              <a:solidFill>
                <a:srgbClr val="898989"/>
              </a:solidFill>
              <a:latin typeface="Calibri" panose="020F0502020204030204" pitchFamily="34" charset="0"/>
              <a:ea typeface="Arial Unicode MS" panose="020B0604020202020204" pitchFamily="34" charset="-122"/>
              <a:cs typeface="Arial Unicode MS" panose="020B0604020202020204" pitchFamily="34" charset="-122"/>
            </a:endParaRPr>
          </a:p>
        </p:txBody>
      </p:sp>
      <p:sp>
        <p:nvSpPr>
          <p:cNvPr id="9" name="灯片编号占位符 5"/>
          <p:cNvSpPr>
            <a:spLocks noGrp="1"/>
          </p:cNvSpPr>
          <p:nvPr>
            <p:ph type="sldNum" sz="quarter" idx="12"/>
          </p:nvPr>
        </p:nvSpPr>
        <p:spPr/>
        <p:txBody>
          <a:bodyPr/>
          <a:lstStyle>
            <a:lvl1pPr>
              <a:defRPr/>
            </a:lvl1pPr>
          </a:lstStyle>
          <a:p>
            <a:pPr algn="r" rtl="0" eaLnBrk="0" fontAlgn="base" hangingPunct="0">
              <a:spcBef>
                <a:spcPct val="0"/>
              </a:spcBef>
              <a:spcAft>
                <a:spcPct val="0"/>
              </a:spcAft>
              <a:defRPr/>
            </a:pPr>
            <a:fld id="{479FE71F-F4E0-4134-B437-4BD7F3D71C54}" type="slidenum">
              <a:rPr lang="zh-CN" altLang="en-US" sz="1300" kern="1200">
                <a:solidFill>
                  <a:srgbClr val="898989"/>
                </a:solidFill>
                <a:latin typeface="Calibri" panose="020F0502020204030204" pitchFamily="34" charset="0"/>
                <a:ea typeface="Arial Unicode MS" panose="020B0604020202020204" pitchFamily="34" charset="-122"/>
                <a:cs typeface="+mn-cs"/>
              </a:rPr>
            </a:fld>
            <a:endParaRPr lang="zh-CN" altLang="en-US" sz="1300" kern="1200">
              <a:solidFill>
                <a:srgbClr val="898989"/>
              </a:solidFill>
              <a:latin typeface="Calibri" panose="020F0502020204030204" pitchFamily="34" charset="0"/>
              <a:ea typeface="Arial Unicode MS" panose="020B0604020202020204" pitchFamily="34" charset="-122"/>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900"/>
            </a:lvl1pPr>
          </a:lstStyle>
          <a:p>
            <a:r>
              <a:rPr lang="zh-CN" altLang="en-US" dirty="0"/>
              <a:t>单击此处编辑母版标题样式</a:t>
            </a:r>
            <a:endParaRPr lang="zh-CN" altLang="en-US" dirty="0"/>
          </a:p>
        </p:txBody>
      </p:sp>
      <p:sp>
        <p:nvSpPr>
          <p:cNvPr id="3" name="日期占位符 3"/>
          <p:cNvSpPr>
            <a:spLocks noGrp="1"/>
          </p:cNvSpPr>
          <p:nvPr>
            <p:ph type="dt" sz="half" idx="10"/>
          </p:nvPr>
        </p:nvSpPr>
        <p:spPr/>
        <p:txBody>
          <a:bodyPr rtlCol="0"/>
          <a:lstStyle>
            <a:lvl1pPr>
              <a:defRPr dirty="0"/>
            </a:lvl1pPr>
          </a:lstStyle>
          <a:p>
            <a:pPr algn="l" rtl="0" fontAlgn="base">
              <a:spcBef>
                <a:spcPct val="0"/>
              </a:spcBef>
              <a:spcAft>
                <a:spcPct val="0"/>
              </a:spcAft>
              <a:defRPr/>
            </a:pPr>
            <a:endParaRPr lang="zh-CN" altLang="en-US" sz="1300" kern="1200">
              <a:solidFill>
                <a:srgbClr val="898989"/>
              </a:solidFill>
              <a:latin typeface="Calibri" panose="020F0502020204030204" pitchFamily="34" charset="0"/>
              <a:ea typeface="Arial Unicode MS" panose="020B0604020202020204" pitchFamily="34" charset="-122"/>
              <a:cs typeface="Arial Unicode MS" panose="020B0604020202020204" pitchFamily="34" charset="-122"/>
            </a:endParaRPr>
          </a:p>
        </p:txBody>
      </p:sp>
      <p:sp>
        <p:nvSpPr>
          <p:cNvPr id="4" name="页脚占位符 4"/>
          <p:cNvSpPr>
            <a:spLocks noGrp="1"/>
          </p:cNvSpPr>
          <p:nvPr>
            <p:ph type="ftr" sz="quarter" idx="11"/>
          </p:nvPr>
        </p:nvSpPr>
        <p:spPr/>
        <p:txBody>
          <a:bodyPr rtlCol="0"/>
          <a:lstStyle>
            <a:lvl1pPr>
              <a:defRPr dirty="0"/>
            </a:lvl1pPr>
          </a:lstStyle>
          <a:p>
            <a:pPr algn="ctr" rtl="0" fontAlgn="base">
              <a:spcBef>
                <a:spcPct val="0"/>
              </a:spcBef>
              <a:spcAft>
                <a:spcPct val="0"/>
              </a:spcAft>
              <a:defRPr/>
            </a:pPr>
            <a:endParaRPr lang="zh-CN" altLang="en-US" sz="1300" kern="1200">
              <a:solidFill>
                <a:srgbClr val="898989"/>
              </a:solidFill>
              <a:latin typeface="Calibri" panose="020F0502020204030204" pitchFamily="34" charset="0"/>
              <a:ea typeface="Arial Unicode MS" panose="020B0604020202020204" pitchFamily="34" charset="-122"/>
              <a:cs typeface="Arial Unicode MS" panose="020B0604020202020204" pitchFamily="34" charset="-122"/>
            </a:endParaRPr>
          </a:p>
        </p:txBody>
      </p:sp>
      <p:sp>
        <p:nvSpPr>
          <p:cNvPr id="5" name="灯片编号占位符 5"/>
          <p:cNvSpPr>
            <a:spLocks noGrp="1"/>
          </p:cNvSpPr>
          <p:nvPr>
            <p:ph type="sldNum" sz="quarter" idx="12"/>
          </p:nvPr>
        </p:nvSpPr>
        <p:spPr/>
        <p:txBody>
          <a:bodyPr/>
          <a:lstStyle>
            <a:lvl1pPr>
              <a:defRPr/>
            </a:lvl1pPr>
          </a:lstStyle>
          <a:p>
            <a:pPr algn="r" rtl="0" eaLnBrk="0" fontAlgn="base" hangingPunct="0">
              <a:spcBef>
                <a:spcPct val="0"/>
              </a:spcBef>
              <a:spcAft>
                <a:spcPct val="0"/>
              </a:spcAft>
              <a:defRPr/>
            </a:pPr>
            <a:fld id="{13F64BD7-06B4-4655-8C97-3B9E76CF90CA}" type="slidenum">
              <a:rPr lang="zh-CN" altLang="en-US" sz="1300" kern="1200">
                <a:solidFill>
                  <a:srgbClr val="898989"/>
                </a:solidFill>
                <a:latin typeface="Calibri" panose="020F0502020204030204" pitchFamily="34" charset="0"/>
                <a:ea typeface="Arial Unicode MS" panose="020B0604020202020204" pitchFamily="34" charset="-122"/>
                <a:cs typeface="+mn-cs"/>
              </a:rPr>
            </a:fld>
            <a:endParaRPr lang="zh-CN" altLang="en-US" sz="1300" kern="1200">
              <a:solidFill>
                <a:srgbClr val="898989"/>
              </a:solidFill>
              <a:latin typeface="Calibri" panose="020F0502020204030204" pitchFamily="34" charset="0"/>
              <a:ea typeface="Arial Unicode MS" panose="020B0604020202020204" pitchFamily="34" charset="-122"/>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7_标题和内容">
    <p:spTree>
      <p:nvGrpSpPr>
        <p:cNvPr id="1" name=""/>
        <p:cNvGrpSpPr/>
        <p:nvPr/>
      </p:nvGrpSpPr>
      <p:grpSpPr>
        <a:xfrm>
          <a:off x="0" y="0"/>
          <a:ext cx="0" cy="0"/>
          <a:chOff x="0" y="0"/>
          <a:chExt cx="0" cy="0"/>
        </a:xfrm>
      </p:grpSpPr>
      <p:pic>
        <p:nvPicPr>
          <p:cNvPr id="3" name="图片 11" descr="logo.gif"/>
          <p:cNvPicPr>
            <a:picLocks noChangeAspect="1"/>
          </p:cNvPicPr>
          <p:nvPr userDrawn="1"/>
        </p:nvPicPr>
        <p:blipFill>
          <a:blip r:embed="rId2" cstate="print"/>
          <a:srcRect/>
          <a:stretch>
            <a:fillRect/>
          </a:stretch>
        </p:blipFill>
        <p:spPr bwMode="auto">
          <a:xfrm>
            <a:off x="9525001" y="213784"/>
            <a:ext cx="2425700" cy="620183"/>
          </a:xfrm>
          <a:prstGeom prst="rect">
            <a:avLst/>
          </a:prstGeom>
          <a:noFill/>
          <a:ln w="9525">
            <a:noFill/>
            <a:miter lim="800000"/>
            <a:headEnd/>
            <a:tailEnd/>
          </a:ln>
        </p:spPr>
      </p:pic>
      <p:cxnSp>
        <p:nvCxnSpPr>
          <p:cNvPr id="4" name="直接连接符 10"/>
          <p:cNvCxnSpPr/>
          <p:nvPr/>
        </p:nvCxnSpPr>
        <p:spPr bwMode="auto">
          <a:xfrm>
            <a:off x="571500" y="1426634"/>
            <a:ext cx="10966451" cy="2117"/>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2" name="标题 1"/>
          <p:cNvSpPr>
            <a:spLocks noGrp="1"/>
          </p:cNvSpPr>
          <p:nvPr>
            <p:ph type="title"/>
          </p:nvPr>
        </p:nvSpPr>
        <p:spPr/>
        <p:txBody>
          <a:bodyPr/>
          <a:lstStyle>
            <a:lvl1pPr>
              <a:defRPr sz="3300" b="0" baseline="0">
                <a:latin typeface="黑体" panose="02010609060101010101" pitchFamily="49" charset="-122"/>
                <a:ea typeface="黑体" panose="02010609060101010101" pitchFamily="49" charset="-122"/>
              </a:defRPr>
            </a:lvl1pPr>
          </a:lstStyle>
          <a:p>
            <a:r>
              <a:rPr lang="zh-CN" altLang="en-US" dirty="0"/>
              <a:t>单击此处编辑母版标题样式</a:t>
            </a:r>
            <a:endParaRPr lang="zh-CN" altLang="en-US" dirty="0"/>
          </a:p>
        </p:txBody>
      </p:sp>
      <p:sp>
        <p:nvSpPr>
          <p:cNvPr id="5" name="日期占位符 3"/>
          <p:cNvSpPr>
            <a:spLocks noGrp="1"/>
          </p:cNvSpPr>
          <p:nvPr>
            <p:ph type="dt" sz="half" idx="10"/>
          </p:nvPr>
        </p:nvSpPr>
        <p:spPr/>
        <p:txBody>
          <a:bodyPr/>
          <a:lstStyle>
            <a:lvl1pPr>
              <a:defRPr/>
            </a:lvl1pPr>
          </a:lstStyle>
          <a:p>
            <a:pPr algn="l" rtl="0" fontAlgn="base">
              <a:spcBef>
                <a:spcPct val="0"/>
              </a:spcBef>
              <a:spcAft>
                <a:spcPct val="0"/>
              </a:spcAft>
              <a:defRPr/>
            </a:pPr>
            <a:endParaRPr lang="en-US" altLang="zh-CN" sz="1300" kern="1200" dirty="0">
              <a:solidFill>
                <a:srgbClr val="898989"/>
              </a:solidFill>
              <a:latin typeface="Calibri" panose="020F0502020204030204" pitchFamily="34" charset="0"/>
              <a:ea typeface="Arial Unicode MS" panose="020B0604020202020204" pitchFamily="34" charset="-122"/>
              <a:cs typeface="Arial Unicode MS" panose="020B0604020202020204" pitchFamily="34" charset="-122"/>
            </a:endParaRPr>
          </a:p>
        </p:txBody>
      </p:sp>
      <p:sp>
        <p:nvSpPr>
          <p:cNvPr id="6" name="页脚占位符 4"/>
          <p:cNvSpPr>
            <a:spLocks noGrp="1"/>
          </p:cNvSpPr>
          <p:nvPr>
            <p:ph type="ftr" sz="quarter" idx="11"/>
          </p:nvPr>
        </p:nvSpPr>
        <p:spPr/>
        <p:txBody>
          <a:bodyPr/>
          <a:lstStyle>
            <a:lvl1pPr>
              <a:defRPr/>
            </a:lvl1pPr>
          </a:lstStyle>
          <a:p>
            <a:pPr algn="ctr" rtl="0" fontAlgn="base">
              <a:spcBef>
                <a:spcPct val="0"/>
              </a:spcBef>
              <a:spcAft>
                <a:spcPct val="0"/>
              </a:spcAft>
              <a:defRPr/>
            </a:pPr>
            <a:endParaRPr lang="en-US" altLang="zh-CN" sz="1300" kern="1200" dirty="0">
              <a:solidFill>
                <a:srgbClr val="898989"/>
              </a:solidFill>
              <a:latin typeface="Calibri" panose="020F0502020204030204" pitchFamily="34" charset="0"/>
              <a:ea typeface="Arial Unicode MS" panose="020B0604020202020204" pitchFamily="34" charset="-122"/>
              <a:cs typeface="Arial Unicode MS" panose="020B0604020202020204" pitchFamily="34" charset="-122"/>
            </a:endParaRPr>
          </a:p>
        </p:txBody>
      </p:sp>
      <p:sp>
        <p:nvSpPr>
          <p:cNvPr id="7" name="灯片编号占位符 5"/>
          <p:cNvSpPr>
            <a:spLocks noGrp="1"/>
          </p:cNvSpPr>
          <p:nvPr>
            <p:ph type="sldNum" sz="quarter" idx="12"/>
          </p:nvPr>
        </p:nvSpPr>
        <p:spPr/>
        <p:txBody>
          <a:bodyPr/>
          <a:lstStyle>
            <a:lvl1pPr>
              <a:defRPr/>
            </a:lvl1pPr>
          </a:lstStyle>
          <a:p>
            <a:pPr algn="r" rtl="0" eaLnBrk="0" fontAlgn="base" hangingPunct="0">
              <a:spcBef>
                <a:spcPct val="0"/>
              </a:spcBef>
              <a:spcAft>
                <a:spcPct val="0"/>
              </a:spcAft>
              <a:defRPr/>
            </a:pPr>
            <a:fld id="{A5BC9785-C515-4F10-9962-537676C31B2B}" type="slidenum">
              <a:rPr lang="en-US" altLang="zh-CN" sz="1300" kern="1200">
                <a:solidFill>
                  <a:srgbClr val="898989"/>
                </a:solidFill>
                <a:latin typeface="Calibri" panose="020F0502020204030204" pitchFamily="34" charset="0"/>
                <a:ea typeface="Arial Unicode MS" panose="020B0604020202020204" pitchFamily="34" charset="-122"/>
                <a:cs typeface="+mn-cs"/>
              </a:rPr>
            </a:fld>
            <a:endParaRPr lang="en-US" altLang="zh-CN" sz="1300" kern="1200" dirty="0">
              <a:solidFill>
                <a:srgbClr val="898989"/>
              </a:solidFill>
              <a:latin typeface="Calibri" panose="020F0502020204030204" pitchFamily="34" charset="0"/>
              <a:ea typeface="Arial Unicode MS" panose="020B0604020202020204" pitchFamily="34" charset="-122"/>
              <a:cs typeface="+mn-cs"/>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页脚占位符 4"/>
          <p:cNvSpPr>
            <a:spLocks noGrp="1" noChangeArrowheads="1"/>
          </p:cNvSpPr>
          <p:nvPr>
            <p:ph type="ftr" sz="quarter" idx="10"/>
          </p:nvPr>
        </p:nvSpPr>
        <p:spPr/>
        <p:txBody>
          <a:bodyPr/>
          <a:lstStyle>
            <a:lvl1pPr>
              <a:defRPr/>
            </a:lvl1pPr>
          </a:lstStyle>
          <a:p>
            <a:pPr algn="ctr" rtl="0" fontAlgn="base">
              <a:spcBef>
                <a:spcPct val="0"/>
              </a:spcBef>
              <a:spcAft>
                <a:spcPct val="0"/>
              </a:spcAft>
              <a:defRPr/>
            </a:pPr>
            <a:endParaRPr lang="zh-CN" altLang="en-US" sz="1300" kern="1200">
              <a:solidFill>
                <a:srgbClr val="898989"/>
              </a:solidFill>
              <a:latin typeface="Calibri" panose="020F0502020204030204" pitchFamily="34" charset="0"/>
              <a:ea typeface="Arial Unicode MS" panose="020B0604020202020204" pitchFamily="34" charset="-122"/>
              <a:cs typeface="Arial Unicode MS" panose="020B0604020202020204" pitchFamily="34" charset="-122"/>
            </a:endParaRPr>
          </a:p>
        </p:txBody>
      </p:sp>
      <p:sp>
        <p:nvSpPr>
          <p:cNvPr id="3" name="灯片编号占位符 5"/>
          <p:cNvSpPr>
            <a:spLocks noGrp="1" noChangeArrowheads="1"/>
          </p:cNvSpPr>
          <p:nvPr>
            <p:ph type="sldNum" sz="quarter" idx="11"/>
          </p:nvPr>
        </p:nvSpPr>
        <p:spPr/>
        <p:txBody>
          <a:bodyPr/>
          <a:lstStyle>
            <a:lvl1pPr>
              <a:defRPr/>
            </a:lvl1pPr>
          </a:lstStyle>
          <a:p>
            <a:pPr algn="r" rtl="0" eaLnBrk="0" fontAlgn="base" hangingPunct="0">
              <a:spcBef>
                <a:spcPct val="0"/>
              </a:spcBef>
              <a:spcAft>
                <a:spcPct val="0"/>
              </a:spcAft>
              <a:defRPr/>
            </a:pPr>
            <a:fld id="{F9BEE490-1DF3-4FD8-870C-DCBE89EBE1DA}" type="slidenum">
              <a:rPr lang="zh-CN" altLang="en-US" sz="1300" kern="1200">
                <a:solidFill>
                  <a:srgbClr val="898989"/>
                </a:solidFill>
                <a:latin typeface="Calibri" panose="020F0502020204030204" pitchFamily="34" charset="0"/>
                <a:ea typeface="Arial Unicode MS" panose="020B0604020202020204" pitchFamily="34" charset="-122"/>
                <a:cs typeface="+mn-cs"/>
              </a:rPr>
            </a:fld>
            <a:endParaRPr lang="zh-CN" altLang="en-US" sz="1300" kern="1200">
              <a:solidFill>
                <a:srgbClr val="898989"/>
              </a:solidFill>
              <a:latin typeface="Calibri" panose="020F0502020204030204" pitchFamily="34" charset="0"/>
              <a:ea typeface="Arial Unicode MS" panose="020B0604020202020204" pitchFamily="34" charset="-122"/>
              <a:cs typeface="+mn-cs"/>
            </a:endParaRPr>
          </a:p>
        </p:txBody>
      </p:sp>
      <p:sp>
        <p:nvSpPr>
          <p:cNvPr id="4" name="日期占位符 1"/>
          <p:cNvSpPr>
            <a:spLocks noGrp="1"/>
          </p:cNvSpPr>
          <p:nvPr>
            <p:ph type="dt" sz="half" idx="12"/>
          </p:nvPr>
        </p:nvSpPr>
        <p:spPr/>
        <p:txBody>
          <a:bodyPr/>
          <a:lstStyle>
            <a:lvl1pPr>
              <a:defRPr/>
            </a:lvl1pPr>
          </a:lstStyle>
          <a:p>
            <a:pPr algn="l" rtl="0" fontAlgn="base">
              <a:spcBef>
                <a:spcPct val="0"/>
              </a:spcBef>
              <a:spcAft>
                <a:spcPct val="0"/>
              </a:spcAft>
              <a:defRPr/>
            </a:pPr>
            <a:endParaRPr lang="zh-CN" altLang="en-US" sz="1300" kern="1200">
              <a:solidFill>
                <a:srgbClr val="898989"/>
              </a:solidFill>
              <a:latin typeface="Calibri" panose="020F0502020204030204" pitchFamily="34" charset="0"/>
              <a:ea typeface="Arial Unicode MS" panose="020B0604020202020204" pitchFamily="34" charset="-122"/>
              <a:cs typeface="Arial Unicode MS" panose="020B0604020202020204" pitchFamily="34" charset="-122"/>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rtl="0" eaLnBrk="0" fontAlgn="base" hangingPunct="0">
              <a:spcBef>
                <a:spcPct val="0"/>
              </a:spcBef>
              <a:spcAft>
                <a:spcPct val="0"/>
              </a:spcAft>
              <a:defRPr/>
            </a:pPr>
            <a:endParaRPr lang="zh-CN" altLang="en-US" sz="1300" kern="1200">
              <a:solidFill>
                <a:prstClr val="white"/>
              </a:solidFill>
              <a:latin typeface="Calibri" panose="020F0502020204030204"/>
              <a:ea typeface="宋体" panose="02010600030101010101" pitchFamily="2" charset="-122"/>
              <a:cs typeface="+mn-cs"/>
            </a:endParaRPr>
          </a:p>
        </p:txBody>
      </p:sp>
      <p:sp>
        <p:nvSpPr>
          <p:cNvPr id="3" name="灯片编号占位符 5"/>
          <p:cNvSpPr>
            <a:spLocks noGrp="1"/>
          </p:cNvSpPr>
          <p:nvPr>
            <p:ph type="sldNum" sz="quarter" idx="10"/>
          </p:nvPr>
        </p:nvSpPr>
        <p:spPr>
          <a:xfrm>
            <a:off x="9378949" y="6492876"/>
            <a:ext cx="2743200" cy="365125"/>
          </a:xfrm>
        </p:spPr>
        <p:txBody>
          <a:bodyPr/>
          <a:lstStyle>
            <a:lvl1pPr>
              <a:defRPr/>
            </a:lvl1pPr>
          </a:lstStyle>
          <a:p>
            <a:pPr algn="r" rtl="0" eaLnBrk="0" fontAlgn="base" hangingPunct="0">
              <a:spcBef>
                <a:spcPct val="0"/>
              </a:spcBef>
              <a:spcAft>
                <a:spcPct val="0"/>
              </a:spcAft>
              <a:defRPr/>
            </a:pPr>
            <a:fld id="{56A67A09-9B8A-4752-95FA-4D1E19CC7EA9}" type="slidenum">
              <a:rPr lang="zh-CN" altLang="en-US" sz="1300" kern="1200">
                <a:solidFill>
                  <a:srgbClr val="898989"/>
                </a:solidFill>
                <a:latin typeface="Calibri" panose="020F0502020204030204" pitchFamily="34" charset="0"/>
                <a:ea typeface="Arial Unicode MS" panose="020B0604020202020204" pitchFamily="34" charset="-122"/>
                <a:cs typeface="+mn-cs"/>
              </a:rPr>
            </a:fld>
            <a:endParaRPr lang="zh-CN" altLang="en-US" sz="1300" kern="1200">
              <a:solidFill>
                <a:srgbClr val="898989"/>
              </a:solidFill>
              <a:latin typeface="Calibri" panose="020F0502020204030204" pitchFamily="34" charset="0"/>
              <a:ea typeface="Arial Unicode MS" panose="020B0604020202020204" pitchFamily="34" charset="-122"/>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lgn="l" rtl="0" fontAlgn="base">
              <a:spcBef>
                <a:spcPct val="0"/>
              </a:spcBef>
              <a:spcAft>
                <a:spcPct val="0"/>
              </a:spcAft>
              <a:defRPr/>
            </a:pPr>
            <a:endParaRPr lang="zh-CN" altLang="en-US" sz="1900" kern="1200">
              <a:solidFill>
                <a:prstClr val="black"/>
              </a:solidFill>
              <a:latin typeface="Calibri" panose="020F0502020204030204" pitchFamily="34" charset="0"/>
              <a:ea typeface="Arial Unicode MS" panose="020B0604020202020204" pitchFamily="34" charset="-122"/>
              <a:cs typeface="Arial Unicode MS" panose="020B0604020202020204" pitchFamily="34" charset="-122"/>
            </a:endParaRPr>
          </a:p>
        </p:txBody>
      </p:sp>
      <p:sp>
        <p:nvSpPr>
          <p:cNvPr id="5" name="页脚占位符 4"/>
          <p:cNvSpPr>
            <a:spLocks noGrp="1" noChangeArrowheads="1"/>
          </p:cNvSpPr>
          <p:nvPr>
            <p:ph type="ftr" sz="quarter" idx="11"/>
          </p:nvPr>
        </p:nvSpPr>
        <p:spPr/>
        <p:txBody>
          <a:bodyPr/>
          <a:lstStyle>
            <a:lvl1pPr>
              <a:defRPr/>
            </a:lvl1pPr>
          </a:lstStyle>
          <a:p>
            <a:pPr algn="ctr" rtl="0" fontAlgn="base">
              <a:spcBef>
                <a:spcPct val="0"/>
              </a:spcBef>
              <a:spcAft>
                <a:spcPct val="0"/>
              </a:spcAft>
              <a:defRPr/>
            </a:pPr>
            <a:endParaRPr lang="zh-CN" altLang="zh-CN" sz="1300" kern="1200">
              <a:solidFill>
                <a:srgbClr val="898989"/>
              </a:solidFill>
              <a:latin typeface="Calibri" panose="020F0502020204030204" pitchFamily="34" charset="0"/>
              <a:ea typeface="Arial Unicode MS" panose="020B0604020202020204" pitchFamily="34" charset="-122"/>
              <a:cs typeface="Arial Unicode MS" panose="020B0604020202020204" pitchFamily="34" charset="-122"/>
            </a:endParaRPr>
          </a:p>
        </p:txBody>
      </p:sp>
      <p:sp>
        <p:nvSpPr>
          <p:cNvPr id="6" name="灯片编号占位符 5"/>
          <p:cNvSpPr>
            <a:spLocks noGrp="1" noChangeArrowheads="1"/>
          </p:cNvSpPr>
          <p:nvPr>
            <p:ph type="sldNum" sz="quarter" idx="12"/>
          </p:nvPr>
        </p:nvSpPr>
        <p:spPr/>
        <p:txBody>
          <a:bodyPr/>
          <a:lstStyle>
            <a:lvl1pPr>
              <a:defRPr/>
            </a:lvl1pPr>
          </a:lstStyle>
          <a:p>
            <a:pPr algn="r" rtl="0" eaLnBrk="0" fontAlgn="base" hangingPunct="0">
              <a:spcBef>
                <a:spcPct val="0"/>
              </a:spcBef>
              <a:spcAft>
                <a:spcPct val="0"/>
              </a:spcAft>
              <a:defRPr/>
            </a:pPr>
            <a:fld id="{9F1E1D37-359E-4C8E-9675-4EA6A2801E0C}" type="slidenum">
              <a:rPr lang="zh-CN" altLang="en-US" sz="1300" kern="1200">
                <a:solidFill>
                  <a:srgbClr val="898989"/>
                </a:solidFill>
                <a:latin typeface="Calibri" panose="020F0502020204030204" pitchFamily="34" charset="0"/>
                <a:ea typeface="Arial Unicode MS" panose="020B0604020202020204" pitchFamily="34" charset="-122"/>
                <a:cs typeface="+mn-cs"/>
              </a:rPr>
            </a:fld>
            <a:endParaRPr lang="zh-CN" altLang="en-US" sz="1900" kern="1200">
              <a:solidFill>
                <a:prstClr val="black"/>
              </a:solidFill>
              <a:latin typeface="Calibri" panose="020F0502020204030204" pitchFamily="34" charset="0"/>
              <a:ea typeface="Arial Unicode MS" panose="020B0604020202020204" pitchFamily="34"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4D8EF5EE-F2CF-5245-B553-FE349BD6BDBA}"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a:xfrm>
            <a:off x="4038725" y="6356611"/>
            <a:ext cx="4114927" cy="365140"/>
          </a:xfrm>
          <a:prstGeom prst="rect">
            <a:avLst/>
          </a:prstGeom>
        </p:spPr>
        <p:txBody>
          <a:bodyPr/>
          <a:lstStyle/>
          <a:p>
            <a:pPr algn="ctr" rtl="0" fontAlgn="base">
              <a:spcBef>
                <a:spcPct val="0"/>
              </a:spcBef>
              <a:spcAft>
                <a:spcPct val="0"/>
              </a:spcAft>
            </a:pPr>
            <a:endParaRPr lang="zh-CN" altLang="en-US" sz="1300" kern="1200">
              <a:solidFill>
                <a:srgbClr val="898989"/>
              </a:solidFill>
              <a:latin typeface="Calibri" panose="020F0502020204030204" pitchFamily="34" charset="0"/>
              <a:ea typeface="Arial Unicode MS" panose="020B0604020202020204" pitchFamily="34" charset="-122"/>
              <a:cs typeface="Arial Unicode MS" panose="020B0604020202020204" pitchFamily="34" charset="-122"/>
            </a:endParaRPr>
          </a:p>
        </p:txBody>
      </p:sp>
      <p:sp>
        <p:nvSpPr>
          <p:cNvPr id="6" name="灯片编号占位符 5"/>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defRPr>
            </a:lvl1pPr>
          </a:lstStyle>
          <a:p>
            <a:pPr algn="r" rtl="0" eaLnBrk="0" fontAlgn="base" hangingPunct="0">
              <a:spcBef>
                <a:spcPct val="0"/>
              </a:spcBef>
              <a:spcAft>
                <a:spcPct val="0"/>
              </a:spcAft>
            </a:pPr>
            <a:fld id="{64AEF5D2-80F1-4019-89FD-EBB87A44AC75}" type="slidenum">
              <a:rPr lang="zh-CN" altLang="en-US" sz="1300" kern="1200" smtClean="0">
                <a:solidFill>
                  <a:srgbClr val="898989"/>
                </a:solidFill>
                <a:cs typeface="+mn-cs"/>
              </a:rPr>
            </a:fld>
            <a:endParaRPr lang="zh-CN" altLang="en-US" sz="1300" kern="1200" dirty="0">
              <a:solidFill>
                <a:srgbClr val="898989"/>
              </a:solidFill>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3146">
        <p:blinds dir="vert"/>
      </p:transition>
    </mc:Choice>
    <mc:Fallback>
      <p:transition spd="slow" advClick="0" advTm="3146">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EFF70944-0690-6B4C-8959-6A14A995C3D3}"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8CBC1A32-BF23-CC4C-BCBD-890F3C8CD390}"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E42A9CC-58EE-454D-B7DD-AC7FE484120D}"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75D3B696-C188-2247-93CB-6BE990C44D11}" type="datetime1">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4BF26F65-B7BF-3743-8C32-F79E2B4A279C}"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3.xml"/><Relationship Id="rId15" Type="http://schemas.openxmlformats.org/officeDocument/2006/relationships/tags" Target="../tags/tag2.xml"/><Relationship Id="rId14" Type="http://schemas.openxmlformats.org/officeDocument/2006/relationships/tags" Target="../tags/tag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4" Type="http://schemas.openxmlformats.org/officeDocument/2006/relationships/theme" Target="../theme/theme2.xml"/><Relationship Id="rId13" Type="http://schemas.openxmlformats.org/officeDocument/2006/relationships/image" Target="../media/image6.png"/><Relationship Id="rId12" Type="http://schemas.openxmlformats.org/officeDocument/2006/relationships/image" Target="../media/image5.png"/><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0"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 Type="http://schemas.openxmlformats.org/officeDocument/2006/relationships/slideLayout" Target="../slideLayouts/slideLayout32.xml"/><Relationship Id="rId14" Type="http://schemas.openxmlformats.org/officeDocument/2006/relationships/theme" Target="../theme/theme4.xml"/><Relationship Id="rId13" Type="http://schemas.openxmlformats.org/officeDocument/2006/relationships/image" Target="../media/image6.png"/><Relationship Id="rId12" Type="http://schemas.openxmlformats.org/officeDocument/2006/relationships/image" Target="../media/image5.png"/><Relationship Id="rId11" Type="http://schemas.openxmlformats.org/officeDocument/2006/relationships/slideLayout" Target="../slideLayouts/slideLayout41.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4"/>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5"/>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066C52A6-6CE9-0343-AABA-B681C97FEC3B}" type="datetime1">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1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1200152" y="275167"/>
            <a:ext cx="10382249" cy="706967"/>
          </a:xfrm>
          <a:prstGeom prst="rect">
            <a:avLst/>
          </a:prstGeom>
          <a:noFill/>
          <a:ln w="9525">
            <a:noFill/>
            <a:miter lim="800000"/>
          </a:ln>
        </p:spPr>
        <p:txBody>
          <a:bodyPr vert="horz" wrap="square" lIns="108805" tIns="54401" rIns="108805" bIns="54401"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09600" y="1202267"/>
            <a:ext cx="10972800" cy="4923367"/>
          </a:xfrm>
          <a:prstGeom prst="rect">
            <a:avLst/>
          </a:prstGeom>
          <a:noFill/>
          <a:ln w="9525">
            <a:noFill/>
            <a:miter lim="800000"/>
          </a:ln>
        </p:spPr>
        <p:txBody>
          <a:bodyPr vert="horz" wrap="square" lIns="108805" tIns="54401" rIns="108805" bIns="54401" numCol="1" anchor="t" anchorCtr="0" compatLnSpc="1"/>
          <a:lstStyle/>
          <a:p>
            <a:pPr lvl="0"/>
            <a:r>
              <a:rPr lang="zh-CN" altLang="en-US"/>
              <a:t>单击此处编辑母版文本样式</a:t>
            </a:r>
            <a:endParaRPr lang="zh-CN" altLang="en-US"/>
          </a:p>
          <a:p>
            <a:pPr lvl="1"/>
            <a:r>
              <a:rPr lang="zh-CN" altLang="en-US"/>
              <a:t>第二级</a:t>
            </a:r>
            <a:endParaRPr lang="zh-CN" altLang="en-US"/>
          </a:p>
        </p:txBody>
      </p:sp>
      <p:sp>
        <p:nvSpPr>
          <p:cNvPr id="4" name="日期占位符 3"/>
          <p:cNvSpPr>
            <a:spLocks noGrp="1"/>
          </p:cNvSpPr>
          <p:nvPr>
            <p:ph type="dt" sz="half" idx="2"/>
          </p:nvPr>
        </p:nvSpPr>
        <p:spPr>
          <a:xfrm>
            <a:off x="609600" y="6356351"/>
            <a:ext cx="2844800" cy="366183"/>
          </a:xfrm>
          <a:prstGeom prst="rect">
            <a:avLst/>
          </a:prstGeom>
        </p:spPr>
        <p:txBody>
          <a:bodyPr vert="horz" wrap="square" lIns="108805" tIns="54401" rIns="108805" bIns="54401" numCol="1" anchor="ctr" anchorCtr="0" compatLnSpc="1"/>
          <a:lstStyle>
            <a:lvl1pPr eaLnBrk="1" hangingPunct="1">
              <a:defRPr sz="1300">
                <a:solidFill>
                  <a:srgbClr val="898989"/>
                </a:solidFill>
                <a:latin typeface="Calibri" panose="020F0502020204030204" pitchFamily="34" charset="0"/>
                <a:ea typeface="Arial Unicode MS" panose="020B0604020202020204" pitchFamily="34" charset="-122"/>
                <a:cs typeface="Arial Unicode MS" panose="020B0604020202020204" pitchFamily="34" charset="-122"/>
              </a:defRPr>
            </a:lvl1pPr>
          </a:lstStyle>
          <a:p>
            <a:pPr algn="l" rtl="0" fontAlgn="base">
              <a:spcBef>
                <a:spcPct val="0"/>
              </a:spcBef>
              <a:spcAft>
                <a:spcPct val="0"/>
              </a:spcAft>
              <a:defRPr/>
            </a:pPr>
            <a:endParaRPr lang="zh-CN" altLang="en-US" kern="1200"/>
          </a:p>
        </p:txBody>
      </p:sp>
      <p:sp>
        <p:nvSpPr>
          <p:cNvPr id="5" name="页脚占位符 4"/>
          <p:cNvSpPr>
            <a:spLocks noGrp="1"/>
          </p:cNvSpPr>
          <p:nvPr>
            <p:ph type="ftr" sz="quarter" idx="3"/>
          </p:nvPr>
        </p:nvSpPr>
        <p:spPr>
          <a:xfrm>
            <a:off x="4165600" y="6356351"/>
            <a:ext cx="3860800" cy="366183"/>
          </a:xfrm>
          <a:prstGeom prst="rect">
            <a:avLst/>
          </a:prstGeom>
        </p:spPr>
        <p:txBody>
          <a:bodyPr vert="horz" wrap="square" lIns="108805" tIns="54401" rIns="108805" bIns="54401" numCol="1" anchor="ctr" anchorCtr="0" compatLnSpc="1"/>
          <a:lstStyle>
            <a:lvl1pPr algn="ctr" eaLnBrk="1" hangingPunct="1">
              <a:defRPr sz="1300">
                <a:solidFill>
                  <a:srgbClr val="898989"/>
                </a:solidFill>
                <a:latin typeface="Calibri" panose="020F0502020204030204" pitchFamily="34" charset="0"/>
                <a:ea typeface="Arial Unicode MS" panose="020B0604020202020204" pitchFamily="34" charset="-122"/>
                <a:cs typeface="Arial Unicode MS" panose="020B0604020202020204" pitchFamily="34" charset="-122"/>
              </a:defRPr>
            </a:lvl1pPr>
          </a:lstStyle>
          <a:p>
            <a:pPr rtl="0" fontAlgn="base">
              <a:spcBef>
                <a:spcPct val="0"/>
              </a:spcBef>
              <a:spcAft>
                <a:spcPct val="0"/>
              </a:spcAft>
              <a:defRPr/>
            </a:pPr>
            <a:endParaRPr lang="zh-CN" altLang="en-US" kern="1200"/>
          </a:p>
        </p:txBody>
      </p:sp>
      <p:sp>
        <p:nvSpPr>
          <p:cNvPr id="6" name="灯片编号占位符 5"/>
          <p:cNvSpPr>
            <a:spLocks noGrp="1"/>
          </p:cNvSpPr>
          <p:nvPr>
            <p:ph type="sldNum" sz="quarter" idx="4"/>
          </p:nvPr>
        </p:nvSpPr>
        <p:spPr>
          <a:xfrm>
            <a:off x="8737600" y="6356351"/>
            <a:ext cx="2844800" cy="366183"/>
          </a:xfrm>
          <a:prstGeom prst="rect">
            <a:avLst/>
          </a:prstGeom>
        </p:spPr>
        <p:txBody>
          <a:bodyPr vert="horz" wrap="square" lIns="108805" tIns="54401" rIns="108805" bIns="54401" numCol="1" anchor="ctr" anchorCtr="0" compatLnSpc="1"/>
          <a:lstStyle>
            <a:lvl1pPr algn="r">
              <a:defRPr dirty="0">
                <a:solidFill>
                  <a:srgbClr val="898989"/>
                </a:solidFill>
                <a:latin typeface="Calibri" panose="020F0502020204030204" pitchFamily="34" charset="0"/>
                <a:ea typeface="Arial Unicode MS" panose="020B0604020202020204" pitchFamily="34" charset="-122"/>
              </a:defRPr>
            </a:lvl1pPr>
          </a:lstStyle>
          <a:p>
            <a:pPr rtl="0" eaLnBrk="0" fontAlgn="base" hangingPunct="0">
              <a:spcBef>
                <a:spcPct val="0"/>
              </a:spcBef>
              <a:spcAft>
                <a:spcPct val="0"/>
              </a:spcAft>
              <a:defRPr/>
            </a:pPr>
            <a:fld id="{8B15E52F-6F00-481B-A19E-2F50D6BE7280}" type="slidenum">
              <a:rPr lang="zh-CN" altLang="en-US" sz="1300" kern="1200">
                <a:cs typeface="+mn-cs"/>
              </a:rPr>
            </a:fld>
            <a:endParaRPr lang="zh-CN" altLang="en-US" sz="1300" kern="1200">
              <a:cs typeface="+mn-cs"/>
            </a:endParaRPr>
          </a:p>
        </p:txBody>
      </p:sp>
      <p:sp>
        <p:nvSpPr>
          <p:cNvPr id="8" name="矩形 7"/>
          <p:cNvSpPr/>
          <p:nvPr/>
        </p:nvSpPr>
        <p:spPr>
          <a:xfrm>
            <a:off x="624418" y="404285"/>
            <a:ext cx="478367" cy="4762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05" tIns="54401" rIns="108805" bIns="54401" anchor="ctr"/>
          <a:lstStyle/>
          <a:p>
            <a:pPr algn="ctr" defTabSz="1087755" rtl="0" eaLnBrk="0" hangingPunct="0">
              <a:defRPr/>
            </a:pPr>
            <a:endParaRPr lang="zh-CN" altLang="en-US" sz="2100" kern="1200" dirty="0">
              <a:solidFill>
                <a:srgbClr val="C00000"/>
              </a:solidFill>
              <a:latin typeface="Calibri" panose="020F0502020204030204"/>
              <a:ea typeface="Arial Unicode MS" panose="020B0604020202020204" pitchFamily="34" charset="-122"/>
              <a:cs typeface="+mn-cs"/>
            </a:endParaRPr>
          </a:p>
        </p:txBody>
      </p:sp>
      <p:sp>
        <p:nvSpPr>
          <p:cNvPr id="9" name="矩形 8"/>
          <p:cNvSpPr/>
          <p:nvPr/>
        </p:nvSpPr>
        <p:spPr>
          <a:xfrm>
            <a:off x="624418" y="982134"/>
            <a:ext cx="10943167" cy="71967"/>
          </a:xfrm>
          <a:prstGeom prst="rect">
            <a:avLst/>
          </a:prstGeom>
          <a:gradFill flip="none" rotWithShape="1">
            <a:gsLst>
              <a:gs pos="0">
                <a:srgbClr val="C00000"/>
              </a:gs>
              <a:gs pos="50000">
                <a:srgbClr val="C00000">
                  <a:tint val="44500"/>
                  <a:satMod val="160000"/>
                </a:srgbClr>
              </a:gs>
              <a:gs pos="100000">
                <a:srgbClr val="C00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8805" tIns="54401" rIns="108805" bIns="54401" anchor="ctr"/>
          <a:lstStyle/>
          <a:p>
            <a:pPr algn="ctr" defTabSz="1087755" rtl="0" eaLnBrk="0" hangingPunct="0">
              <a:defRPr/>
            </a:pPr>
            <a:endParaRPr lang="zh-CN" altLang="en-US" sz="2100" kern="1200">
              <a:solidFill>
                <a:prstClr val="white"/>
              </a:solidFill>
              <a:latin typeface="Calibri" panose="020F0502020204030204"/>
              <a:ea typeface="Arial Unicode MS" panose="020B0604020202020204" pitchFamily="34" charset="-122"/>
              <a:cs typeface="+mn-cs"/>
            </a:endParaRPr>
          </a:p>
        </p:txBody>
      </p:sp>
      <p:pic>
        <p:nvPicPr>
          <p:cNvPr id="1033" name="图片 9"/>
          <p:cNvPicPr>
            <a:picLocks noChangeAspect="1"/>
          </p:cNvPicPr>
          <p:nvPr userDrawn="1"/>
        </p:nvPicPr>
        <p:blipFill>
          <a:blip r:embed="rId12" cstate="print"/>
          <a:srcRect/>
          <a:stretch>
            <a:fillRect/>
          </a:stretch>
        </p:blipFill>
        <p:spPr bwMode="auto">
          <a:xfrm>
            <a:off x="9671051" y="1"/>
            <a:ext cx="2520949" cy="82761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rtl="0" eaLnBrk="0" fontAlgn="base" hangingPunct="0">
        <a:spcBef>
          <a:spcPct val="0"/>
        </a:spcBef>
        <a:spcAft>
          <a:spcPct val="0"/>
        </a:spcAft>
        <a:defRPr sz="3900" kern="120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defRPr>
      </a:lvl1pPr>
      <a:lvl2pPr algn="l" rtl="0" eaLnBrk="0" fontAlgn="base" hangingPunct="0">
        <a:spcBef>
          <a:spcPct val="0"/>
        </a:spcBef>
        <a:spcAft>
          <a:spcPct val="0"/>
        </a:spcAft>
        <a:defRPr sz="390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defRPr>
      </a:lvl2pPr>
      <a:lvl3pPr algn="l" rtl="0" eaLnBrk="0" fontAlgn="base" hangingPunct="0">
        <a:spcBef>
          <a:spcPct val="0"/>
        </a:spcBef>
        <a:spcAft>
          <a:spcPct val="0"/>
        </a:spcAft>
        <a:defRPr sz="390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defRPr>
      </a:lvl3pPr>
      <a:lvl4pPr algn="l" rtl="0" eaLnBrk="0" fontAlgn="base" hangingPunct="0">
        <a:spcBef>
          <a:spcPct val="0"/>
        </a:spcBef>
        <a:spcAft>
          <a:spcPct val="0"/>
        </a:spcAft>
        <a:defRPr sz="390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defRPr>
      </a:lvl4pPr>
      <a:lvl5pPr algn="l" rtl="0" eaLnBrk="0" fontAlgn="base" hangingPunct="0">
        <a:spcBef>
          <a:spcPct val="0"/>
        </a:spcBef>
        <a:spcAft>
          <a:spcPct val="0"/>
        </a:spcAft>
        <a:defRPr sz="390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defRPr>
      </a:lvl5pPr>
      <a:lvl6pPr marL="544195" algn="l" rtl="0" fontAlgn="base">
        <a:spcBef>
          <a:spcPct val="0"/>
        </a:spcBef>
        <a:spcAft>
          <a:spcPct val="0"/>
        </a:spcAft>
        <a:defRPr sz="4800">
          <a:solidFill>
            <a:schemeClr val="tx1"/>
          </a:solidFill>
          <a:latin typeface="黑体" panose="02010609060101010101" pitchFamily="49" charset="-122"/>
          <a:ea typeface="黑体" panose="02010609060101010101" pitchFamily="49" charset="-122"/>
        </a:defRPr>
      </a:lvl6pPr>
      <a:lvl7pPr marL="1087755" algn="l" rtl="0" fontAlgn="base">
        <a:spcBef>
          <a:spcPct val="0"/>
        </a:spcBef>
        <a:spcAft>
          <a:spcPct val="0"/>
        </a:spcAft>
        <a:defRPr sz="4800">
          <a:solidFill>
            <a:schemeClr val="tx1"/>
          </a:solidFill>
          <a:latin typeface="黑体" panose="02010609060101010101" pitchFamily="49" charset="-122"/>
          <a:ea typeface="黑体" panose="02010609060101010101" pitchFamily="49" charset="-122"/>
        </a:defRPr>
      </a:lvl7pPr>
      <a:lvl8pPr marL="1632585" algn="l" rtl="0" fontAlgn="base">
        <a:spcBef>
          <a:spcPct val="0"/>
        </a:spcBef>
        <a:spcAft>
          <a:spcPct val="0"/>
        </a:spcAft>
        <a:defRPr sz="4800">
          <a:solidFill>
            <a:schemeClr val="tx1"/>
          </a:solidFill>
          <a:latin typeface="黑体" panose="02010609060101010101" pitchFamily="49" charset="-122"/>
          <a:ea typeface="黑体" panose="02010609060101010101" pitchFamily="49" charset="-122"/>
        </a:defRPr>
      </a:lvl8pPr>
      <a:lvl9pPr marL="2176145" algn="l" rtl="0" fontAlgn="base">
        <a:spcBef>
          <a:spcPct val="0"/>
        </a:spcBef>
        <a:spcAft>
          <a:spcPct val="0"/>
        </a:spcAft>
        <a:defRPr sz="4800">
          <a:solidFill>
            <a:schemeClr val="tx1"/>
          </a:solidFill>
          <a:latin typeface="黑体" panose="02010609060101010101" pitchFamily="49" charset="-122"/>
          <a:ea typeface="黑体" panose="02010609060101010101" pitchFamily="49" charset="-122"/>
        </a:defRPr>
      </a:lvl9pPr>
    </p:titleStyle>
    <p:bodyStyle>
      <a:lvl1pPr marL="406400" indent="-406400" algn="l" rtl="0" eaLnBrk="0" fontAlgn="base" hangingPunct="0">
        <a:lnSpc>
          <a:spcPct val="150000"/>
        </a:lnSpc>
        <a:spcBef>
          <a:spcPct val="20000"/>
        </a:spcBef>
        <a:spcAft>
          <a:spcPct val="0"/>
        </a:spcAft>
        <a:buBlip>
          <a:blip r:embed="rId13"/>
        </a:buBlip>
        <a:defRPr sz="2900" kern="1200">
          <a:solidFill>
            <a:schemeClr val="tx1"/>
          </a:solidFill>
          <a:latin typeface="+mn-lt"/>
          <a:ea typeface="Arial Unicode MS" panose="020B0604020202020204" pitchFamily="34" charset="-122"/>
          <a:cs typeface="Arial Unicode MS" panose="020B0604020202020204" pitchFamily="34" charset="-122"/>
        </a:defRPr>
      </a:lvl1pPr>
      <a:lvl2pPr marL="883285" indent="-338455" algn="l" rtl="0" eaLnBrk="0" fontAlgn="base" hangingPunct="0">
        <a:lnSpc>
          <a:spcPct val="150000"/>
        </a:lnSpc>
        <a:spcBef>
          <a:spcPct val="20000"/>
        </a:spcBef>
        <a:spcAft>
          <a:spcPct val="0"/>
        </a:spcAft>
        <a:buFont typeface="Arial" panose="020B0604020202020204" pitchFamily="34" charset="0"/>
        <a:buChar char="–"/>
        <a:defRPr kern="1200">
          <a:solidFill>
            <a:schemeClr val="tx1"/>
          </a:solidFill>
          <a:latin typeface="+mn-lt"/>
          <a:ea typeface="Arial Unicode MS" panose="020B0604020202020204" pitchFamily="34" charset="-122"/>
          <a:cs typeface="Arial Unicode MS" panose="020B0604020202020204" pitchFamily="34" charset="-122"/>
        </a:defRPr>
      </a:lvl2pPr>
      <a:lvl3pPr marL="1358900" indent="-271145" algn="l"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Arial Unicode MS" panose="020B0604020202020204" pitchFamily="34" charset="-122"/>
          <a:cs typeface="Arial Unicode MS" panose="020B0604020202020204" pitchFamily="34" charset="-122"/>
        </a:defRPr>
      </a:lvl3pPr>
      <a:lvl4pPr marL="1900555" indent="-27114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Arial Unicode MS" panose="020B0604020202020204" pitchFamily="34" charset="-122"/>
          <a:cs typeface="Arial Unicode MS" panose="020B0604020202020204" pitchFamily="34" charset="-122"/>
        </a:defRPr>
      </a:lvl4pPr>
      <a:lvl5pPr marL="2445385" indent="-27114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Arial Unicode MS" panose="020B0604020202020204" pitchFamily="34" charset="-122"/>
          <a:cs typeface="Arial Unicode MS" panose="020B0604020202020204" pitchFamily="34" charset="-122"/>
        </a:defRPr>
      </a:lvl5pPr>
      <a:lvl6pPr marL="2992120"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6315"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79875"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4070"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7755" rtl="0" eaLnBrk="1" latinLnBrk="0" hangingPunct="1">
        <a:defRPr sz="2100" kern="1200">
          <a:solidFill>
            <a:schemeClr val="tx1"/>
          </a:solidFill>
          <a:latin typeface="+mn-lt"/>
          <a:ea typeface="+mn-ea"/>
          <a:cs typeface="+mn-cs"/>
        </a:defRPr>
      </a:lvl1pPr>
      <a:lvl2pPr marL="544195" algn="l" defTabSz="1087755" rtl="0" eaLnBrk="1" latinLnBrk="0" hangingPunct="1">
        <a:defRPr sz="2100" kern="1200">
          <a:solidFill>
            <a:schemeClr val="tx1"/>
          </a:solidFill>
          <a:latin typeface="+mn-lt"/>
          <a:ea typeface="+mn-ea"/>
          <a:cs typeface="+mn-cs"/>
        </a:defRPr>
      </a:lvl2pPr>
      <a:lvl3pPr marL="1087755" algn="l" defTabSz="1087755" rtl="0" eaLnBrk="1" latinLnBrk="0" hangingPunct="1">
        <a:defRPr sz="2100" kern="1200">
          <a:solidFill>
            <a:schemeClr val="tx1"/>
          </a:solidFill>
          <a:latin typeface="+mn-lt"/>
          <a:ea typeface="+mn-ea"/>
          <a:cs typeface="+mn-cs"/>
        </a:defRPr>
      </a:lvl3pPr>
      <a:lvl4pPr marL="1632585" algn="l" defTabSz="1087755" rtl="0" eaLnBrk="1" latinLnBrk="0" hangingPunct="1">
        <a:defRPr sz="2100" kern="1200">
          <a:solidFill>
            <a:schemeClr val="tx1"/>
          </a:solidFill>
          <a:latin typeface="+mn-lt"/>
          <a:ea typeface="+mn-ea"/>
          <a:cs typeface="+mn-cs"/>
        </a:defRPr>
      </a:lvl4pPr>
      <a:lvl5pPr marL="2176145" algn="l" defTabSz="1087755" rtl="0" eaLnBrk="1" latinLnBrk="0" hangingPunct="1">
        <a:defRPr sz="2100" kern="1200">
          <a:solidFill>
            <a:schemeClr val="tx1"/>
          </a:solidFill>
          <a:latin typeface="+mn-lt"/>
          <a:ea typeface="+mn-ea"/>
          <a:cs typeface="+mn-cs"/>
        </a:defRPr>
      </a:lvl5pPr>
      <a:lvl6pPr marL="2720340" algn="l" defTabSz="1087755" rtl="0" eaLnBrk="1" latinLnBrk="0" hangingPunct="1">
        <a:defRPr sz="2100" kern="1200">
          <a:solidFill>
            <a:schemeClr val="tx1"/>
          </a:solidFill>
          <a:latin typeface="+mn-lt"/>
          <a:ea typeface="+mn-ea"/>
          <a:cs typeface="+mn-cs"/>
        </a:defRPr>
      </a:lvl6pPr>
      <a:lvl7pPr marL="3263900" algn="l" defTabSz="1087755" rtl="0" eaLnBrk="1" latinLnBrk="0" hangingPunct="1">
        <a:defRPr sz="2100" kern="1200">
          <a:solidFill>
            <a:schemeClr val="tx1"/>
          </a:solidFill>
          <a:latin typeface="+mn-lt"/>
          <a:ea typeface="+mn-ea"/>
          <a:cs typeface="+mn-cs"/>
        </a:defRPr>
      </a:lvl7pPr>
      <a:lvl8pPr marL="3808095" algn="l" defTabSz="1087755" rtl="0" eaLnBrk="1" latinLnBrk="0" hangingPunct="1">
        <a:defRPr sz="2100" kern="1200">
          <a:solidFill>
            <a:schemeClr val="tx1"/>
          </a:solidFill>
          <a:latin typeface="+mn-lt"/>
          <a:ea typeface="+mn-ea"/>
          <a:cs typeface="+mn-cs"/>
        </a:defRPr>
      </a:lvl8pPr>
      <a:lvl9pPr marL="4352290" algn="l" defTabSz="1087755"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7"/>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8"/>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微软雅黑" panose="020B0503020204020204" pitchFamily="34"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1200152" y="275167"/>
            <a:ext cx="10382249" cy="706967"/>
          </a:xfrm>
          <a:prstGeom prst="rect">
            <a:avLst/>
          </a:prstGeom>
          <a:noFill/>
          <a:ln w="9525">
            <a:noFill/>
            <a:miter lim="800000"/>
          </a:ln>
        </p:spPr>
        <p:txBody>
          <a:bodyPr vert="horz" wrap="square" lIns="108805" tIns="54401" rIns="108805" bIns="54401"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09600" y="1202267"/>
            <a:ext cx="10972800" cy="4923367"/>
          </a:xfrm>
          <a:prstGeom prst="rect">
            <a:avLst/>
          </a:prstGeom>
          <a:noFill/>
          <a:ln w="9525">
            <a:noFill/>
            <a:miter lim="800000"/>
          </a:ln>
        </p:spPr>
        <p:txBody>
          <a:bodyPr vert="horz" wrap="square" lIns="108805" tIns="54401" rIns="108805" bIns="54401" numCol="1" anchor="t" anchorCtr="0" compatLnSpc="1"/>
          <a:lstStyle/>
          <a:p>
            <a:pPr lvl="0"/>
            <a:r>
              <a:rPr lang="zh-CN" altLang="en-US"/>
              <a:t>单击此处编辑母版文本样式</a:t>
            </a:r>
            <a:endParaRPr lang="zh-CN" altLang="en-US"/>
          </a:p>
          <a:p>
            <a:pPr lvl="1"/>
            <a:r>
              <a:rPr lang="zh-CN" altLang="en-US"/>
              <a:t>第二级</a:t>
            </a:r>
            <a:endParaRPr lang="zh-CN" altLang="en-US"/>
          </a:p>
        </p:txBody>
      </p:sp>
      <p:sp>
        <p:nvSpPr>
          <p:cNvPr id="4" name="日期占位符 3"/>
          <p:cNvSpPr>
            <a:spLocks noGrp="1"/>
          </p:cNvSpPr>
          <p:nvPr>
            <p:ph type="dt" sz="half" idx="2"/>
          </p:nvPr>
        </p:nvSpPr>
        <p:spPr>
          <a:xfrm>
            <a:off x="609600" y="6356351"/>
            <a:ext cx="2844800" cy="366183"/>
          </a:xfrm>
          <a:prstGeom prst="rect">
            <a:avLst/>
          </a:prstGeom>
        </p:spPr>
        <p:txBody>
          <a:bodyPr vert="horz" wrap="square" lIns="108805" tIns="54401" rIns="108805" bIns="54401" numCol="1" anchor="ctr" anchorCtr="0" compatLnSpc="1"/>
          <a:lstStyle>
            <a:lvl1pPr eaLnBrk="1" hangingPunct="1">
              <a:defRPr sz="1300">
                <a:solidFill>
                  <a:srgbClr val="898989"/>
                </a:solidFill>
                <a:latin typeface="Calibri" panose="020F0502020204030204" pitchFamily="34" charset="0"/>
                <a:ea typeface="Arial Unicode MS" panose="020B0604020202020204" pitchFamily="34" charset="-122"/>
                <a:cs typeface="Arial Unicode MS" panose="020B0604020202020204" pitchFamily="34" charset="-122"/>
              </a:defRPr>
            </a:lvl1pPr>
          </a:lstStyle>
          <a:p>
            <a:pPr algn="l" rtl="0" fontAlgn="base">
              <a:spcBef>
                <a:spcPct val="0"/>
              </a:spcBef>
              <a:spcAft>
                <a:spcPct val="0"/>
              </a:spcAft>
              <a:defRPr/>
            </a:pPr>
            <a:endParaRPr lang="zh-CN" altLang="en-US" kern="1200"/>
          </a:p>
        </p:txBody>
      </p:sp>
      <p:sp>
        <p:nvSpPr>
          <p:cNvPr id="5" name="页脚占位符 4"/>
          <p:cNvSpPr>
            <a:spLocks noGrp="1"/>
          </p:cNvSpPr>
          <p:nvPr>
            <p:ph type="ftr" sz="quarter" idx="3"/>
          </p:nvPr>
        </p:nvSpPr>
        <p:spPr>
          <a:xfrm>
            <a:off x="4165600" y="6356351"/>
            <a:ext cx="3860800" cy="366183"/>
          </a:xfrm>
          <a:prstGeom prst="rect">
            <a:avLst/>
          </a:prstGeom>
        </p:spPr>
        <p:txBody>
          <a:bodyPr vert="horz" wrap="square" lIns="108805" tIns="54401" rIns="108805" bIns="54401" numCol="1" anchor="ctr" anchorCtr="0" compatLnSpc="1"/>
          <a:lstStyle>
            <a:lvl1pPr algn="ctr" eaLnBrk="1" hangingPunct="1">
              <a:defRPr sz="1300">
                <a:solidFill>
                  <a:srgbClr val="898989"/>
                </a:solidFill>
                <a:latin typeface="Calibri" panose="020F0502020204030204" pitchFamily="34" charset="0"/>
                <a:ea typeface="Arial Unicode MS" panose="020B0604020202020204" pitchFamily="34" charset="-122"/>
                <a:cs typeface="Arial Unicode MS" panose="020B0604020202020204" pitchFamily="34" charset="-122"/>
              </a:defRPr>
            </a:lvl1pPr>
          </a:lstStyle>
          <a:p>
            <a:pPr rtl="0" fontAlgn="base">
              <a:spcBef>
                <a:spcPct val="0"/>
              </a:spcBef>
              <a:spcAft>
                <a:spcPct val="0"/>
              </a:spcAft>
              <a:defRPr/>
            </a:pPr>
            <a:endParaRPr lang="zh-CN" altLang="en-US" kern="1200"/>
          </a:p>
        </p:txBody>
      </p:sp>
      <p:sp>
        <p:nvSpPr>
          <p:cNvPr id="6" name="灯片编号占位符 5"/>
          <p:cNvSpPr>
            <a:spLocks noGrp="1"/>
          </p:cNvSpPr>
          <p:nvPr>
            <p:ph type="sldNum" sz="quarter" idx="4"/>
          </p:nvPr>
        </p:nvSpPr>
        <p:spPr>
          <a:xfrm>
            <a:off x="8737600" y="6356351"/>
            <a:ext cx="2844800" cy="366183"/>
          </a:xfrm>
          <a:prstGeom prst="rect">
            <a:avLst/>
          </a:prstGeom>
        </p:spPr>
        <p:txBody>
          <a:bodyPr vert="horz" wrap="square" lIns="108805" tIns="54401" rIns="108805" bIns="54401" numCol="1" anchor="ctr" anchorCtr="0" compatLnSpc="1"/>
          <a:lstStyle>
            <a:lvl1pPr algn="r">
              <a:defRPr dirty="0">
                <a:solidFill>
                  <a:srgbClr val="898989"/>
                </a:solidFill>
                <a:latin typeface="Calibri" panose="020F0502020204030204" pitchFamily="34" charset="0"/>
                <a:ea typeface="Arial Unicode MS" panose="020B0604020202020204" pitchFamily="34" charset="-122"/>
              </a:defRPr>
            </a:lvl1pPr>
          </a:lstStyle>
          <a:p>
            <a:pPr rtl="0" eaLnBrk="0" fontAlgn="base" hangingPunct="0">
              <a:spcBef>
                <a:spcPct val="0"/>
              </a:spcBef>
              <a:spcAft>
                <a:spcPct val="0"/>
              </a:spcAft>
              <a:defRPr/>
            </a:pPr>
            <a:fld id="{8B15E52F-6F00-481B-A19E-2F50D6BE7280}" type="slidenum">
              <a:rPr lang="zh-CN" altLang="en-US" sz="1300" kern="1200">
                <a:cs typeface="+mn-cs"/>
              </a:rPr>
            </a:fld>
            <a:endParaRPr lang="zh-CN" altLang="en-US" sz="1300" kern="1200">
              <a:cs typeface="+mn-cs"/>
            </a:endParaRPr>
          </a:p>
        </p:txBody>
      </p:sp>
      <p:sp>
        <p:nvSpPr>
          <p:cNvPr id="8" name="矩形 7"/>
          <p:cNvSpPr/>
          <p:nvPr/>
        </p:nvSpPr>
        <p:spPr>
          <a:xfrm>
            <a:off x="624418" y="404285"/>
            <a:ext cx="478367" cy="4762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05" tIns="54401" rIns="108805" bIns="54401" anchor="ctr"/>
          <a:lstStyle/>
          <a:p>
            <a:pPr algn="ctr" defTabSz="1087755" rtl="0" eaLnBrk="0" hangingPunct="0">
              <a:defRPr/>
            </a:pPr>
            <a:endParaRPr lang="zh-CN" altLang="en-US" sz="2100" kern="1200" dirty="0">
              <a:solidFill>
                <a:srgbClr val="C00000"/>
              </a:solidFill>
              <a:latin typeface="Calibri" panose="020F0502020204030204"/>
              <a:ea typeface="Arial Unicode MS" panose="020B0604020202020204" pitchFamily="34" charset="-122"/>
              <a:cs typeface="+mn-cs"/>
            </a:endParaRPr>
          </a:p>
        </p:txBody>
      </p:sp>
      <p:sp>
        <p:nvSpPr>
          <p:cNvPr id="9" name="矩形 8"/>
          <p:cNvSpPr/>
          <p:nvPr/>
        </p:nvSpPr>
        <p:spPr>
          <a:xfrm>
            <a:off x="624418" y="982134"/>
            <a:ext cx="10943167" cy="71967"/>
          </a:xfrm>
          <a:prstGeom prst="rect">
            <a:avLst/>
          </a:prstGeom>
          <a:gradFill flip="none" rotWithShape="1">
            <a:gsLst>
              <a:gs pos="0">
                <a:srgbClr val="C00000"/>
              </a:gs>
              <a:gs pos="50000">
                <a:srgbClr val="C00000">
                  <a:tint val="44500"/>
                  <a:satMod val="160000"/>
                </a:srgbClr>
              </a:gs>
              <a:gs pos="100000">
                <a:srgbClr val="C00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8805" tIns="54401" rIns="108805" bIns="54401" anchor="ctr"/>
          <a:lstStyle/>
          <a:p>
            <a:pPr algn="ctr" defTabSz="1087755" rtl="0" eaLnBrk="0" hangingPunct="0">
              <a:defRPr/>
            </a:pPr>
            <a:endParaRPr lang="zh-CN" altLang="en-US" sz="2100" kern="1200">
              <a:solidFill>
                <a:prstClr val="white"/>
              </a:solidFill>
              <a:latin typeface="Calibri" panose="020F0502020204030204"/>
              <a:ea typeface="Arial Unicode MS" panose="020B0604020202020204" pitchFamily="34" charset="-122"/>
              <a:cs typeface="+mn-cs"/>
            </a:endParaRPr>
          </a:p>
        </p:txBody>
      </p:sp>
      <p:pic>
        <p:nvPicPr>
          <p:cNvPr id="1033" name="图片 9"/>
          <p:cNvPicPr>
            <a:picLocks noChangeAspect="1"/>
          </p:cNvPicPr>
          <p:nvPr userDrawn="1"/>
        </p:nvPicPr>
        <p:blipFill>
          <a:blip r:embed="rId12" cstate="print"/>
          <a:srcRect/>
          <a:stretch>
            <a:fillRect/>
          </a:stretch>
        </p:blipFill>
        <p:spPr bwMode="auto">
          <a:xfrm>
            <a:off x="9671051" y="1"/>
            <a:ext cx="2520949" cy="82761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lvl1pPr algn="l" rtl="0" eaLnBrk="0" fontAlgn="base" hangingPunct="0">
        <a:spcBef>
          <a:spcPct val="0"/>
        </a:spcBef>
        <a:spcAft>
          <a:spcPct val="0"/>
        </a:spcAft>
        <a:defRPr sz="3900" kern="120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defRPr>
      </a:lvl1pPr>
      <a:lvl2pPr algn="l" rtl="0" eaLnBrk="0" fontAlgn="base" hangingPunct="0">
        <a:spcBef>
          <a:spcPct val="0"/>
        </a:spcBef>
        <a:spcAft>
          <a:spcPct val="0"/>
        </a:spcAft>
        <a:defRPr sz="390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defRPr>
      </a:lvl2pPr>
      <a:lvl3pPr algn="l" rtl="0" eaLnBrk="0" fontAlgn="base" hangingPunct="0">
        <a:spcBef>
          <a:spcPct val="0"/>
        </a:spcBef>
        <a:spcAft>
          <a:spcPct val="0"/>
        </a:spcAft>
        <a:defRPr sz="390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defRPr>
      </a:lvl3pPr>
      <a:lvl4pPr algn="l" rtl="0" eaLnBrk="0" fontAlgn="base" hangingPunct="0">
        <a:spcBef>
          <a:spcPct val="0"/>
        </a:spcBef>
        <a:spcAft>
          <a:spcPct val="0"/>
        </a:spcAft>
        <a:defRPr sz="390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defRPr>
      </a:lvl4pPr>
      <a:lvl5pPr algn="l" rtl="0" eaLnBrk="0" fontAlgn="base" hangingPunct="0">
        <a:spcBef>
          <a:spcPct val="0"/>
        </a:spcBef>
        <a:spcAft>
          <a:spcPct val="0"/>
        </a:spcAft>
        <a:defRPr sz="390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defRPr>
      </a:lvl5pPr>
      <a:lvl6pPr marL="544195" algn="l" rtl="0" fontAlgn="base">
        <a:spcBef>
          <a:spcPct val="0"/>
        </a:spcBef>
        <a:spcAft>
          <a:spcPct val="0"/>
        </a:spcAft>
        <a:defRPr sz="4800">
          <a:solidFill>
            <a:schemeClr val="tx1"/>
          </a:solidFill>
          <a:latin typeface="黑体" panose="02010609060101010101" pitchFamily="49" charset="-122"/>
          <a:ea typeface="黑体" panose="02010609060101010101" pitchFamily="49" charset="-122"/>
        </a:defRPr>
      </a:lvl6pPr>
      <a:lvl7pPr marL="1087755" algn="l" rtl="0" fontAlgn="base">
        <a:spcBef>
          <a:spcPct val="0"/>
        </a:spcBef>
        <a:spcAft>
          <a:spcPct val="0"/>
        </a:spcAft>
        <a:defRPr sz="4800">
          <a:solidFill>
            <a:schemeClr val="tx1"/>
          </a:solidFill>
          <a:latin typeface="黑体" panose="02010609060101010101" pitchFamily="49" charset="-122"/>
          <a:ea typeface="黑体" panose="02010609060101010101" pitchFamily="49" charset="-122"/>
        </a:defRPr>
      </a:lvl7pPr>
      <a:lvl8pPr marL="1632585" algn="l" rtl="0" fontAlgn="base">
        <a:spcBef>
          <a:spcPct val="0"/>
        </a:spcBef>
        <a:spcAft>
          <a:spcPct val="0"/>
        </a:spcAft>
        <a:defRPr sz="4800">
          <a:solidFill>
            <a:schemeClr val="tx1"/>
          </a:solidFill>
          <a:latin typeface="黑体" panose="02010609060101010101" pitchFamily="49" charset="-122"/>
          <a:ea typeface="黑体" panose="02010609060101010101" pitchFamily="49" charset="-122"/>
        </a:defRPr>
      </a:lvl8pPr>
      <a:lvl9pPr marL="2176145" algn="l" rtl="0" fontAlgn="base">
        <a:spcBef>
          <a:spcPct val="0"/>
        </a:spcBef>
        <a:spcAft>
          <a:spcPct val="0"/>
        </a:spcAft>
        <a:defRPr sz="4800">
          <a:solidFill>
            <a:schemeClr val="tx1"/>
          </a:solidFill>
          <a:latin typeface="黑体" panose="02010609060101010101" pitchFamily="49" charset="-122"/>
          <a:ea typeface="黑体" panose="02010609060101010101" pitchFamily="49" charset="-122"/>
        </a:defRPr>
      </a:lvl9pPr>
    </p:titleStyle>
    <p:bodyStyle>
      <a:lvl1pPr marL="406400" indent="-406400" algn="l" rtl="0" eaLnBrk="0" fontAlgn="base" hangingPunct="0">
        <a:lnSpc>
          <a:spcPct val="150000"/>
        </a:lnSpc>
        <a:spcBef>
          <a:spcPct val="20000"/>
        </a:spcBef>
        <a:spcAft>
          <a:spcPct val="0"/>
        </a:spcAft>
        <a:buBlip>
          <a:blip r:embed="rId13"/>
        </a:buBlip>
        <a:defRPr sz="2900" kern="1200">
          <a:solidFill>
            <a:schemeClr val="tx1"/>
          </a:solidFill>
          <a:latin typeface="+mn-lt"/>
          <a:ea typeface="Arial Unicode MS" panose="020B0604020202020204" pitchFamily="34" charset="-122"/>
          <a:cs typeface="Arial Unicode MS" panose="020B0604020202020204" pitchFamily="34" charset="-122"/>
        </a:defRPr>
      </a:lvl1pPr>
      <a:lvl2pPr marL="883285" indent="-338455" algn="l" rtl="0" eaLnBrk="0" fontAlgn="base" hangingPunct="0">
        <a:lnSpc>
          <a:spcPct val="150000"/>
        </a:lnSpc>
        <a:spcBef>
          <a:spcPct val="20000"/>
        </a:spcBef>
        <a:spcAft>
          <a:spcPct val="0"/>
        </a:spcAft>
        <a:buFont typeface="Arial" panose="020B0604020202020204" pitchFamily="34" charset="0"/>
        <a:buChar char="–"/>
        <a:defRPr kern="1200">
          <a:solidFill>
            <a:schemeClr val="tx1"/>
          </a:solidFill>
          <a:latin typeface="+mn-lt"/>
          <a:ea typeface="Arial Unicode MS" panose="020B0604020202020204" pitchFamily="34" charset="-122"/>
          <a:cs typeface="Arial Unicode MS" panose="020B0604020202020204" pitchFamily="34" charset="-122"/>
        </a:defRPr>
      </a:lvl2pPr>
      <a:lvl3pPr marL="1358900" indent="-271145" algn="l"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Arial Unicode MS" panose="020B0604020202020204" pitchFamily="34" charset="-122"/>
          <a:cs typeface="Arial Unicode MS" panose="020B0604020202020204" pitchFamily="34" charset="-122"/>
        </a:defRPr>
      </a:lvl3pPr>
      <a:lvl4pPr marL="1900555" indent="-27114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Arial Unicode MS" panose="020B0604020202020204" pitchFamily="34" charset="-122"/>
          <a:cs typeface="Arial Unicode MS" panose="020B0604020202020204" pitchFamily="34" charset="-122"/>
        </a:defRPr>
      </a:lvl4pPr>
      <a:lvl5pPr marL="2445385" indent="-27114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Arial Unicode MS" panose="020B0604020202020204" pitchFamily="34" charset="-122"/>
          <a:cs typeface="Arial Unicode MS" panose="020B0604020202020204" pitchFamily="34" charset="-122"/>
        </a:defRPr>
      </a:lvl5pPr>
      <a:lvl6pPr marL="2992120"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6315"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79875"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4070"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7755" rtl="0" eaLnBrk="1" latinLnBrk="0" hangingPunct="1">
        <a:defRPr sz="2100" kern="1200">
          <a:solidFill>
            <a:schemeClr val="tx1"/>
          </a:solidFill>
          <a:latin typeface="+mn-lt"/>
          <a:ea typeface="+mn-ea"/>
          <a:cs typeface="+mn-cs"/>
        </a:defRPr>
      </a:lvl1pPr>
      <a:lvl2pPr marL="544195" algn="l" defTabSz="1087755" rtl="0" eaLnBrk="1" latinLnBrk="0" hangingPunct="1">
        <a:defRPr sz="2100" kern="1200">
          <a:solidFill>
            <a:schemeClr val="tx1"/>
          </a:solidFill>
          <a:latin typeface="+mn-lt"/>
          <a:ea typeface="+mn-ea"/>
          <a:cs typeface="+mn-cs"/>
        </a:defRPr>
      </a:lvl2pPr>
      <a:lvl3pPr marL="1087755" algn="l" defTabSz="1087755" rtl="0" eaLnBrk="1" latinLnBrk="0" hangingPunct="1">
        <a:defRPr sz="2100" kern="1200">
          <a:solidFill>
            <a:schemeClr val="tx1"/>
          </a:solidFill>
          <a:latin typeface="+mn-lt"/>
          <a:ea typeface="+mn-ea"/>
          <a:cs typeface="+mn-cs"/>
        </a:defRPr>
      </a:lvl3pPr>
      <a:lvl4pPr marL="1632585" algn="l" defTabSz="1087755" rtl="0" eaLnBrk="1" latinLnBrk="0" hangingPunct="1">
        <a:defRPr sz="2100" kern="1200">
          <a:solidFill>
            <a:schemeClr val="tx1"/>
          </a:solidFill>
          <a:latin typeface="+mn-lt"/>
          <a:ea typeface="+mn-ea"/>
          <a:cs typeface="+mn-cs"/>
        </a:defRPr>
      </a:lvl4pPr>
      <a:lvl5pPr marL="2176145" algn="l" defTabSz="1087755" rtl="0" eaLnBrk="1" latinLnBrk="0" hangingPunct="1">
        <a:defRPr sz="2100" kern="1200">
          <a:solidFill>
            <a:schemeClr val="tx1"/>
          </a:solidFill>
          <a:latin typeface="+mn-lt"/>
          <a:ea typeface="+mn-ea"/>
          <a:cs typeface="+mn-cs"/>
        </a:defRPr>
      </a:lvl5pPr>
      <a:lvl6pPr marL="2720340" algn="l" defTabSz="1087755" rtl="0" eaLnBrk="1" latinLnBrk="0" hangingPunct="1">
        <a:defRPr sz="2100" kern="1200">
          <a:solidFill>
            <a:schemeClr val="tx1"/>
          </a:solidFill>
          <a:latin typeface="+mn-lt"/>
          <a:ea typeface="+mn-ea"/>
          <a:cs typeface="+mn-cs"/>
        </a:defRPr>
      </a:lvl6pPr>
      <a:lvl7pPr marL="3263900" algn="l" defTabSz="1087755" rtl="0" eaLnBrk="1" latinLnBrk="0" hangingPunct="1">
        <a:defRPr sz="2100" kern="1200">
          <a:solidFill>
            <a:schemeClr val="tx1"/>
          </a:solidFill>
          <a:latin typeface="+mn-lt"/>
          <a:ea typeface="+mn-ea"/>
          <a:cs typeface="+mn-cs"/>
        </a:defRPr>
      </a:lvl7pPr>
      <a:lvl8pPr marL="3808095" algn="l" defTabSz="1087755" rtl="0" eaLnBrk="1" latinLnBrk="0" hangingPunct="1">
        <a:defRPr sz="2100" kern="1200">
          <a:solidFill>
            <a:schemeClr val="tx1"/>
          </a:solidFill>
          <a:latin typeface="+mn-lt"/>
          <a:ea typeface="+mn-ea"/>
          <a:cs typeface="+mn-cs"/>
        </a:defRPr>
      </a:lvl8pPr>
      <a:lvl9pPr marL="4352290" algn="l" defTabSz="108775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hemeOverride" Target="../theme/themeOverride1.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hemeOverride" Target="../theme/themeOverride2.xml"/><Relationship Id="rId2" Type="http://schemas.openxmlformats.org/officeDocument/2006/relationships/tags" Target="../tags/tag11.xml"/><Relationship Id="rId1"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5.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2.xml"/><Relationship Id="rId7" Type="http://schemas.openxmlformats.org/officeDocument/2006/relationships/tags" Target="../tags/tag35.xml"/><Relationship Id="rId6" Type="http://schemas.openxmlformats.org/officeDocument/2006/relationships/image" Target="../media/image7.jpe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30.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2.xml"/><Relationship Id="rId7" Type="http://schemas.openxmlformats.org/officeDocument/2006/relationships/tags" Target="../tags/tag4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6.xml"/><Relationship Id="rId2" Type="http://schemas.openxmlformats.org/officeDocument/2006/relationships/tags" Target="../tags/tag42.xml"/><Relationship Id="rId1" Type="http://schemas.openxmlformats.org/officeDocument/2006/relationships/image" Target="../media/image10.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43.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3.xml"/><Relationship Id="rId3" Type="http://schemas.openxmlformats.org/officeDocument/2006/relationships/tags" Target="../tags/tag44.xml"/><Relationship Id="rId2" Type="http://schemas.openxmlformats.org/officeDocument/2006/relationships/image" Target="../media/image12.png"/><Relationship Id="rId1" Type="http://schemas.openxmlformats.org/officeDocument/2006/relationships/image" Target="../media/image11.png"/></Relationships>
</file>

<file path=ppt/slides/_rels/slide35.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20.xml"/><Relationship Id="rId5" Type="http://schemas.openxmlformats.org/officeDocument/2006/relationships/tags" Target="../tags/tag45.xml"/><Relationship Id="rId4" Type="http://schemas.openxmlformats.org/officeDocument/2006/relationships/image" Target="../media/image14.wmf"/><Relationship Id="rId3" Type="http://schemas.openxmlformats.org/officeDocument/2006/relationships/oleObject" Target="../embeddings/oleObject2.bin"/><Relationship Id="rId2" Type="http://schemas.openxmlformats.org/officeDocument/2006/relationships/image" Target="../media/image13.wmf"/><Relationship Id="rId1"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7" Type="http://schemas.openxmlformats.org/officeDocument/2006/relationships/vmlDrawing" Target="../drawings/vmlDrawing2.vml"/><Relationship Id="rId6" Type="http://schemas.openxmlformats.org/officeDocument/2006/relationships/slideLayout" Target="../slideLayouts/slideLayout15.xml"/><Relationship Id="rId5" Type="http://schemas.openxmlformats.org/officeDocument/2006/relationships/tags" Target="../tags/tag46.xml"/><Relationship Id="rId4" Type="http://schemas.openxmlformats.org/officeDocument/2006/relationships/image" Target="../media/image16.wmf"/><Relationship Id="rId3" Type="http://schemas.openxmlformats.org/officeDocument/2006/relationships/oleObject" Target="../embeddings/oleObject4.bin"/><Relationship Id="rId2" Type="http://schemas.openxmlformats.org/officeDocument/2006/relationships/image" Target="../media/image15.wmf"/><Relationship Id="rId1"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15.xml"/><Relationship Id="rId3" Type="http://schemas.openxmlformats.org/officeDocument/2006/relationships/tags" Target="../tags/tag47.xml"/><Relationship Id="rId2" Type="http://schemas.openxmlformats.org/officeDocument/2006/relationships/image" Target="../media/image17.wmf"/><Relationship Id="rId1" Type="http://schemas.openxmlformats.org/officeDocument/2006/relationships/oleObject" Target="../embeddings/oleObject5.bin"/></Relationships>
</file>

<file path=ppt/slides/_rels/slide38.xml.rels><?xml version="1.0" encoding="UTF-8" standalone="yes"?>
<Relationships xmlns="http://schemas.openxmlformats.org/package/2006/relationships"><Relationship Id="rId6" Type="http://schemas.openxmlformats.org/officeDocument/2006/relationships/comments" Target="../comments/comment1.xml"/><Relationship Id="rId5" Type="http://schemas.openxmlformats.org/officeDocument/2006/relationships/vmlDrawing" Target="../drawings/vmlDrawing4.vml"/><Relationship Id="rId4" Type="http://schemas.openxmlformats.org/officeDocument/2006/relationships/slideLayout" Target="../slideLayouts/slideLayout20.xml"/><Relationship Id="rId3" Type="http://schemas.openxmlformats.org/officeDocument/2006/relationships/tags" Target="../tags/tag48.xml"/><Relationship Id="rId2" Type="http://schemas.openxmlformats.org/officeDocument/2006/relationships/image" Target="../media/image18.wmf"/><Relationship Id="rId1" Type="http://schemas.openxmlformats.org/officeDocument/2006/relationships/oleObject" Target="../embeddings/oleObject6.bin"/></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4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524000" y="2227984"/>
            <a:ext cx="9144000" cy="949853"/>
          </a:xfrm>
        </p:spPr>
        <p:txBody>
          <a:bodyPr>
            <a:normAutofit/>
          </a:bodyPr>
          <a:lstStyle/>
          <a:p>
            <a:r>
              <a:rPr lang="en-US" altLang="zh-CN" sz="5000" b="1" dirty="0">
                <a:solidFill>
                  <a:schemeClr val="bg1"/>
                </a:solidFill>
              </a:rPr>
              <a:t>“</a:t>
            </a:r>
            <a:r>
              <a:rPr lang="zh-CN" altLang="zh-CN" sz="5000" b="1" dirty="0">
                <a:solidFill>
                  <a:schemeClr val="bg1"/>
                </a:solidFill>
              </a:rPr>
              <a:t>信</a:t>
            </a:r>
            <a:r>
              <a:rPr lang="en-US" altLang="zh-CN" sz="5000" b="1" dirty="0">
                <a:solidFill>
                  <a:schemeClr val="bg1"/>
                </a:solidFill>
              </a:rPr>
              <a:t>”</a:t>
            </a:r>
            <a:r>
              <a:rPr lang="zh-CN" altLang="en-US" sz="5000" b="1" dirty="0">
                <a:solidFill>
                  <a:schemeClr val="bg1"/>
                </a:solidFill>
              </a:rPr>
              <a:t>守鹿城，</a:t>
            </a:r>
            <a:r>
              <a:rPr lang="en-US" altLang="zh-CN" sz="5000" b="1" dirty="0">
                <a:solidFill>
                  <a:schemeClr val="bg1"/>
                </a:solidFill>
              </a:rPr>
              <a:t>“</a:t>
            </a:r>
            <a:r>
              <a:rPr lang="zh-CN" altLang="en-US" sz="5000" b="1" dirty="0">
                <a:solidFill>
                  <a:schemeClr val="bg1"/>
                </a:solidFill>
              </a:rPr>
              <a:t>疫</a:t>
            </a:r>
            <a:r>
              <a:rPr lang="en-US" altLang="zh-CN" sz="5000" b="1" dirty="0">
                <a:solidFill>
                  <a:schemeClr val="bg1"/>
                </a:solidFill>
              </a:rPr>
              <a:t>”</a:t>
            </a:r>
            <a:r>
              <a:rPr lang="zh-CN" altLang="en-US" sz="5000" b="1" dirty="0">
                <a:solidFill>
                  <a:schemeClr val="bg1"/>
                </a:solidFill>
              </a:rPr>
              <a:t>路相伴</a:t>
            </a:r>
            <a:endParaRPr lang="zh-CN" altLang="en-US" sz="5000" b="1" dirty="0">
              <a:solidFill>
                <a:schemeClr val="bg1"/>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标题 1"/>
          <p:cNvSpPr>
            <a:spLocks noGrp="1"/>
          </p:cNvSpPr>
          <p:nvPr>
            <p:custDataLst>
              <p:tags r:id="rId2"/>
            </p:custDataLst>
          </p:nvPr>
        </p:nvSpPr>
        <p:spPr>
          <a:xfrm>
            <a:off x="4513580" y="3791585"/>
            <a:ext cx="6402070" cy="58102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7200" b="0" kern="1200">
                <a:solidFill>
                  <a:schemeClr val="tx1"/>
                </a:solidFill>
                <a:latin typeface="+mj-lt"/>
                <a:ea typeface="+mj-ea"/>
                <a:cs typeface="+mj-cs"/>
              </a:defRPr>
            </a:lvl1pPr>
          </a:lstStyle>
          <a:p>
            <a:r>
              <a:rPr lang="zh-CN" altLang="zh-CN" sz="3200" b="1" dirty="0">
                <a:solidFill>
                  <a:schemeClr val="bg1"/>
                </a:solidFill>
              </a:rPr>
              <a:t>中信银行昆山支行助企纾困</a:t>
            </a:r>
            <a:endParaRPr lang="zh-CN" altLang="zh-CN" sz="3200" b="1" dirty="0">
              <a:solidFill>
                <a:schemeClr val="bg1"/>
              </a:solidFill>
            </a:endParaRPr>
          </a:p>
        </p:txBody>
      </p:sp>
      <p:cxnSp>
        <p:nvCxnSpPr>
          <p:cNvPr id="4" name="直接连接符 3"/>
          <p:cNvCxnSpPr>
            <a:stCxn id="3" idx="1"/>
          </p:cNvCxnSpPr>
          <p:nvPr/>
        </p:nvCxnSpPr>
        <p:spPr>
          <a:xfrm flipV="1">
            <a:off x="4513580" y="4082415"/>
            <a:ext cx="976630" cy="0"/>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32"/>
          <p:cNvSpPr/>
          <p:nvPr/>
        </p:nvSpPr>
        <p:spPr>
          <a:xfrm>
            <a:off x="4883369" y="1078098"/>
            <a:ext cx="1781523" cy="319391"/>
          </a:xfrm>
          <a:prstGeom prst="rect">
            <a:avLst/>
          </a:prstGeom>
          <a:noFill/>
          <a:ln w="9525">
            <a:noFill/>
          </a:ln>
        </p:spPr>
        <p:txBody>
          <a:bodyPr wrap="none" lIns="91432" tIns="45718" rIns="91432" bIns="45718" anchor="ctr"/>
          <a:lstStyle/>
          <a:p>
            <a:pPr algn="l" rtl="0" eaLnBrk="0" hangingPunct="0"/>
            <a:r>
              <a:rPr lang="zh-CN" altLang="en-US" sz="1200" b="1" dirty="0">
                <a:solidFill>
                  <a:srgbClr val="FFFFFF"/>
                </a:solidFill>
                <a:latin typeface="微软雅黑" panose="020B0503020204020204" pitchFamily="34" charset="-122"/>
                <a:ea typeface="微软雅黑" panose="020B0503020204020204" pitchFamily="34" charset="-122"/>
              </a:rPr>
              <a:t>完善战略客户经营管理体系</a:t>
            </a:r>
            <a:endParaRPr lang="zh-CN" altLang="en-US" sz="1200" b="1" dirty="0">
              <a:solidFill>
                <a:srgbClr val="FFFFFF"/>
              </a:solidFill>
              <a:latin typeface="微软雅黑" panose="020B0503020204020204" pitchFamily="34" charset="-122"/>
              <a:ea typeface="微软雅黑" panose="020B0503020204020204" pitchFamily="34" charset="-122"/>
            </a:endParaRPr>
          </a:p>
        </p:txBody>
      </p:sp>
      <p:sp>
        <p:nvSpPr>
          <p:cNvPr id="26" name="Text Box 36"/>
          <p:cNvSpPr/>
          <p:nvPr/>
        </p:nvSpPr>
        <p:spPr>
          <a:xfrm>
            <a:off x="4518284" y="1523031"/>
            <a:ext cx="2069609" cy="278652"/>
          </a:xfrm>
          <a:prstGeom prst="rect">
            <a:avLst/>
          </a:prstGeom>
          <a:noFill/>
          <a:ln w="9525">
            <a:noFill/>
          </a:ln>
        </p:spPr>
        <p:txBody>
          <a:bodyPr wrap="none" lIns="91432" tIns="45718" rIns="91432" bIns="45718" anchor="ctr"/>
          <a:lstStyle/>
          <a:p>
            <a:pPr algn="ctr" rtl="0" eaLnBrk="0" hangingPunct="0"/>
            <a:r>
              <a:rPr lang="zh-CN" altLang="en-US" sz="1200" b="1" dirty="0">
                <a:solidFill>
                  <a:srgbClr val="FFFFFF"/>
                </a:solidFill>
                <a:latin typeface="微软雅黑" panose="020B0503020204020204" pitchFamily="34" charset="-122"/>
                <a:ea typeface="微软雅黑" panose="020B0503020204020204" pitchFamily="34" charset="-122"/>
              </a:rPr>
              <a:t>加强小企业客户专营</a:t>
            </a:r>
            <a:endParaRPr lang="zh-CN" altLang="en-US" sz="1200" b="1" dirty="0">
              <a:solidFill>
                <a:srgbClr val="FFFFFF"/>
              </a:solidFill>
              <a:latin typeface="微软雅黑" panose="020B0503020204020204" pitchFamily="34" charset="-122"/>
              <a:ea typeface="微软雅黑" panose="020B0503020204020204" pitchFamily="34" charset="-122"/>
            </a:endParaRPr>
          </a:p>
        </p:txBody>
      </p:sp>
      <p:sp>
        <p:nvSpPr>
          <p:cNvPr id="28" name="Text Box 32"/>
          <p:cNvSpPr/>
          <p:nvPr/>
        </p:nvSpPr>
        <p:spPr>
          <a:xfrm>
            <a:off x="3883899" y="1241292"/>
            <a:ext cx="1781523" cy="319389"/>
          </a:xfrm>
          <a:prstGeom prst="rect">
            <a:avLst/>
          </a:prstGeom>
          <a:noFill/>
          <a:ln w="9525">
            <a:noFill/>
          </a:ln>
        </p:spPr>
        <p:txBody>
          <a:bodyPr wrap="none" lIns="91432" tIns="45718" rIns="91432" bIns="45718" anchor="ctr"/>
          <a:lstStyle/>
          <a:p>
            <a:pPr algn="l" rtl="0" eaLnBrk="0" hangingPunct="0"/>
            <a:r>
              <a:rPr lang="zh-CN" altLang="en-US" sz="1900" b="1" dirty="0">
                <a:solidFill>
                  <a:prstClr val="white"/>
                </a:solidFill>
                <a:latin typeface="微软雅黑" panose="020B0503020204020204" pitchFamily="34" charset="-122"/>
                <a:ea typeface="微软雅黑" panose="020B0503020204020204" pitchFamily="34" charset="-122"/>
              </a:rPr>
              <a:t>产品定义：</a:t>
            </a:r>
            <a:endParaRPr lang="zh-CN" altLang="en-US" sz="1900" b="1" dirty="0">
              <a:solidFill>
                <a:prstClr val="white"/>
              </a:solidFill>
              <a:latin typeface="微软雅黑" panose="020B0503020204020204" pitchFamily="34" charset="-122"/>
              <a:ea typeface="微软雅黑" panose="020B0503020204020204" pitchFamily="34" charset="-122"/>
            </a:endParaRPr>
          </a:p>
        </p:txBody>
      </p:sp>
      <p:sp>
        <p:nvSpPr>
          <p:cNvPr id="30" name="AutoShape 23"/>
          <p:cNvSpPr/>
          <p:nvPr/>
        </p:nvSpPr>
        <p:spPr>
          <a:xfrm>
            <a:off x="3634105" y="1323340"/>
            <a:ext cx="1640840" cy="347980"/>
          </a:xfrm>
          <a:prstGeom prst="roundRect">
            <a:avLst>
              <a:gd name="adj" fmla="val 50000"/>
            </a:avLst>
          </a:prstGeom>
          <a:solidFill>
            <a:srgbClr val="C00000"/>
          </a:solidFill>
          <a:ln w="9525">
            <a:noFill/>
          </a:ln>
        </p:spPr>
        <p:txBody>
          <a:bodyPr wrap="none" lIns="91432" tIns="45718" rIns="91432" bIns="45718" anchor="ctr"/>
          <a:lstStyle/>
          <a:p>
            <a:pPr algn="l" rtl="0" eaLnBrk="0" hangingPunct="0"/>
            <a:endParaRPr lang="zh-CN" altLang="en-US" sz="12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31" name="Text Box 32"/>
          <p:cNvSpPr/>
          <p:nvPr/>
        </p:nvSpPr>
        <p:spPr>
          <a:xfrm>
            <a:off x="3883967" y="1337040"/>
            <a:ext cx="1781523" cy="319389"/>
          </a:xfrm>
          <a:prstGeom prst="rect">
            <a:avLst/>
          </a:prstGeom>
          <a:noFill/>
          <a:ln w="9525">
            <a:noFill/>
          </a:ln>
        </p:spPr>
        <p:txBody>
          <a:bodyPr wrap="none" lIns="91432" tIns="45718" rIns="91432" bIns="45718" anchor="ctr"/>
          <a:lstStyle/>
          <a:p>
            <a:pPr algn="l" rtl="0" eaLnBrk="0" hangingPunct="0"/>
            <a:r>
              <a:rPr lang="zh-CN" altLang="en-US" sz="1900" b="1" dirty="0">
                <a:solidFill>
                  <a:prstClr val="white"/>
                </a:solidFill>
                <a:latin typeface="微软雅黑" panose="020B0503020204020204" pitchFamily="34" charset="-122"/>
                <a:ea typeface="微软雅黑" panose="020B0503020204020204" pitchFamily="34" charset="-122"/>
              </a:rPr>
              <a:t>产品要素</a:t>
            </a:r>
            <a:endParaRPr lang="zh-CN" altLang="en-US" sz="1900" b="1" dirty="0">
              <a:solidFill>
                <a:prstClr val="white"/>
              </a:solidFill>
              <a:latin typeface="微软雅黑" panose="020B0503020204020204" pitchFamily="34" charset="-122"/>
              <a:ea typeface="微软雅黑" panose="020B0503020204020204" pitchFamily="34" charset="-122"/>
            </a:endParaRPr>
          </a:p>
        </p:txBody>
      </p:sp>
      <p:sp>
        <p:nvSpPr>
          <p:cNvPr id="36" name="TextBox 25"/>
          <p:cNvSpPr/>
          <p:nvPr/>
        </p:nvSpPr>
        <p:spPr>
          <a:xfrm>
            <a:off x="3500120" y="1896110"/>
            <a:ext cx="7764780" cy="1936750"/>
          </a:xfrm>
          <a:prstGeom prst="rect">
            <a:avLst/>
          </a:prstGeom>
          <a:solidFill>
            <a:schemeClr val="bg1"/>
          </a:solidFill>
          <a:ln w="9525">
            <a:noFill/>
          </a:ln>
        </p:spPr>
        <p:txBody>
          <a:bodyPr wrap="square" lIns="91432" tIns="45718" rIns="91432" bIns="45718">
            <a:spAutoFit/>
          </a:bodyPr>
          <a:lstStyle/>
          <a:p>
            <a:pPr algn="l" rtl="0" eaLnBrk="0" fontAlgn="base" hangingPunct="0">
              <a:lnSpc>
                <a:spcPct val="150000"/>
              </a:lnSpc>
              <a:spcBef>
                <a:spcPct val="0"/>
              </a:spcBef>
              <a:spcAft>
                <a:spcPct val="0"/>
              </a:spcAft>
              <a:buClr>
                <a:srgbClr val="C00000"/>
              </a:buClr>
              <a:buFont typeface="Wingdings" panose="05000000000000000000" pitchFamily="2" charset="2"/>
              <a:buChar char="Ø"/>
              <a:defRPr/>
            </a:pPr>
            <a:r>
              <a:rPr lang="zh-CN" altLang="en-US" sz="2000" b="1" dirty="0">
                <a:solidFill>
                  <a:schemeClr val="tx1"/>
                </a:solidFill>
                <a:latin typeface="微软雅黑" panose="020B0503020204020204" pitchFamily="34" charset="-122"/>
                <a:ea typeface="微软雅黑" panose="020B0503020204020204" pitchFamily="34" charset="-122"/>
              </a:rPr>
              <a:t>授信额度：</a:t>
            </a:r>
            <a:r>
              <a:rPr lang="en-US" altLang="zh-CN" sz="2000" dirty="0">
                <a:solidFill>
                  <a:schemeClr val="tx1"/>
                </a:solidFill>
                <a:latin typeface="微软雅黑" panose="020B0503020204020204" pitchFamily="34" charset="-122"/>
                <a:ea typeface="微软雅黑" panose="020B0503020204020204" pitchFamily="34" charset="-122"/>
              </a:rPr>
              <a:t>1000</a:t>
            </a:r>
            <a:r>
              <a:rPr lang="zh-CN" altLang="en-US" sz="2000" dirty="0">
                <a:solidFill>
                  <a:schemeClr val="tx1"/>
                </a:solidFill>
                <a:latin typeface="微软雅黑" panose="020B0503020204020204" pitchFamily="34" charset="-122"/>
                <a:ea typeface="微软雅黑" panose="020B0503020204020204" pitchFamily="34" charset="-122"/>
              </a:rPr>
              <a:t>万元</a:t>
            </a:r>
            <a:endParaRPr lang="en-US" altLang="zh-CN" sz="2000" dirty="0">
              <a:solidFill>
                <a:schemeClr val="tx1"/>
              </a:solidFill>
              <a:latin typeface="微软雅黑" panose="020B0503020204020204" pitchFamily="34" charset="-122"/>
              <a:ea typeface="微软雅黑" panose="020B0503020204020204" pitchFamily="34" charset="-122"/>
            </a:endParaRPr>
          </a:p>
          <a:p>
            <a:pPr algn="l" rtl="0" eaLnBrk="0" fontAlgn="base" hangingPunct="0">
              <a:lnSpc>
                <a:spcPct val="150000"/>
              </a:lnSpc>
              <a:spcBef>
                <a:spcPct val="0"/>
              </a:spcBef>
              <a:spcAft>
                <a:spcPct val="0"/>
              </a:spcAft>
              <a:buClr>
                <a:srgbClr val="C00000"/>
              </a:buClr>
              <a:buFont typeface="Wingdings" panose="05000000000000000000" pitchFamily="2" charset="2"/>
              <a:buChar char="Ø"/>
              <a:defRPr/>
            </a:pPr>
            <a:r>
              <a:rPr lang="zh-CN" altLang="en-US" sz="2000" b="1" dirty="0">
                <a:solidFill>
                  <a:schemeClr val="tx1"/>
                </a:solidFill>
                <a:latin typeface="微软雅黑" panose="020B0503020204020204" pitchFamily="34" charset="-122"/>
                <a:ea typeface="微软雅黑" panose="020B0503020204020204" pitchFamily="34" charset="-122"/>
              </a:rPr>
              <a:t>抵押率   ：</a:t>
            </a:r>
            <a:r>
              <a:rPr lang="zh-CN" altLang="en-US" sz="2000" dirty="0">
                <a:solidFill>
                  <a:schemeClr val="tx1"/>
                </a:solidFill>
                <a:latin typeface="微软雅黑" panose="020B0503020204020204" pitchFamily="34" charset="-122"/>
                <a:ea typeface="微软雅黑" panose="020B0503020204020204" pitchFamily="34" charset="-122"/>
              </a:rPr>
              <a:t>住宅标准抵押率最高不超过</a:t>
            </a:r>
            <a:r>
              <a:rPr lang="en-US" altLang="zh-CN" sz="2000" dirty="0">
                <a:solidFill>
                  <a:schemeClr val="tx1"/>
                </a:solidFill>
                <a:latin typeface="微软雅黑" panose="020B0503020204020204" pitchFamily="34" charset="-122"/>
                <a:ea typeface="微软雅黑" panose="020B0503020204020204" pitchFamily="34" charset="-122"/>
              </a:rPr>
              <a:t>70%</a:t>
            </a:r>
            <a:endParaRPr lang="en-US" altLang="zh-CN" sz="2000" dirty="0">
              <a:solidFill>
                <a:schemeClr val="tx1"/>
              </a:solidFill>
              <a:latin typeface="微软雅黑" panose="020B0503020204020204" pitchFamily="34" charset="-122"/>
              <a:ea typeface="微软雅黑" panose="020B0503020204020204" pitchFamily="34" charset="-122"/>
            </a:endParaRPr>
          </a:p>
          <a:p>
            <a:pPr algn="l" rtl="0" eaLnBrk="0" fontAlgn="base" hangingPunct="0">
              <a:lnSpc>
                <a:spcPct val="150000"/>
              </a:lnSpc>
              <a:spcBef>
                <a:spcPct val="0"/>
              </a:spcBef>
              <a:spcAft>
                <a:spcPct val="0"/>
              </a:spcAft>
              <a:buClr>
                <a:srgbClr val="C00000"/>
              </a:buClr>
              <a:buFont typeface="Wingdings" panose="05000000000000000000" pitchFamily="2" charset="2"/>
              <a:buChar char="Ø"/>
              <a:defRPr/>
            </a:pPr>
            <a:r>
              <a:rPr lang="zh-CN" altLang="en-US" sz="2000" b="1" dirty="0">
                <a:solidFill>
                  <a:schemeClr val="tx1"/>
                </a:solidFill>
                <a:latin typeface="微软雅黑" panose="020B0503020204020204" pitchFamily="34" charset="-122"/>
                <a:ea typeface="微软雅黑" panose="020B0503020204020204" pitchFamily="34" charset="-122"/>
              </a:rPr>
              <a:t>授信期限：</a:t>
            </a:r>
            <a:r>
              <a:rPr lang="zh-CN" altLang="en-US" sz="2000" dirty="0">
                <a:solidFill>
                  <a:schemeClr val="tx1"/>
                </a:solidFill>
                <a:latin typeface="微软雅黑" panose="020B0503020204020204" pitchFamily="34" charset="-122"/>
                <a:ea typeface="微软雅黑" panose="020B0503020204020204" pitchFamily="34" charset="-122"/>
              </a:rPr>
              <a:t>授信额度期限最高</a:t>
            </a:r>
            <a:r>
              <a:rPr lang="en-US" altLang="zh-CN" sz="2000" dirty="0">
                <a:solidFill>
                  <a:schemeClr val="tx1"/>
                </a:solidFill>
                <a:latin typeface="微软雅黑" panose="020B0503020204020204" pitchFamily="34" charset="-122"/>
                <a:ea typeface="微软雅黑" panose="020B0503020204020204" pitchFamily="34" charset="-122"/>
              </a:rPr>
              <a:t>30</a:t>
            </a:r>
            <a:r>
              <a:rPr lang="zh-CN" altLang="en-US" sz="2000" dirty="0">
                <a:solidFill>
                  <a:schemeClr val="tx1"/>
                </a:solidFill>
                <a:latin typeface="微软雅黑" panose="020B0503020204020204" pitchFamily="34" charset="-122"/>
                <a:ea typeface="微软雅黑" panose="020B0503020204020204" pitchFamily="34" charset="-122"/>
              </a:rPr>
              <a:t>年</a:t>
            </a:r>
            <a:endParaRPr lang="en-US" altLang="zh-CN" sz="2000" dirty="0">
              <a:solidFill>
                <a:schemeClr val="tx1"/>
              </a:solidFill>
              <a:latin typeface="微软雅黑" panose="020B0503020204020204" pitchFamily="34" charset="-122"/>
              <a:ea typeface="微软雅黑" panose="020B0503020204020204" pitchFamily="34" charset="-122"/>
            </a:endParaRPr>
          </a:p>
          <a:p>
            <a:pPr algn="l" rtl="0" eaLnBrk="0" fontAlgn="base" hangingPunct="0">
              <a:lnSpc>
                <a:spcPct val="150000"/>
              </a:lnSpc>
              <a:spcBef>
                <a:spcPct val="0"/>
              </a:spcBef>
              <a:spcAft>
                <a:spcPct val="0"/>
              </a:spcAft>
              <a:buClr>
                <a:srgbClr val="C00000"/>
              </a:buClr>
              <a:buFont typeface="Wingdings" panose="05000000000000000000" pitchFamily="2" charset="2"/>
              <a:buChar char="Ø"/>
              <a:defRPr/>
            </a:pPr>
            <a:r>
              <a:rPr lang="zh-CN" altLang="en-US" sz="2000" b="1" dirty="0">
                <a:solidFill>
                  <a:schemeClr val="tx1"/>
                </a:solidFill>
                <a:latin typeface="微软雅黑" panose="020B0503020204020204" pitchFamily="34" charset="-122"/>
                <a:ea typeface="微软雅黑" panose="020B0503020204020204" pitchFamily="34" charset="-122"/>
              </a:rPr>
              <a:t>还款方式：</a:t>
            </a:r>
            <a:r>
              <a:rPr lang="zh-CN" altLang="en-US" sz="2000" dirty="0">
                <a:solidFill>
                  <a:schemeClr val="tx1"/>
                </a:solidFill>
                <a:latin typeface="微软雅黑" panose="020B0503020204020204" pitchFamily="34" charset="-122"/>
                <a:ea typeface="微软雅黑" panose="020B0503020204020204" pitchFamily="34" charset="-122"/>
              </a:rPr>
              <a:t>灵活。</a:t>
            </a:r>
            <a:r>
              <a:rPr lang="zh-CN" altLang="en-US" sz="2000" dirty="0">
                <a:latin typeface="微软雅黑" panose="020B0503020204020204" pitchFamily="34" charset="-122"/>
                <a:ea typeface="微软雅黑" panose="020B0503020204020204" pitchFamily="34" charset="-122"/>
              </a:rPr>
              <a:t>期限超过</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年的，最后一年本金偿还不少于</a:t>
            </a:r>
            <a:r>
              <a:rPr lang="en-US" altLang="zh-CN" sz="2000" dirty="0">
                <a:latin typeface="微软雅黑" panose="020B0503020204020204" pitchFamily="34" charset="-122"/>
                <a:ea typeface="微软雅黑" panose="020B0503020204020204" pitchFamily="34" charset="-122"/>
              </a:rPr>
              <a:t>50%</a:t>
            </a:r>
            <a:endParaRPr lang="en-US" altLang="zh-CN" sz="2000" dirty="0">
              <a:latin typeface="微软雅黑" panose="020B0503020204020204" pitchFamily="34" charset="-122"/>
              <a:ea typeface="微软雅黑" panose="020B0503020204020204" pitchFamily="34" charset="-122"/>
            </a:endParaRPr>
          </a:p>
        </p:txBody>
      </p:sp>
      <p:grpSp>
        <p:nvGrpSpPr>
          <p:cNvPr id="2" name="组合 96"/>
          <p:cNvGrpSpPr/>
          <p:nvPr/>
        </p:nvGrpSpPr>
        <p:grpSpPr>
          <a:xfrm>
            <a:off x="885190" y="1640205"/>
            <a:ext cx="2364740" cy="2278380"/>
            <a:chOff x="562681" y="2583120"/>
            <a:chExt cx="2942897" cy="2852393"/>
          </a:xfrm>
        </p:grpSpPr>
        <p:grpSp>
          <p:nvGrpSpPr>
            <p:cNvPr id="3" name="组合 97"/>
            <p:cNvGrpSpPr/>
            <p:nvPr/>
          </p:nvGrpSpPr>
          <p:grpSpPr>
            <a:xfrm>
              <a:off x="562681" y="2583120"/>
              <a:ext cx="2942897" cy="2852393"/>
              <a:chOff x="-115111" y="-10364"/>
              <a:chExt cx="2538643" cy="2456466"/>
            </a:xfrm>
          </p:grpSpPr>
          <p:sp>
            <p:nvSpPr>
              <p:cNvPr id="59" name="Arc 14"/>
              <p:cNvSpPr/>
              <p:nvPr/>
            </p:nvSpPr>
            <p:spPr>
              <a:xfrm>
                <a:off x="1089063" y="430906"/>
                <a:ext cx="1334469" cy="1320800"/>
              </a:xfrm>
              <a:custGeom>
                <a:avLst/>
                <a:gdLst>
                  <a:gd name="txL" fmla="*/ 0 w 21600"/>
                  <a:gd name="txT" fmla="*/ 0 h 20705"/>
                  <a:gd name="txR" fmla="*/ 21600 w 21600"/>
                  <a:gd name="txB" fmla="*/ 20705 h 20705"/>
                </a:gdLst>
                <a:ahLst/>
                <a:cxnLst>
                  <a:cxn ang="0">
                    <a:pos x="2147483647" y="0"/>
                  </a:cxn>
                  <a:cxn ang="0">
                    <a:pos x="2147483647" y="2147483647"/>
                  </a:cxn>
                  <a:cxn ang="0">
                    <a:pos x="2147483647" y="2147483647"/>
                  </a:cxn>
                  <a:cxn ang="0">
                    <a:pos x="2147483647" y="0"/>
                  </a:cxn>
                  <a:cxn ang="0">
                    <a:pos x="2147483647" y="2147483647"/>
                  </a:cxn>
                  <a:cxn ang="0">
                    <a:pos x="2147483647" y="2147483647"/>
                  </a:cxn>
                  <a:cxn ang="0">
                    <a:pos x="0" y="2147483647"/>
                  </a:cxn>
                  <a:cxn ang="0">
                    <a:pos x="2147483647" y="0"/>
                  </a:cxn>
                </a:cxnLst>
                <a:rect l="txL" t="txT" r="txR" b="txB"/>
                <a:pathLst>
                  <a:path w="21600" h="20705">
                    <a:moveTo>
                      <a:pt x="18839" y="0"/>
                    </a:moveTo>
                    <a:cubicBezTo>
                      <a:pt x="20649" y="3227"/>
                      <a:pt x="21600" y="6865"/>
                      <a:pt x="21600" y="10565"/>
                    </a:cubicBezTo>
                    <a:cubicBezTo>
                      <a:pt x="21600" y="14100"/>
                      <a:pt x="20731" y="17582"/>
                      <a:pt x="19071" y="20704"/>
                    </a:cubicBezTo>
                  </a:path>
                  <a:path w="21600" h="20705">
                    <a:moveTo>
                      <a:pt x="18839" y="0"/>
                    </a:moveTo>
                    <a:cubicBezTo>
                      <a:pt x="20649" y="3227"/>
                      <a:pt x="21600" y="6865"/>
                      <a:pt x="21600" y="10565"/>
                    </a:cubicBezTo>
                    <a:cubicBezTo>
                      <a:pt x="21600" y="14100"/>
                      <a:pt x="20731" y="17582"/>
                      <a:pt x="19071" y="20704"/>
                    </a:cubicBezTo>
                    <a:lnTo>
                      <a:pt x="0" y="10565"/>
                    </a:lnTo>
                    <a:lnTo>
                      <a:pt x="18839" y="0"/>
                    </a:lnTo>
                    <a:close/>
                  </a:path>
                </a:pathLst>
              </a:custGeom>
              <a:solidFill>
                <a:srgbClr val="C00000"/>
              </a:solidFill>
              <a:ln w="9525">
                <a:noFill/>
              </a:ln>
            </p:spPr>
            <p:txBody>
              <a:bodyPr wrap="none" anchor="ctr"/>
              <a:lstStyle/>
              <a:p>
                <a:pPr algn="l" rtl="0" eaLnBrk="0" hangingPunct="0"/>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60" name="Arc 18"/>
              <p:cNvSpPr/>
              <p:nvPr/>
            </p:nvSpPr>
            <p:spPr>
              <a:xfrm>
                <a:off x="1081087" y="1069975"/>
                <a:ext cx="1191213" cy="1376127"/>
              </a:xfrm>
              <a:custGeom>
                <a:avLst/>
                <a:gdLst>
                  <a:gd name="txL" fmla="*/ 0 w 19151"/>
                  <a:gd name="txT" fmla="*/ 0 h 21600"/>
                  <a:gd name="txR" fmla="*/ 19151 w 19151"/>
                  <a:gd name="txB" fmla="*/ 21600 h 21600"/>
                </a:gdLst>
                <a:ahLst/>
                <a:cxnLst>
                  <a:cxn ang="0">
                    <a:pos x="2147483647" y="2147483647"/>
                  </a:cxn>
                  <a:cxn ang="0">
                    <a:pos x="2147483647" y="2147483647"/>
                  </a:cxn>
                  <a:cxn ang="0">
                    <a:pos x="0" y="2147483647"/>
                  </a:cxn>
                  <a:cxn ang="0">
                    <a:pos x="2147483647" y="2147483647"/>
                  </a:cxn>
                  <a:cxn ang="0">
                    <a:pos x="2147483647" y="2147483647"/>
                  </a:cxn>
                  <a:cxn ang="0">
                    <a:pos x="0" y="2147483647"/>
                  </a:cxn>
                  <a:cxn ang="0">
                    <a:pos x="2147483647" y="0"/>
                  </a:cxn>
                  <a:cxn ang="0">
                    <a:pos x="2147483647" y="2147483647"/>
                  </a:cxn>
                </a:cxnLst>
                <a:rect l="txL" t="txT" r="txR" b="txB"/>
                <a:pathLst>
                  <a:path w="19151" h="21600">
                    <a:moveTo>
                      <a:pt x="19150" y="10451"/>
                    </a:moveTo>
                    <a:cubicBezTo>
                      <a:pt x="15347" y="17330"/>
                      <a:pt x="8107" y="21599"/>
                      <a:pt x="248" y="21600"/>
                    </a:cubicBezTo>
                    <a:cubicBezTo>
                      <a:pt x="165" y="21600"/>
                      <a:pt x="82" y="21599"/>
                      <a:pt x="0" y="21598"/>
                    </a:cubicBezTo>
                  </a:path>
                  <a:path w="19151" h="21600">
                    <a:moveTo>
                      <a:pt x="19150" y="10451"/>
                    </a:moveTo>
                    <a:cubicBezTo>
                      <a:pt x="15347" y="17330"/>
                      <a:pt x="8107" y="21599"/>
                      <a:pt x="248" y="21600"/>
                    </a:cubicBezTo>
                    <a:cubicBezTo>
                      <a:pt x="165" y="21600"/>
                      <a:pt x="82" y="21599"/>
                      <a:pt x="0" y="21598"/>
                    </a:cubicBezTo>
                    <a:lnTo>
                      <a:pt x="248" y="0"/>
                    </a:lnTo>
                    <a:lnTo>
                      <a:pt x="19150" y="10451"/>
                    </a:lnTo>
                    <a:close/>
                  </a:path>
                </a:pathLst>
              </a:custGeom>
              <a:solidFill>
                <a:srgbClr val="C00000"/>
              </a:solidFill>
              <a:ln w="9525">
                <a:noFill/>
              </a:ln>
            </p:spPr>
            <p:txBody>
              <a:bodyPr wrap="none" anchor="ctr"/>
              <a:lstStyle/>
              <a:p>
                <a:pPr algn="l" rtl="0" eaLnBrk="0" hangingPunct="0"/>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61" name="Oval 21"/>
              <p:cNvSpPr/>
              <p:nvPr/>
            </p:nvSpPr>
            <p:spPr>
              <a:xfrm>
                <a:off x="-115111" y="-10364"/>
                <a:ext cx="2185887" cy="2182612"/>
              </a:xfrm>
              <a:prstGeom prst="ellipse">
                <a:avLst/>
              </a:prstGeom>
              <a:solidFill>
                <a:schemeClr val="bg1"/>
              </a:solidFill>
              <a:ln w="95250" cap="flat" cmpd="sng">
                <a:solidFill>
                  <a:srgbClr val="C00000"/>
                </a:solidFill>
                <a:prstDash val="solid"/>
                <a:headEnd type="none" w="med" len="med"/>
                <a:tailEnd type="none" w="med" len="med"/>
              </a:ln>
            </p:spPr>
            <p:txBody>
              <a:bodyPr wrap="none" anchor="ctr"/>
              <a:lstStyle/>
              <a:p>
                <a:pPr algn="l" rtl="0" eaLnBrk="0" hangingPunct="0"/>
                <a:endParaRPr lang="zh-CN" altLang="en-US" sz="16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grpSp>
        <p:sp>
          <p:nvSpPr>
            <p:cNvPr id="48" name="矩形 47"/>
            <p:cNvSpPr/>
            <p:nvPr/>
          </p:nvSpPr>
          <p:spPr>
            <a:xfrm>
              <a:off x="725287" y="3273041"/>
              <a:ext cx="2280942" cy="1154313"/>
            </a:xfrm>
            <a:prstGeom prst="rect">
              <a:avLst/>
            </a:prstGeom>
          </p:spPr>
          <p:txBody>
            <a:bodyPr wrap="square">
              <a:spAutoFit/>
            </a:bodyPr>
            <a:lstStyle/>
            <a:p>
              <a:pPr algn="ctr" rtl="0" eaLnBrk="0" fontAlgn="base" hangingPunct="0">
                <a:lnSpc>
                  <a:spcPct val="150000"/>
                </a:lnSpc>
                <a:spcBef>
                  <a:spcPct val="0"/>
                </a:spcBef>
                <a:spcAft>
                  <a:spcPct val="0"/>
                </a:spcAft>
              </a:pPr>
              <a:r>
                <a:rPr lang="zh-CN" altLang="en-US" b="1" kern="1200" dirty="0">
                  <a:solidFill>
                    <a:prstClr val="black"/>
                  </a:solidFill>
                  <a:latin typeface="微软雅黑" panose="020B0503020204020204" pitchFamily="34" charset="-122"/>
                  <a:ea typeface="微软雅黑" panose="020B0503020204020204" pitchFamily="34" charset="-122"/>
                  <a:cs typeface="+mn-cs"/>
                </a:rPr>
                <a:t>标准化房产抵押</a:t>
              </a:r>
              <a:endParaRPr lang="en-US" altLang="zh-CN" b="1" kern="1200" dirty="0">
                <a:solidFill>
                  <a:prstClr val="black"/>
                </a:solidFill>
                <a:latin typeface="微软雅黑" panose="020B0503020204020204" pitchFamily="34" charset="-122"/>
                <a:ea typeface="微软雅黑" panose="020B0503020204020204" pitchFamily="34" charset="-122"/>
                <a:cs typeface="+mn-cs"/>
              </a:endParaRPr>
            </a:p>
            <a:p>
              <a:pPr algn="ctr" rtl="0" eaLnBrk="0" fontAlgn="base" hangingPunct="0">
                <a:lnSpc>
                  <a:spcPct val="150000"/>
                </a:lnSpc>
                <a:spcBef>
                  <a:spcPct val="0"/>
                </a:spcBef>
                <a:spcAft>
                  <a:spcPct val="0"/>
                </a:spcAft>
              </a:pPr>
              <a:r>
                <a:rPr lang="zh-CN" altLang="en-US" b="1" kern="1200" dirty="0">
                  <a:solidFill>
                    <a:prstClr val="black"/>
                  </a:solidFill>
                  <a:latin typeface="微软雅黑" panose="020B0503020204020204" pitchFamily="34" charset="-122"/>
                  <a:ea typeface="微软雅黑" panose="020B0503020204020204" pitchFamily="34" charset="-122"/>
                  <a:cs typeface="+mn-cs"/>
                </a:rPr>
                <a:t>授信业务</a:t>
              </a:r>
              <a:endParaRPr lang="zh-CN" altLang="en-US" b="1" kern="1200" dirty="0">
                <a:solidFill>
                  <a:prstClr val="black"/>
                </a:solidFill>
                <a:latin typeface="微软雅黑" panose="020B0503020204020204" pitchFamily="34" charset="-122"/>
                <a:ea typeface="微软雅黑" panose="020B0503020204020204" pitchFamily="34" charset="-122"/>
                <a:cs typeface="+mn-cs"/>
              </a:endParaRPr>
            </a:p>
          </p:txBody>
        </p:sp>
        <p:sp>
          <p:nvSpPr>
            <p:cNvPr id="50" name="文本框 1"/>
            <p:cNvSpPr txBox="1"/>
            <p:nvPr/>
          </p:nvSpPr>
          <p:spPr>
            <a:xfrm>
              <a:off x="865481" y="4016977"/>
              <a:ext cx="2001485" cy="532835"/>
            </a:xfrm>
            <a:prstGeom prst="rect">
              <a:avLst/>
            </a:prstGeom>
            <a:noFill/>
            <a:ln w="9525">
              <a:noFill/>
            </a:ln>
          </p:spPr>
          <p:txBody>
            <a:bodyPr wrap="square">
              <a:spAutoFit/>
            </a:bodyPr>
            <a:lstStyle/>
            <a:p>
              <a:pPr algn="ctr" rtl="0" eaLnBrk="0" hangingPunct="0">
                <a:lnSpc>
                  <a:spcPct val="150000"/>
                </a:lnSpc>
              </a:pP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51" name="椭圆 50"/>
            <p:cNvSpPr/>
            <p:nvPr/>
          </p:nvSpPr>
          <p:spPr>
            <a:xfrm>
              <a:off x="672559" y="2685003"/>
              <a:ext cx="2340000" cy="2340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spcBef>
                  <a:spcPct val="0"/>
                </a:spcBef>
                <a:spcAft>
                  <a:spcPct val="0"/>
                </a:spcAft>
              </a:pPr>
              <a:endParaRPr lang="zh-CN" altLang="en-US" sz="1300" dirty="0">
                <a:solidFill>
                  <a:prstClr val="white"/>
                </a:solidFill>
                <a:latin typeface="Calibri" panose="020F0502020204030204"/>
                <a:ea typeface="宋体" panose="02010600030101010101" pitchFamily="2" charset="-122"/>
              </a:endParaRPr>
            </a:p>
          </p:txBody>
        </p:sp>
      </p:grpSp>
      <p:sp>
        <p:nvSpPr>
          <p:cNvPr id="32" name="灯片编号占位符 2"/>
          <p:cNvSpPr>
            <a:spLocks noGrp="1"/>
          </p:cNvSpPr>
          <p:nvPr>
            <p:ph type="sldNum" sz="quarter" idx="12"/>
          </p:nvPr>
        </p:nvSpPr>
        <p:spPr/>
        <p:txBody>
          <a:bodyPr/>
          <a:lstStyle/>
          <a:p>
            <a:pPr algn="r" rtl="0" eaLnBrk="0" fontAlgn="base" hangingPunct="0">
              <a:spcBef>
                <a:spcPct val="0"/>
              </a:spcBef>
              <a:spcAft>
                <a:spcPct val="0"/>
              </a:spcAft>
              <a:defRPr/>
            </a:pPr>
            <a:fld id="{13F64BD7-06B4-4655-8C97-3B9E76CF90CA}" type="slidenum">
              <a:rPr lang="zh-CN" altLang="en-US" sz="1050"/>
            </a:fld>
            <a:endParaRPr lang="zh-CN" altLang="en-US" sz="1050" dirty="0"/>
          </a:p>
        </p:txBody>
      </p:sp>
      <p:sp>
        <p:nvSpPr>
          <p:cNvPr id="130" name="Rectangle 99"/>
          <p:cNvSpPr/>
          <p:nvPr/>
        </p:nvSpPr>
        <p:spPr>
          <a:xfrm>
            <a:off x="1217295" y="4228465"/>
            <a:ext cx="10023475" cy="2168525"/>
          </a:xfrm>
          <a:prstGeom prst="rect">
            <a:avLst/>
          </a:prstGeom>
          <a:ln w="28575" cmpd="sng">
            <a:solidFill>
              <a:srgbClr val="CC0000"/>
            </a:solidFill>
            <a:prstDash val="sysDot"/>
          </a:ln>
        </p:spPr>
        <p:txBody>
          <a:bodyPr wrap="square">
            <a:spAutoFit/>
          </a:bodyPr>
          <a:lstStyle/>
          <a:p>
            <a:pPr>
              <a:lnSpc>
                <a:spcPct val="150000"/>
              </a:lnSpc>
            </a:pPr>
            <a:r>
              <a:rPr lang="en-US" altLang="zh-CN" b="1" dirty="0">
                <a:ea typeface="微软雅黑" panose="020B0503020204020204" pitchFamily="34" charset="-122"/>
                <a:sym typeface="Arial" panose="020B0604020202020204" pitchFamily="34" charset="0"/>
              </a:rPr>
              <a:t>1.</a:t>
            </a:r>
            <a:r>
              <a:rPr lang="zh-CN" altLang="en-US" b="1" dirty="0">
                <a:ea typeface="微软雅黑" panose="020B0503020204020204" pitchFamily="34" charset="-122"/>
                <a:sym typeface="Arial" panose="020B0604020202020204" pitchFamily="34" charset="0"/>
              </a:rPr>
              <a:t>公司税费降。</a:t>
            </a:r>
            <a:r>
              <a:rPr lang="zh-CN" altLang="en-US" dirty="0">
                <a:ea typeface="微软雅黑" panose="020B0503020204020204" pitchFamily="34" charset="-122"/>
                <a:sym typeface="Arial" panose="020B0604020202020204" pitchFamily="34" charset="0"/>
              </a:rPr>
              <a:t>利息费用抵扣公司税务，用于税务正常抵扣。</a:t>
            </a:r>
            <a:endParaRPr lang="zh-CN" altLang="en-US" dirty="0">
              <a:ea typeface="微软雅黑" panose="020B0503020204020204" pitchFamily="34" charset="-122"/>
              <a:sym typeface="Arial" panose="020B0604020202020204" pitchFamily="34" charset="0"/>
            </a:endParaRPr>
          </a:p>
          <a:p>
            <a:pPr>
              <a:lnSpc>
                <a:spcPct val="150000"/>
              </a:lnSpc>
            </a:pPr>
            <a:r>
              <a:rPr lang="en-US" altLang="zh-CN" b="1" dirty="0">
                <a:ea typeface="微软雅黑" panose="020B0503020204020204" pitchFamily="34" charset="-122"/>
                <a:sym typeface="Arial" panose="020B0604020202020204" pitchFamily="34" charset="0"/>
              </a:rPr>
              <a:t>2.</a:t>
            </a:r>
            <a:r>
              <a:rPr lang="zh-CN" altLang="en-US" b="1" dirty="0">
                <a:ea typeface="微软雅黑" panose="020B0503020204020204" pitchFamily="34" charset="-122"/>
                <a:sym typeface="Arial" panose="020B0604020202020204" pitchFamily="34" charset="0"/>
              </a:rPr>
              <a:t>业务成本低。</a:t>
            </a:r>
            <a:r>
              <a:rPr lang="zh-CN" altLang="en-US" dirty="0">
                <a:ea typeface="微软雅黑" panose="020B0503020204020204" pitchFamily="34" charset="-122"/>
                <a:sym typeface="Arial" panose="020B0604020202020204" pitchFamily="34" charset="0"/>
              </a:rPr>
              <a:t>灵活定价，分行自主定价，同时房产抵押登记费、评估费由我行承担。</a:t>
            </a:r>
            <a:endParaRPr lang="zh-CN" altLang="en-US" dirty="0">
              <a:ea typeface="微软雅黑" panose="020B0503020204020204" pitchFamily="34" charset="-122"/>
              <a:sym typeface="Arial" panose="020B0604020202020204" pitchFamily="34" charset="0"/>
            </a:endParaRPr>
          </a:p>
          <a:p>
            <a:pPr>
              <a:lnSpc>
                <a:spcPct val="150000"/>
              </a:lnSpc>
            </a:pPr>
            <a:r>
              <a:rPr lang="en-US" altLang="zh-CN" b="1" dirty="0">
                <a:ea typeface="微软雅黑" panose="020B0503020204020204" pitchFamily="34" charset="-122"/>
                <a:sym typeface="Arial" panose="020B0604020202020204" pitchFamily="34" charset="0"/>
              </a:rPr>
              <a:t>3.</a:t>
            </a:r>
            <a:r>
              <a:rPr lang="zh-CN" altLang="en-US" b="1" dirty="0">
                <a:ea typeface="微软雅黑" panose="020B0503020204020204" pitchFamily="34" charset="-122"/>
                <a:sym typeface="Arial" panose="020B0604020202020204" pitchFamily="34" charset="0"/>
              </a:rPr>
              <a:t>贷款期限长。</a:t>
            </a:r>
            <a:r>
              <a:rPr lang="zh-CN" altLang="en-US" dirty="0">
                <a:ea typeface="微软雅黑" panose="020B0503020204020204" pitchFamily="34" charset="-122"/>
                <a:sym typeface="Arial" panose="020B0604020202020204" pitchFamily="34" charset="0"/>
              </a:rPr>
              <a:t>贷款期限最长</a:t>
            </a:r>
            <a:r>
              <a:rPr lang="en-US" altLang="zh-CN" dirty="0">
                <a:ea typeface="微软雅黑" panose="020B0503020204020204" pitchFamily="34" charset="-122"/>
                <a:sym typeface="Arial" panose="020B0604020202020204" pitchFamily="34" charset="0"/>
              </a:rPr>
              <a:t>20</a:t>
            </a:r>
            <a:r>
              <a:rPr lang="zh-CN" altLang="en-US" dirty="0">
                <a:ea typeface="微软雅黑" panose="020B0503020204020204" pitchFamily="34" charset="-122"/>
                <a:sym typeface="Arial" panose="020B0604020202020204" pitchFamily="34" charset="0"/>
              </a:rPr>
              <a:t>年，还款方式灵活，最后一年不低于</a:t>
            </a:r>
            <a:r>
              <a:rPr lang="en-US" altLang="zh-CN" dirty="0">
                <a:ea typeface="微软雅黑" panose="020B0503020204020204" pitchFamily="34" charset="-122"/>
                <a:sym typeface="Arial" panose="020B0604020202020204" pitchFamily="34" charset="0"/>
              </a:rPr>
              <a:t>50%</a:t>
            </a:r>
            <a:r>
              <a:rPr lang="zh-CN" altLang="en-US" dirty="0">
                <a:ea typeface="微软雅黑" panose="020B0503020204020204" pitchFamily="34" charset="-122"/>
                <a:sym typeface="Arial" panose="020B0604020202020204" pitchFamily="34" charset="0"/>
              </a:rPr>
              <a:t>即可。</a:t>
            </a:r>
            <a:endParaRPr lang="zh-CN" altLang="en-US" dirty="0">
              <a:ea typeface="微软雅黑" panose="020B0503020204020204" pitchFamily="34" charset="-122"/>
              <a:sym typeface="Arial" panose="020B0604020202020204" pitchFamily="34" charset="0"/>
            </a:endParaRPr>
          </a:p>
          <a:p>
            <a:pPr>
              <a:lnSpc>
                <a:spcPct val="150000"/>
              </a:lnSpc>
            </a:pPr>
            <a:r>
              <a:rPr lang="en-US" altLang="zh-CN" b="1" dirty="0">
                <a:ea typeface="微软雅黑" panose="020B0503020204020204" pitchFamily="34" charset="-122"/>
                <a:sym typeface="Arial" panose="020B0604020202020204" pitchFamily="34" charset="0"/>
              </a:rPr>
              <a:t>4.</a:t>
            </a:r>
            <a:r>
              <a:rPr lang="zh-CN" altLang="en-US" b="1" dirty="0">
                <a:ea typeface="微软雅黑" panose="020B0503020204020204" pitchFamily="34" charset="-122"/>
                <a:sym typeface="Arial" panose="020B0604020202020204" pitchFamily="34" charset="0"/>
              </a:rPr>
              <a:t>房龄要求宽。</a:t>
            </a:r>
            <a:r>
              <a:rPr lang="en-US" altLang="zh-CN" dirty="0">
                <a:ea typeface="微软雅黑" panose="020B0503020204020204" pitchFamily="34" charset="-122"/>
                <a:sym typeface="Arial" panose="020B0604020202020204" pitchFamily="34" charset="0"/>
              </a:rPr>
              <a:t>1981</a:t>
            </a:r>
            <a:r>
              <a:rPr lang="zh-CN" altLang="en-US" dirty="0">
                <a:ea typeface="微软雅黑" panose="020B0503020204020204" pitchFamily="34" charset="-122"/>
                <a:sym typeface="Arial" panose="020B0604020202020204" pitchFamily="34" charset="0"/>
              </a:rPr>
              <a:t>年后住宅均可。</a:t>
            </a:r>
            <a:endParaRPr lang="zh-CN" altLang="en-US" dirty="0">
              <a:ea typeface="微软雅黑" panose="020B0503020204020204" pitchFamily="34" charset="-122"/>
              <a:sym typeface="Arial" panose="020B0604020202020204" pitchFamily="34" charset="0"/>
            </a:endParaRPr>
          </a:p>
          <a:p>
            <a:pPr>
              <a:lnSpc>
                <a:spcPct val="150000"/>
              </a:lnSpc>
            </a:pPr>
            <a:r>
              <a:rPr lang="en-US" altLang="zh-CN" b="1" dirty="0">
                <a:ea typeface="微软雅黑" panose="020B0503020204020204" pitchFamily="34" charset="-122"/>
                <a:sym typeface="Arial" panose="020B0604020202020204" pitchFamily="34" charset="0"/>
              </a:rPr>
              <a:t>5.</a:t>
            </a:r>
            <a:r>
              <a:rPr lang="zh-CN" altLang="en-US" b="1" dirty="0">
                <a:ea typeface="微软雅黑" panose="020B0503020204020204" pitchFamily="34" charset="-122"/>
                <a:sym typeface="Arial" panose="020B0604020202020204" pitchFamily="34" charset="0"/>
              </a:rPr>
              <a:t>房产范围广。</a:t>
            </a:r>
            <a:r>
              <a:rPr lang="zh-CN" altLang="en-US" dirty="0">
                <a:ea typeface="微软雅黑" panose="020B0503020204020204" pitchFamily="34" charset="-122"/>
                <a:sym typeface="Arial" panose="020B0604020202020204" pitchFamily="34" charset="0"/>
              </a:rPr>
              <a:t>核心房产位于北上广深宁杭苏等区域内。</a:t>
            </a:r>
            <a:endParaRPr lang="zh-CN" altLang="en-US" dirty="0">
              <a:ea typeface="微软雅黑" panose="020B0503020204020204" pitchFamily="34" charset="-122"/>
              <a:sym typeface="Arial" panose="020B0604020202020204" pitchFamily="34" charset="0"/>
            </a:endParaRPr>
          </a:p>
        </p:txBody>
      </p:sp>
      <p:sp>
        <p:nvSpPr>
          <p:cNvPr id="38915" name="标题 1"/>
          <p:cNvSpPr txBox="1"/>
          <p:nvPr/>
        </p:nvSpPr>
        <p:spPr>
          <a:xfrm>
            <a:off x="885190" y="213043"/>
            <a:ext cx="8613775" cy="731837"/>
          </a:xfrm>
          <a:prstGeom prst="rect">
            <a:avLst/>
          </a:prstGeom>
          <a:noFill/>
          <a:ln w="9525">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stStyle>
          <a:p>
            <a:pPr marL="0" lvl="0" eaLnBrk="0" hangingPunct="0">
              <a:lnSpc>
                <a:spcPct val="100000"/>
              </a:lnSpc>
              <a:buNone/>
            </a:pPr>
            <a:r>
              <a:rPr lang="zh-CN" altLang="en-US" sz="3200" b="1" dirty="0">
                <a:latin typeface="+mj-ea"/>
                <a:ea typeface="+mj-ea"/>
                <a:sym typeface="Arial Unicode MS" panose="020B0604020202020204" pitchFamily="34" charset="-122"/>
              </a:rPr>
              <a:t>中小企业信贷重点产品</a:t>
            </a:r>
            <a:r>
              <a:rPr lang="en-US" altLang="zh-CN" sz="3200" b="1" dirty="0">
                <a:latin typeface="+mj-ea"/>
                <a:ea typeface="+mj-ea"/>
                <a:sym typeface="Arial Unicode MS" panose="020B0604020202020204" pitchFamily="34" charset="-122"/>
              </a:rPr>
              <a:t>1——</a:t>
            </a:r>
            <a:r>
              <a:rPr lang="zh-CN" altLang="en-US" sz="3200" b="1" dirty="0">
                <a:latin typeface="+mj-ea"/>
                <a:ea typeface="+mj-ea"/>
                <a:sym typeface="Arial Unicode MS" panose="020B0604020202020204" pitchFamily="34" charset="-122"/>
              </a:rPr>
              <a:t>标准化房抵贷</a:t>
            </a:r>
            <a:endParaRPr lang="zh-CN" altLang="en-US" sz="3200" b="1" i="1" dirty="0">
              <a:latin typeface="+mj-ea"/>
              <a:ea typeface="+mj-ea"/>
              <a:sym typeface="Arial Unicode MS" panose="020B0604020202020204" pitchFamily="34" charset="-122"/>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43510"/>
            <a:ext cx="5685155" cy="847090"/>
          </a:xfrm>
        </p:spPr>
        <p:txBody>
          <a:bodyPr/>
          <a:p>
            <a:r>
              <a:rPr lang="zh-CN" altLang="zh-CN" sz="3200" b="1"/>
              <a:t>标准抵押贷的应用示例</a:t>
            </a:r>
            <a:endParaRPr lang="zh-CN" altLang="zh-CN" sz="3200" b="1"/>
          </a:p>
        </p:txBody>
      </p:sp>
      <p:sp>
        <p:nvSpPr>
          <p:cNvPr id="3" name="内容占位符 2"/>
          <p:cNvSpPr>
            <a:spLocks noGrp="1"/>
          </p:cNvSpPr>
          <p:nvPr>
            <p:ph idx="1"/>
          </p:nvPr>
        </p:nvSpPr>
        <p:spPr>
          <a:xfrm>
            <a:off x="838200" y="1180465"/>
            <a:ext cx="10515600" cy="4996815"/>
          </a:xfrm>
        </p:spPr>
        <p:txBody>
          <a:bodyPr/>
          <a:p>
            <a:r>
              <a:rPr lang="zh-CN" altLang="en-US"/>
              <a:t>某公司老板在</a:t>
            </a:r>
            <a:r>
              <a:rPr lang="en-US" altLang="zh-CN"/>
              <a:t>2019</a:t>
            </a:r>
            <a:r>
              <a:rPr lang="zh-CN" altLang="en-US"/>
              <a:t>年原本有个人按揭贷款余额</a:t>
            </a:r>
            <a:r>
              <a:rPr lang="en-US" altLang="zh-CN"/>
              <a:t>270</a:t>
            </a:r>
            <a:r>
              <a:rPr lang="zh-CN" altLang="en-US"/>
              <a:t>万，贷款利率</a:t>
            </a:r>
            <a:r>
              <a:rPr lang="en-US" altLang="zh-CN"/>
              <a:t>5.6%</a:t>
            </a:r>
            <a:r>
              <a:rPr lang="zh-CN" altLang="en-US"/>
              <a:t>，现在该房屋评估价值</a:t>
            </a:r>
            <a:r>
              <a:rPr lang="en-US" altLang="zh-CN"/>
              <a:t>1000</a:t>
            </a:r>
            <a:r>
              <a:rPr lang="zh-CN" altLang="en-US"/>
              <a:t>万，企业需要增加流动资金</a:t>
            </a:r>
            <a:r>
              <a:rPr lang="en-US" altLang="zh-CN"/>
              <a:t>400</a:t>
            </a:r>
            <a:r>
              <a:rPr lang="zh-CN" altLang="en-US"/>
              <a:t>万，没有其他抵押物。该客户通过向我行申请标准抵押贷款，获批</a:t>
            </a:r>
            <a:r>
              <a:rPr lang="en-US" altLang="zh-CN"/>
              <a:t>700</a:t>
            </a:r>
            <a:r>
              <a:rPr lang="zh-CN" altLang="en-US"/>
              <a:t>万。从而有效解决了贷款需求，同时大大降低了贷款利息支出，而且作为公司贷款，可以所得税前列支，用于抵税。</a:t>
            </a:r>
            <a:endParaRPr lang="zh-CN" altLang="en-US"/>
          </a:p>
          <a:p>
            <a:endParaRPr lang="zh-CN" altLang="en-US"/>
          </a:p>
          <a:p>
            <a:endParaRPr lang="zh-CN" altLang="en-US"/>
          </a:p>
          <a:p>
            <a:r>
              <a:rPr lang="zh-CN" altLang="en-US"/>
              <a:t>只要自己拥有住房，或者直系亲属父母、子女的住房，都可以用于申请标准抵押贷款。</a:t>
            </a:r>
            <a:endParaRPr lang="zh-CN" altLang="en-US"/>
          </a:p>
          <a:p>
            <a:pPr marL="0" indent="0">
              <a:buNone/>
            </a:pPr>
            <a:endParaRPr lang="zh-CN" altLang="en-US"/>
          </a:p>
          <a:p>
            <a:pPr marL="0" indent="0">
              <a:buNone/>
            </a:pPr>
            <a:endParaRPr lang="zh-CN" altLang="en-US"/>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32"/>
          <p:cNvSpPr/>
          <p:nvPr/>
        </p:nvSpPr>
        <p:spPr>
          <a:xfrm>
            <a:off x="4883369" y="1078098"/>
            <a:ext cx="1781523" cy="319391"/>
          </a:xfrm>
          <a:prstGeom prst="rect">
            <a:avLst/>
          </a:prstGeom>
          <a:noFill/>
          <a:ln w="9525">
            <a:noFill/>
          </a:ln>
        </p:spPr>
        <p:txBody>
          <a:bodyPr wrap="none" lIns="91432" tIns="45718" rIns="91432" bIns="45718" anchor="ctr"/>
          <a:lstStyle/>
          <a:p>
            <a:pPr algn="l" rtl="0" eaLnBrk="0" hangingPunct="0"/>
            <a:r>
              <a:rPr lang="zh-CN" altLang="en-US" sz="1200" b="1" dirty="0">
                <a:solidFill>
                  <a:srgbClr val="FFFFFF"/>
                </a:solidFill>
                <a:latin typeface="微软雅黑" panose="020B0503020204020204" pitchFamily="34" charset="-122"/>
                <a:ea typeface="微软雅黑" panose="020B0503020204020204" pitchFamily="34" charset="-122"/>
              </a:rPr>
              <a:t>完善战略客户经营管理体系</a:t>
            </a:r>
            <a:endParaRPr lang="zh-CN" altLang="en-US" sz="1200" b="1" dirty="0">
              <a:solidFill>
                <a:srgbClr val="FFFFFF"/>
              </a:solidFill>
              <a:latin typeface="微软雅黑" panose="020B0503020204020204" pitchFamily="34" charset="-122"/>
              <a:ea typeface="微软雅黑" panose="020B0503020204020204" pitchFamily="34" charset="-122"/>
            </a:endParaRPr>
          </a:p>
        </p:txBody>
      </p:sp>
      <p:sp>
        <p:nvSpPr>
          <p:cNvPr id="26" name="Text Box 36"/>
          <p:cNvSpPr/>
          <p:nvPr/>
        </p:nvSpPr>
        <p:spPr>
          <a:xfrm>
            <a:off x="4518284" y="1523031"/>
            <a:ext cx="2069609" cy="278652"/>
          </a:xfrm>
          <a:prstGeom prst="rect">
            <a:avLst/>
          </a:prstGeom>
          <a:noFill/>
          <a:ln w="9525">
            <a:noFill/>
          </a:ln>
        </p:spPr>
        <p:txBody>
          <a:bodyPr wrap="none" lIns="91432" tIns="45718" rIns="91432" bIns="45718" anchor="ctr"/>
          <a:lstStyle/>
          <a:p>
            <a:pPr algn="ctr" rtl="0" eaLnBrk="0" hangingPunct="0"/>
            <a:r>
              <a:rPr lang="zh-CN" altLang="en-US" sz="1200" b="1" dirty="0">
                <a:solidFill>
                  <a:srgbClr val="FFFFFF"/>
                </a:solidFill>
                <a:latin typeface="微软雅黑" panose="020B0503020204020204" pitchFamily="34" charset="-122"/>
                <a:ea typeface="微软雅黑" panose="020B0503020204020204" pitchFamily="34" charset="-122"/>
              </a:rPr>
              <a:t>加强小企业客户专营</a:t>
            </a:r>
            <a:endParaRPr lang="zh-CN" altLang="en-US" sz="1200" b="1" dirty="0">
              <a:solidFill>
                <a:srgbClr val="FFFFFF"/>
              </a:solidFill>
              <a:latin typeface="微软雅黑" panose="020B0503020204020204" pitchFamily="34" charset="-122"/>
              <a:ea typeface="微软雅黑" panose="020B0503020204020204" pitchFamily="34" charset="-122"/>
            </a:endParaRPr>
          </a:p>
        </p:txBody>
      </p:sp>
      <p:sp>
        <p:nvSpPr>
          <p:cNvPr id="28" name="Text Box 32"/>
          <p:cNvSpPr/>
          <p:nvPr/>
        </p:nvSpPr>
        <p:spPr>
          <a:xfrm>
            <a:off x="3883899" y="1241292"/>
            <a:ext cx="1781523" cy="319389"/>
          </a:xfrm>
          <a:prstGeom prst="rect">
            <a:avLst/>
          </a:prstGeom>
          <a:noFill/>
          <a:ln w="9525">
            <a:noFill/>
          </a:ln>
        </p:spPr>
        <p:txBody>
          <a:bodyPr wrap="none" lIns="91432" tIns="45718" rIns="91432" bIns="45718" anchor="ctr"/>
          <a:lstStyle/>
          <a:p>
            <a:pPr algn="l" rtl="0" eaLnBrk="0" hangingPunct="0"/>
            <a:r>
              <a:rPr lang="zh-CN" altLang="en-US" sz="1900" b="1" dirty="0">
                <a:solidFill>
                  <a:prstClr val="white"/>
                </a:solidFill>
                <a:latin typeface="微软雅黑" panose="020B0503020204020204" pitchFamily="34" charset="-122"/>
                <a:ea typeface="微软雅黑" panose="020B0503020204020204" pitchFamily="34" charset="-122"/>
              </a:rPr>
              <a:t>产品定义：</a:t>
            </a:r>
            <a:endParaRPr lang="zh-CN" altLang="en-US" sz="1900" b="1" dirty="0">
              <a:solidFill>
                <a:prstClr val="white"/>
              </a:solidFill>
              <a:latin typeface="微软雅黑" panose="020B0503020204020204" pitchFamily="34" charset="-122"/>
              <a:ea typeface="微软雅黑" panose="020B0503020204020204" pitchFamily="34" charset="-122"/>
            </a:endParaRPr>
          </a:p>
        </p:txBody>
      </p:sp>
      <p:sp>
        <p:nvSpPr>
          <p:cNvPr id="30" name="AutoShape 23"/>
          <p:cNvSpPr/>
          <p:nvPr/>
        </p:nvSpPr>
        <p:spPr>
          <a:xfrm>
            <a:off x="3634105" y="1323340"/>
            <a:ext cx="1640840" cy="347980"/>
          </a:xfrm>
          <a:prstGeom prst="roundRect">
            <a:avLst>
              <a:gd name="adj" fmla="val 50000"/>
            </a:avLst>
          </a:prstGeom>
          <a:solidFill>
            <a:srgbClr val="C00000"/>
          </a:solidFill>
          <a:ln w="9525">
            <a:noFill/>
          </a:ln>
        </p:spPr>
        <p:txBody>
          <a:bodyPr wrap="none" lIns="91432" tIns="45718" rIns="91432" bIns="45718" anchor="ctr"/>
          <a:lstStyle/>
          <a:p>
            <a:pPr algn="l" rtl="0" eaLnBrk="0" hangingPunct="0"/>
            <a:endParaRPr lang="zh-CN" altLang="en-US" sz="12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31" name="Text Box 32"/>
          <p:cNvSpPr/>
          <p:nvPr/>
        </p:nvSpPr>
        <p:spPr>
          <a:xfrm>
            <a:off x="3850947" y="1334500"/>
            <a:ext cx="1781523" cy="319389"/>
          </a:xfrm>
          <a:prstGeom prst="rect">
            <a:avLst/>
          </a:prstGeom>
          <a:noFill/>
          <a:ln w="9525">
            <a:noFill/>
          </a:ln>
        </p:spPr>
        <p:txBody>
          <a:bodyPr wrap="none" lIns="91432" tIns="45718" rIns="91432" bIns="45718" anchor="ctr"/>
          <a:lstStyle/>
          <a:p>
            <a:pPr algn="l" rtl="0" eaLnBrk="0" hangingPunct="0"/>
            <a:r>
              <a:rPr lang="zh-CN" altLang="en-US" sz="1900" b="1" dirty="0">
                <a:solidFill>
                  <a:prstClr val="white"/>
                </a:solidFill>
                <a:latin typeface="微软雅黑" panose="020B0503020204020204" pitchFamily="34" charset="-122"/>
                <a:ea typeface="微软雅黑" panose="020B0503020204020204" pitchFamily="34" charset="-122"/>
              </a:rPr>
              <a:t>产品要素</a:t>
            </a:r>
            <a:endParaRPr lang="zh-CN" altLang="en-US" sz="1900" b="1" dirty="0">
              <a:solidFill>
                <a:prstClr val="white"/>
              </a:solidFill>
              <a:latin typeface="微软雅黑" panose="020B0503020204020204" pitchFamily="34" charset="-122"/>
              <a:ea typeface="微软雅黑" panose="020B0503020204020204" pitchFamily="34" charset="-122"/>
            </a:endParaRPr>
          </a:p>
        </p:txBody>
      </p:sp>
      <p:sp>
        <p:nvSpPr>
          <p:cNvPr id="36" name="TextBox 25"/>
          <p:cNvSpPr/>
          <p:nvPr/>
        </p:nvSpPr>
        <p:spPr>
          <a:xfrm>
            <a:off x="3500120" y="1896110"/>
            <a:ext cx="7764780" cy="1936750"/>
          </a:xfrm>
          <a:prstGeom prst="rect">
            <a:avLst/>
          </a:prstGeom>
          <a:solidFill>
            <a:schemeClr val="bg1"/>
          </a:solidFill>
          <a:ln w="9525">
            <a:noFill/>
          </a:ln>
        </p:spPr>
        <p:txBody>
          <a:bodyPr wrap="square" lIns="91432" tIns="45718" rIns="91432" bIns="45718">
            <a:spAutoFit/>
          </a:bodyPr>
          <a:lstStyle/>
          <a:p>
            <a:pPr algn="l" rtl="0" eaLnBrk="0" fontAlgn="base" hangingPunct="0">
              <a:lnSpc>
                <a:spcPct val="150000"/>
              </a:lnSpc>
              <a:spcBef>
                <a:spcPct val="0"/>
              </a:spcBef>
              <a:spcAft>
                <a:spcPct val="0"/>
              </a:spcAft>
              <a:buClr>
                <a:srgbClr val="C00000"/>
              </a:buClr>
              <a:buFont typeface="Wingdings" panose="05000000000000000000" pitchFamily="2" charset="2"/>
              <a:buChar char="Ø"/>
              <a:defRPr/>
            </a:pPr>
            <a:r>
              <a:rPr lang="zh-CN" altLang="en-US" sz="2000" b="1" dirty="0">
                <a:solidFill>
                  <a:schemeClr val="tx1"/>
                </a:solidFill>
                <a:latin typeface="微软雅黑" panose="020B0503020204020204" pitchFamily="34" charset="-122"/>
                <a:ea typeface="微软雅黑" panose="020B0503020204020204" pitchFamily="34" charset="-122"/>
              </a:rPr>
              <a:t>授信额度：最高</a:t>
            </a:r>
            <a:r>
              <a:rPr lang="en-US" altLang="zh-CN" sz="2000" dirty="0">
                <a:solidFill>
                  <a:schemeClr val="tx1"/>
                </a:solidFill>
                <a:latin typeface="微软雅黑" panose="020B0503020204020204" pitchFamily="34" charset="-122"/>
                <a:ea typeface="微软雅黑" panose="020B0503020204020204" pitchFamily="34" charset="-122"/>
              </a:rPr>
              <a:t>1000</a:t>
            </a:r>
            <a:r>
              <a:rPr lang="zh-CN" altLang="en-US" sz="2000" dirty="0">
                <a:solidFill>
                  <a:schemeClr val="tx1"/>
                </a:solidFill>
                <a:latin typeface="微软雅黑" panose="020B0503020204020204" pitchFamily="34" charset="-122"/>
                <a:ea typeface="微软雅黑" panose="020B0503020204020204" pitchFamily="34" charset="-122"/>
              </a:rPr>
              <a:t>万元</a:t>
            </a:r>
            <a:endParaRPr lang="en-US" altLang="zh-CN" sz="2000" dirty="0">
              <a:solidFill>
                <a:schemeClr val="tx1"/>
              </a:solidFill>
              <a:latin typeface="微软雅黑" panose="020B0503020204020204" pitchFamily="34" charset="-122"/>
              <a:ea typeface="微软雅黑" panose="020B0503020204020204" pitchFamily="34" charset="-122"/>
            </a:endParaRPr>
          </a:p>
          <a:p>
            <a:pPr algn="l" rtl="0" eaLnBrk="0" fontAlgn="base" hangingPunct="0">
              <a:lnSpc>
                <a:spcPct val="150000"/>
              </a:lnSpc>
              <a:spcBef>
                <a:spcPct val="0"/>
              </a:spcBef>
              <a:spcAft>
                <a:spcPct val="0"/>
              </a:spcAft>
              <a:buClr>
                <a:srgbClr val="C00000"/>
              </a:buClr>
              <a:buFont typeface="Wingdings" panose="05000000000000000000" pitchFamily="2" charset="2"/>
              <a:buChar char="Ø"/>
              <a:defRPr/>
            </a:pPr>
            <a:r>
              <a:rPr lang="zh-CN" altLang="en-US" sz="2000" b="1" dirty="0">
                <a:solidFill>
                  <a:schemeClr val="tx1"/>
                </a:solidFill>
                <a:latin typeface="微软雅黑" panose="020B0503020204020204" pitchFamily="34" charset="-122"/>
                <a:ea typeface="微软雅黑" panose="020B0503020204020204" pitchFamily="34" charset="-122"/>
              </a:rPr>
              <a:t>抵押率   ：</a:t>
            </a:r>
            <a:r>
              <a:rPr lang="zh-CN" altLang="en-US" sz="2000" dirty="0">
                <a:solidFill>
                  <a:schemeClr val="tx1"/>
                </a:solidFill>
                <a:latin typeface="微软雅黑" panose="020B0503020204020204" pitchFamily="34" charset="-122"/>
                <a:ea typeface="微软雅黑" panose="020B0503020204020204" pitchFamily="34" charset="-122"/>
              </a:rPr>
              <a:t>押率最高可达</a:t>
            </a:r>
            <a:r>
              <a:rPr lang="en-US" altLang="zh-CN" sz="2000" dirty="0">
                <a:solidFill>
                  <a:schemeClr val="tx1"/>
                </a:solidFill>
                <a:latin typeface="微软雅黑" panose="020B0503020204020204" pitchFamily="34" charset="-122"/>
                <a:ea typeface="微软雅黑" panose="020B0503020204020204" pitchFamily="34" charset="-122"/>
              </a:rPr>
              <a:t>100%</a:t>
            </a:r>
            <a:endParaRPr lang="en-US" altLang="zh-CN" sz="2000" dirty="0">
              <a:solidFill>
                <a:schemeClr val="tx1"/>
              </a:solidFill>
              <a:latin typeface="微软雅黑" panose="020B0503020204020204" pitchFamily="34" charset="-122"/>
              <a:ea typeface="微软雅黑" panose="020B0503020204020204" pitchFamily="34" charset="-122"/>
            </a:endParaRPr>
          </a:p>
          <a:p>
            <a:pPr algn="l" rtl="0" eaLnBrk="0" fontAlgn="base" hangingPunct="0">
              <a:lnSpc>
                <a:spcPct val="150000"/>
              </a:lnSpc>
              <a:spcBef>
                <a:spcPct val="0"/>
              </a:spcBef>
              <a:spcAft>
                <a:spcPct val="0"/>
              </a:spcAft>
              <a:buClr>
                <a:srgbClr val="C00000"/>
              </a:buClr>
              <a:buFont typeface="Wingdings" panose="05000000000000000000" pitchFamily="2" charset="2"/>
              <a:buChar char="Ø"/>
              <a:defRPr/>
            </a:pPr>
            <a:r>
              <a:rPr lang="zh-CN" altLang="en-US" sz="2000" b="1" dirty="0">
                <a:solidFill>
                  <a:schemeClr val="tx1"/>
                </a:solidFill>
                <a:latin typeface="微软雅黑" panose="020B0503020204020204" pitchFamily="34" charset="-122"/>
                <a:ea typeface="微软雅黑" panose="020B0503020204020204" pitchFamily="34" charset="-122"/>
              </a:rPr>
              <a:t>授信期限：</a:t>
            </a:r>
            <a:r>
              <a:rPr lang="en-US"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年</a:t>
            </a:r>
            <a:endParaRPr lang="en-US" altLang="zh-CN" sz="2000" dirty="0">
              <a:solidFill>
                <a:schemeClr val="tx1"/>
              </a:solidFill>
              <a:latin typeface="微软雅黑" panose="020B0503020204020204" pitchFamily="34" charset="-122"/>
              <a:ea typeface="微软雅黑" panose="020B0503020204020204" pitchFamily="34" charset="-122"/>
            </a:endParaRPr>
          </a:p>
          <a:p>
            <a:pPr algn="l" rtl="0" eaLnBrk="0" fontAlgn="base" hangingPunct="0">
              <a:lnSpc>
                <a:spcPct val="150000"/>
              </a:lnSpc>
              <a:spcBef>
                <a:spcPct val="0"/>
              </a:spcBef>
              <a:spcAft>
                <a:spcPct val="0"/>
              </a:spcAft>
              <a:buClr>
                <a:srgbClr val="C00000"/>
              </a:buClr>
              <a:buFont typeface="Wingdings" panose="05000000000000000000" pitchFamily="2" charset="2"/>
              <a:buChar char="Ø"/>
              <a:defRPr/>
            </a:pPr>
            <a:r>
              <a:rPr lang="zh-CN" altLang="en-US" sz="2000" b="1" dirty="0">
                <a:latin typeface="Arial Black" panose="020B0A04020102020204" pitchFamily="34" charset="0"/>
                <a:ea typeface="微软雅黑" panose="020B0503020204020204" pitchFamily="34" charset="-122"/>
                <a:sym typeface="Arial" panose="020B0604020202020204" pitchFamily="34" charset="0"/>
              </a:rPr>
              <a:t>贷款定价</a:t>
            </a:r>
            <a:r>
              <a:rPr lang="zh-CN" altLang="en-US" sz="2000" dirty="0">
                <a:latin typeface="Arial Black" panose="020B0A04020102020204" pitchFamily="34" charset="0"/>
                <a:ea typeface="微软雅黑" panose="020B0503020204020204" pitchFamily="34" charset="-122"/>
                <a:sym typeface="Arial" panose="020B0604020202020204" pitchFamily="34" charset="0"/>
              </a:rPr>
              <a:t>：差异化灵活定价</a:t>
            </a:r>
            <a:endParaRPr lang="en-US" altLang="zh-CN" sz="2000" dirty="0">
              <a:latin typeface="微软雅黑" panose="020B0503020204020204" pitchFamily="34" charset="-122"/>
              <a:ea typeface="微软雅黑" panose="020B0503020204020204" pitchFamily="34" charset="-122"/>
            </a:endParaRPr>
          </a:p>
        </p:txBody>
      </p:sp>
      <p:grpSp>
        <p:nvGrpSpPr>
          <p:cNvPr id="2" name="组合 96"/>
          <p:cNvGrpSpPr/>
          <p:nvPr/>
        </p:nvGrpSpPr>
        <p:grpSpPr>
          <a:xfrm>
            <a:off x="885190" y="1640205"/>
            <a:ext cx="2364740" cy="2278380"/>
            <a:chOff x="562681" y="2583120"/>
            <a:chExt cx="2942897" cy="2852393"/>
          </a:xfrm>
        </p:grpSpPr>
        <p:grpSp>
          <p:nvGrpSpPr>
            <p:cNvPr id="3" name="组合 97"/>
            <p:cNvGrpSpPr/>
            <p:nvPr/>
          </p:nvGrpSpPr>
          <p:grpSpPr>
            <a:xfrm>
              <a:off x="562681" y="2583120"/>
              <a:ext cx="2942897" cy="2852393"/>
              <a:chOff x="-115111" y="-10364"/>
              <a:chExt cx="2538643" cy="2456466"/>
            </a:xfrm>
          </p:grpSpPr>
          <p:sp>
            <p:nvSpPr>
              <p:cNvPr id="59" name="Arc 14"/>
              <p:cNvSpPr/>
              <p:nvPr/>
            </p:nvSpPr>
            <p:spPr>
              <a:xfrm>
                <a:off x="1089063" y="430906"/>
                <a:ext cx="1334469" cy="1320800"/>
              </a:xfrm>
              <a:custGeom>
                <a:avLst/>
                <a:gdLst>
                  <a:gd name="txL" fmla="*/ 0 w 21600"/>
                  <a:gd name="txT" fmla="*/ 0 h 20705"/>
                  <a:gd name="txR" fmla="*/ 21600 w 21600"/>
                  <a:gd name="txB" fmla="*/ 20705 h 20705"/>
                </a:gdLst>
                <a:ahLst/>
                <a:cxnLst>
                  <a:cxn ang="0">
                    <a:pos x="2147483647" y="0"/>
                  </a:cxn>
                  <a:cxn ang="0">
                    <a:pos x="2147483647" y="2147483647"/>
                  </a:cxn>
                  <a:cxn ang="0">
                    <a:pos x="2147483647" y="2147483647"/>
                  </a:cxn>
                  <a:cxn ang="0">
                    <a:pos x="2147483647" y="0"/>
                  </a:cxn>
                  <a:cxn ang="0">
                    <a:pos x="2147483647" y="2147483647"/>
                  </a:cxn>
                  <a:cxn ang="0">
                    <a:pos x="2147483647" y="2147483647"/>
                  </a:cxn>
                  <a:cxn ang="0">
                    <a:pos x="0" y="2147483647"/>
                  </a:cxn>
                  <a:cxn ang="0">
                    <a:pos x="2147483647" y="0"/>
                  </a:cxn>
                </a:cxnLst>
                <a:rect l="txL" t="txT" r="txR" b="txB"/>
                <a:pathLst>
                  <a:path w="21600" h="20705">
                    <a:moveTo>
                      <a:pt x="18839" y="0"/>
                    </a:moveTo>
                    <a:cubicBezTo>
                      <a:pt x="20649" y="3227"/>
                      <a:pt x="21600" y="6865"/>
                      <a:pt x="21600" y="10565"/>
                    </a:cubicBezTo>
                    <a:cubicBezTo>
                      <a:pt x="21600" y="14100"/>
                      <a:pt x="20731" y="17582"/>
                      <a:pt x="19071" y="20704"/>
                    </a:cubicBezTo>
                  </a:path>
                  <a:path w="21600" h="20705">
                    <a:moveTo>
                      <a:pt x="18839" y="0"/>
                    </a:moveTo>
                    <a:cubicBezTo>
                      <a:pt x="20649" y="3227"/>
                      <a:pt x="21600" y="6865"/>
                      <a:pt x="21600" y="10565"/>
                    </a:cubicBezTo>
                    <a:cubicBezTo>
                      <a:pt x="21600" y="14100"/>
                      <a:pt x="20731" y="17582"/>
                      <a:pt x="19071" y="20704"/>
                    </a:cubicBezTo>
                    <a:lnTo>
                      <a:pt x="0" y="10565"/>
                    </a:lnTo>
                    <a:lnTo>
                      <a:pt x="18839" y="0"/>
                    </a:lnTo>
                    <a:close/>
                  </a:path>
                </a:pathLst>
              </a:custGeom>
              <a:solidFill>
                <a:srgbClr val="C00000"/>
              </a:solidFill>
              <a:ln w="9525">
                <a:noFill/>
              </a:ln>
            </p:spPr>
            <p:txBody>
              <a:bodyPr wrap="none" anchor="ctr"/>
              <a:lstStyle/>
              <a:p>
                <a:pPr algn="l" rtl="0" eaLnBrk="0" hangingPunct="0"/>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60" name="Arc 18"/>
              <p:cNvSpPr/>
              <p:nvPr/>
            </p:nvSpPr>
            <p:spPr>
              <a:xfrm>
                <a:off x="1081087" y="1069975"/>
                <a:ext cx="1191213" cy="1376127"/>
              </a:xfrm>
              <a:custGeom>
                <a:avLst/>
                <a:gdLst>
                  <a:gd name="txL" fmla="*/ 0 w 19151"/>
                  <a:gd name="txT" fmla="*/ 0 h 21600"/>
                  <a:gd name="txR" fmla="*/ 19151 w 19151"/>
                  <a:gd name="txB" fmla="*/ 21600 h 21600"/>
                </a:gdLst>
                <a:ahLst/>
                <a:cxnLst>
                  <a:cxn ang="0">
                    <a:pos x="2147483647" y="2147483647"/>
                  </a:cxn>
                  <a:cxn ang="0">
                    <a:pos x="2147483647" y="2147483647"/>
                  </a:cxn>
                  <a:cxn ang="0">
                    <a:pos x="0" y="2147483647"/>
                  </a:cxn>
                  <a:cxn ang="0">
                    <a:pos x="2147483647" y="2147483647"/>
                  </a:cxn>
                  <a:cxn ang="0">
                    <a:pos x="2147483647" y="2147483647"/>
                  </a:cxn>
                  <a:cxn ang="0">
                    <a:pos x="0" y="2147483647"/>
                  </a:cxn>
                  <a:cxn ang="0">
                    <a:pos x="2147483647" y="0"/>
                  </a:cxn>
                  <a:cxn ang="0">
                    <a:pos x="2147483647" y="2147483647"/>
                  </a:cxn>
                </a:cxnLst>
                <a:rect l="txL" t="txT" r="txR" b="txB"/>
                <a:pathLst>
                  <a:path w="19151" h="21600">
                    <a:moveTo>
                      <a:pt x="19150" y="10451"/>
                    </a:moveTo>
                    <a:cubicBezTo>
                      <a:pt x="15347" y="17330"/>
                      <a:pt x="8107" y="21599"/>
                      <a:pt x="248" y="21600"/>
                    </a:cubicBezTo>
                    <a:cubicBezTo>
                      <a:pt x="165" y="21600"/>
                      <a:pt x="82" y="21599"/>
                      <a:pt x="0" y="21598"/>
                    </a:cubicBezTo>
                  </a:path>
                  <a:path w="19151" h="21600">
                    <a:moveTo>
                      <a:pt x="19150" y="10451"/>
                    </a:moveTo>
                    <a:cubicBezTo>
                      <a:pt x="15347" y="17330"/>
                      <a:pt x="8107" y="21599"/>
                      <a:pt x="248" y="21600"/>
                    </a:cubicBezTo>
                    <a:cubicBezTo>
                      <a:pt x="165" y="21600"/>
                      <a:pt x="82" y="21599"/>
                      <a:pt x="0" y="21598"/>
                    </a:cubicBezTo>
                    <a:lnTo>
                      <a:pt x="248" y="0"/>
                    </a:lnTo>
                    <a:lnTo>
                      <a:pt x="19150" y="10451"/>
                    </a:lnTo>
                    <a:close/>
                  </a:path>
                </a:pathLst>
              </a:custGeom>
              <a:solidFill>
                <a:srgbClr val="C00000"/>
              </a:solidFill>
              <a:ln w="9525">
                <a:noFill/>
              </a:ln>
            </p:spPr>
            <p:txBody>
              <a:bodyPr wrap="none" anchor="ctr"/>
              <a:lstStyle/>
              <a:p>
                <a:pPr algn="l" rtl="0" eaLnBrk="0" hangingPunct="0"/>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61" name="Oval 21"/>
              <p:cNvSpPr/>
              <p:nvPr/>
            </p:nvSpPr>
            <p:spPr>
              <a:xfrm>
                <a:off x="-115111" y="-10364"/>
                <a:ext cx="2185887" cy="2182612"/>
              </a:xfrm>
              <a:prstGeom prst="ellipse">
                <a:avLst/>
              </a:prstGeom>
              <a:solidFill>
                <a:schemeClr val="bg1"/>
              </a:solidFill>
              <a:ln w="95250" cap="flat" cmpd="sng">
                <a:solidFill>
                  <a:srgbClr val="C00000"/>
                </a:solidFill>
                <a:prstDash val="solid"/>
                <a:headEnd type="none" w="med" len="med"/>
                <a:tailEnd type="none" w="med" len="med"/>
              </a:ln>
            </p:spPr>
            <p:txBody>
              <a:bodyPr wrap="none" anchor="ctr"/>
              <a:lstStyle/>
              <a:p>
                <a:pPr algn="l" rtl="0" eaLnBrk="0" hangingPunct="0"/>
                <a:endParaRPr lang="zh-CN" altLang="en-US" sz="16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grpSp>
        <p:sp>
          <p:nvSpPr>
            <p:cNvPr id="48" name="矩形 47"/>
            <p:cNvSpPr/>
            <p:nvPr/>
          </p:nvSpPr>
          <p:spPr>
            <a:xfrm>
              <a:off x="725287" y="3273041"/>
              <a:ext cx="2280942" cy="634395"/>
            </a:xfrm>
            <a:prstGeom prst="rect">
              <a:avLst/>
            </a:prstGeom>
          </p:spPr>
          <p:txBody>
            <a:bodyPr wrap="square">
              <a:spAutoFit/>
            </a:bodyPr>
            <a:lstStyle/>
            <a:p>
              <a:pPr algn="ctr" rtl="0" eaLnBrk="0" fontAlgn="base" hangingPunct="0">
                <a:lnSpc>
                  <a:spcPct val="150000"/>
                </a:lnSpc>
                <a:spcBef>
                  <a:spcPct val="0"/>
                </a:spcBef>
                <a:spcAft>
                  <a:spcPct val="0"/>
                </a:spcAft>
              </a:pPr>
              <a:r>
                <a:rPr lang="zh-CN" altLang="en-US" b="1" kern="1200" dirty="0">
                  <a:solidFill>
                    <a:prstClr val="black"/>
                  </a:solidFill>
                  <a:latin typeface="微软雅黑" panose="020B0503020204020204" pitchFamily="34" charset="-122"/>
                  <a:ea typeface="微软雅黑" panose="020B0503020204020204" pitchFamily="34" charset="-122"/>
                  <a:cs typeface="+mn-cs"/>
                </a:rPr>
                <a:t>非标准化抵押贷</a:t>
              </a:r>
              <a:endParaRPr lang="zh-CN" altLang="en-US" b="1" kern="1200" dirty="0">
                <a:solidFill>
                  <a:prstClr val="black"/>
                </a:solidFill>
                <a:latin typeface="微软雅黑" panose="020B0503020204020204" pitchFamily="34" charset="-122"/>
                <a:ea typeface="微软雅黑" panose="020B0503020204020204" pitchFamily="34" charset="-122"/>
                <a:cs typeface="+mn-cs"/>
              </a:endParaRPr>
            </a:p>
          </p:txBody>
        </p:sp>
        <p:sp>
          <p:nvSpPr>
            <p:cNvPr id="50" name="文本框 1"/>
            <p:cNvSpPr txBox="1"/>
            <p:nvPr/>
          </p:nvSpPr>
          <p:spPr>
            <a:xfrm>
              <a:off x="865481" y="4016977"/>
              <a:ext cx="2001485" cy="532835"/>
            </a:xfrm>
            <a:prstGeom prst="rect">
              <a:avLst/>
            </a:prstGeom>
            <a:noFill/>
            <a:ln w="9525">
              <a:noFill/>
            </a:ln>
          </p:spPr>
          <p:txBody>
            <a:bodyPr wrap="square">
              <a:spAutoFit/>
            </a:bodyPr>
            <a:lstStyle/>
            <a:p>
              <a:pPr algn="ctr" rtl="0" eaLnBrk="0" hangingPunct="0">
                <a:lnSpc>
                  <a:spcPct val="150000"/>
                </a:lnSpc>
              </a:pP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51" name="椭圆 50"/>
            <p:cNvSpPr/>
            <p:nvPr/>
          </p:nvSpPr>
          <p:spPr>
            <a:xfrm>
              <a:off x="672559" y="2685003"/>
              <a:ext cx="2340000" cy="2340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spcBef>
                  <a:spcPct val="0"/>
                </a:spcBef>
                <a:spcAft>
                  <a:spcPct val="0"/>
                </a:spcAft>
              </a:pPr>
              <a:endParaRPr lang="zh-CN" altLang="en-US" sz="1300" dirty="0">
                <a:solidFill>
                  <a:prstClr val="white"/>
                </a:solidFill>
                <a:latin typeface="Calibri" panose="020F0502020204030204"/>
                <a:ea typeface="宋体" panose="02010600030101010101" pitchFamily="2" charset="-122"/>
              </a:endParaRPr>
            </a:p>
          </p:txBody>
        </p:sp>
      </p:grpSp>
      <p:sp>
        <p:nvSpPr>
          <p:cNvPr id="32" name="灯片编号占位符 2"/>
          <p:cNvSpPr>
            <a:spLocks noGrp="1"/>
          </p:cNvSpPr>
          <p:nvPr>
            <p:ph type="sldNum" sz="quarter" idx="12"/>
          </p:nvPr>
        </p:nvSpPr>
        <p:spPr/>
        <p:txBody>
          <a:bodyPr/>
          <a:lstStyle/>
          <a:p>
            <a:pPr algn="r" rtl="0" eaLnBrk="0" fontAlgn="base" hangingPunct="0">
              <a:spcBef>
                <a:spcPct val="0"/>
              </a:spcBef>
              <a:spcAft>
                <a:spcPct val="0"/>
              </a:spcAft>
              <a:defRPr/>
            </a:pPr>
            <a:fld id="{13F64BD7-06B4-4655-8C97-3B9E76CF90CA}" type="slidenum">
              <a:rPr lang="zh-CN" altLang="en-US" sz="1050"/>
            </a:fld>
            <a:endParaRPr lang="zh-CN" altLang="en-US" sz="1050" dirty="0"/>
          </a:p>
        </p:txBody>
      </p:sp>
      <p:sp>
        <p:nvSpPr>
          <p:cNvPr id="130" name="Rectangle 99"/>
          <p:cNvSpPr/>
          <p:nvPr/>
        </p:nvSpPr>
        <p:spPr>
          <a:xfrm>
            <a:off x="1217295" y="4228465"/>
            <a:ext cx="10023475" cy="2168525"/>
          </a:xfrm>
          <a:prstGeom prst="rect">
            <a:avLst/>
          </a:prstGeom>
          <a:ln w="28575" cmpd="sng">
            <a:solidFill>
              <a:srgbClr val="CC0000"/>
            </a:solidFill>
            <a:prstDash val="sysDot"/>
          </a:ln>
        </p:spPr>
        <p:txBody>
          <a:bodyPr wrap="square">
            <a:spAutoFit/>
          </a:bodyPr>
          <a:lstStyle/>
          <a:p>
            <a:pPr>
              <a:lnSpc>
                <a:spcPct val="150000"/>
              </a:lnSpc>
            </a:pPr>
            <a:r>
              <a:rPr lang="en-US" altLang="zh-CN" b="1" dirty="0">
                <a:ea typeface="微软雅黑" panose="020B0503020204020204" pitchFamily="34" charset="-122"/>
                <a:sym typeface="Arial" panose="020B0604020202020204" pitchFamily="34" charset="0"/>
              </a:rPr>
              <a:t>1.</a:t>
            </a:r>
            <a:r>
              <a:rPr lang="zh-CN" altLang="en-US" b="1" dirty="0">
                <a:ea typeface="微软雅黑" panose="020B0503020204020204" pitchFamily="34" charset="-122"/>
                <a:sym typeface="Arial" panose="020B0604020202020204" pitchFamily="34" charset="0"/>
              </a:rPr>
              <a:t>公司税费降。</a:t>
            </a:r>
            <a:r>
              <a:rPr lang="zh-CN" altLang="en-US" dirty="0">
                <a:ea typeface="微软雅黑" panose="020B0503020204020204" pitchFamily="34" charset="-122"/>
                <a:sym typeface="Arial" panose="020B0604020202020204" pitchFamily="34" charset="0"/>
              </a:rPr>
              <a:t>利息费用抵扣公司税务。</a:t>
            </a:r>
            <a:endParaRPr lang="zh-CN" altLang="en-US" dirty="0">
              <a:ea typeface="微软雅黑" panose="020B0503020204020204" pitchFamily="34" charset="-122"/>
              <a:sym typeface="Arial" panose="020B0604020202020204" pitchFamily="34" charset="0"/>
            </a:endParaRPr>
          </a:p>
          <a:p>
            <a:pPr>
              <a:lnSpc>
                <a:spcPct val="150000"/>
              </a:lnSpc>
            </a:pPr>
            <a:r>
              <a:rPr lang="en-US" altLang="zh-CN" b="1" dirty="0">
                <a:ea typeface="微软雅黑" panose="020B0503020204020204" pitchFamily="34" charset="-122"/>
                <a:sym typeface="Arial" panose="020B0604020202020204" pitchFamily="34" charset="0"/>
              </a:rPr>
              <a:t>2.</a:t>
            </a:r>
            <a:r>
              <a:rPr lang="zh-CN" altLang="en-US" b="1" dirty="0">
                <a:ea typeface="微软雅黑" panose="020B0503020204020204" pitchFamily="34" charset="-122"/>
                <a:sym typeface="Arial" panose="020B0604020202020204" pitchFamily="34" charset="0"/>
              </a:rPr>
              <a:t>业务成本低。</a:t>
            </a:r>
            <a:r>
              <a:rPr lang="zh-CN" altLang="en-US" dirty="0">
                <a:ea typeface="微软雅黑" panose="020B0503020204020204" pitchFamily="34" charset="-122"/>
                <a:sym typeface="Arial" panose="020B0604020202020204" pitchFamily="34" charset="0"/>
              </a:rPr>
              <a:t>灵活定价，分行自主定价，同时房产抵押登记费、评估费由我行承担。</a:t>
            </a:r>
            <a:endParaRPr lang="zh-CN" altLang="en-US" dirty="0">
              <a:ea typeface="微软雅黑" panose="020B0503020204020204" pitchFamily="34" charset="-122"/>
              <a:sym typeface="Arial" panose="020B0604020202020204" pitchFamily="34" charset="0"/>
            </a:endParaRPr>
          </a:p>
          <a:p>
            <a:pPr>
              <a:lnSpc>
                <a:spcPct val="150000"/>
              </a:lnSpc>
            </a:pPr>
            <a:r>
              <a:rPr lang="en-US" altLang="zh-CN" b="1" dirty="0">
                <a:ea typeface="微软雅黑" panose="020B0503020204020204" pitchFamily="34" charset="-122"/>
                <a:sym typeface="Arial" panose="020B0604020202020204" pitchFamily="34" charset="0"/>
              </a:rPr>
              <a:t>3.</a:t>
            </a:r>
            <a:r>
              <a:rPr lang="zh-CN" altLang="en-US" b="1" dirty="0">
                <a:ea typeface="微软雅黑" panose="020B0503020204020204" pitchFamily="34" charset="-122"/>
                <a:sym typeface="Arial" panose="020B0604020202020204" pitchFamily="34" charset="0"/>
              </a:rPr>
              <a:t>贷款期限。</a:t>
            </a:r>
            <a:r>
              <a:rPr lang="zh-CN" altLang="en-US" dirty="0">
                <a:ea typeface="微软雅黑" panose="020B0503020204020204" pitchFamily="34" charset="-122"/>
                <a:sym typeface="Arial" panose="020B0604020202020204" pitchFamily="34" charset="0"/>
              </a:rPr>
              <a:t>一般1年，到期可续贷。</a:t>
            </a:r>
            <a:endParaRPr lang="zh-CN" altLang="en-US" dirty="0">
              <a:ea typeface="微软雅黑" panose="020B0503020204020204" pitchFamily="34" charset="-122"/>
              <a:sym typeface="Arial" panose="020B0604020202020204" pitchFamily="34" charset="0"/>
            </a:endParaRPr>
          </a:p>
          <a:p>
            <a:pPr>
              <a:lnSpc>
                <a:spcPct val="150000"/>
              </a:lnSpc>
            </a:pPr>
            <a:r>
              <a:rPr lang="en-US" altLang="zh-CN" b="1" dirty="0">
                <a:ea typeface="微软雅黑" panose="020B0503020204020204" pitchFamily="34" charset="-122"/>
                <a:sym typeface="Arial" panose="020B0604020202020204" pitchFamily="34" charset="0"/>
              </a:rPr>
              <a:t>4.</a:t>
            </a:r>
            <a:r>
              <a:rPr lang="zh-CN" altLang="en-US" b="1" dirty="0">
                <a:latin typeface="微软雅黑" panose="020B0503020204020204" pitchFamily="34" charset="-122"/>
                <a:ea typeface="微软雅黑" panose="020B0503020204020204" pitchFamily="34" charset="-122"/>
                <a:sym typeface="+mn-ea"/>
              </a:rPr>
              <a:t>易审批</a:t>
            </a:r>
            <a:r>
              <a:rPr lang="zh-CN" altLang="en-US" b="1" dirty="0">
                <a:ea typeface="微软雅黑" panose="020B0503020204020204" pitchFamily="34" charset="-122"/>
                <a:sym typeface="Arial" panose="020B0604020202020204" pitchFamily="34" charset="0"/>
              </a:rPr>
              <a:t>。</a:t>
            </a:r>
            <a:r>
              <a:rPr lang="en-US" altLang="zh-CN" dirty="0">
                <a:ea typeface="微软雅黑" panose="020B0503020204020204" pitchFamily="34" charset="-122"/>
                <a:sym typeface="Arial" panose="020B0604020202020204" pitchFamily="34" charset="0"/>
              </a:rPr>
              <a:t>1981</a:t>
            </a:r>
            <a:r>
              <a:rPr lang="zh-CN" altLang="en-US" dirty="0">
                <a:ea typeface="微软雅黑" panose="020B0503020204020204" pitchFamily="34" charset="-122"/>
                <a:sym typeface="Arial" panose="020B0604020202020204" pitchFamily="34" charset="0"/>
              </a:rPr>
              <a:t>年后住宅均可。</a:t>
            </a:r>
            <a:endParaRPr lang="zh-CN" altLang="en-US" dirty="0">
              <a:ea typeface="微软雅黑" panose="020B0503020204020204" pitchFamily="34" charset="-122"/>
              <a:sym typeface="Arial" panose="020B0604020202020204" pitchFamily="34" charset="0"/>
            </a:endParaRPr>
          </a:p>
          <a:p>
            <a:pPr>
              <a:lnSpc>
                <a:spcPct val="150000"/>
              </a:lnSpc>
            </a:pPr>
            <a:r>
              <a:rPr lang="en-US" altLang="zh-CN" b="1" dirty="0">
                <a:ea typeface="微软雅黑" panose="020B0503020204020204" pitchFamily="34" charset="-122"/>
                <a:sym typeface="Arial" panose="020B0604020202020204" pitchFamily="34" charset="0"/>
              </a:rPr>
              <a:t>5.</a:t>
            </a:r>
            <a:r>
              <a:rPr lang="zh-CN" altLang="en-US" b="1" dirty="0">
                <a:ea typeface="微软雅黑" panose="020B0503020204020204" pitchFamily="34" charset="-122"/>
                <a:sym typeface="Arial" panose="020B0604020202020204" pitchFamily="34" charset="0"/>
              </a:rPr>
              <a:t>房产范围广。</a:t>
            </a:r>
            <a:r>
              <a:rPr lang="zh-CN" altLang="en-US" dirty="0">
                <a:ea typeface="微软雅黑" panose="020B0503020204020204" pitchFamily="34" charset="-122"/>
                <a:sym typeface="Arial" panose="020B0604020202020204" pitchFamily="34" charset="0"/>
              </a:rPr>
              <a:t>各类住宅、商用房、厂房土地等。</a:t>
            </a:r>
            <a:endParaRPr lang="zh-CN" altLang="en-US" dirty="0">
              <a:ea typeface="微软雅黑" panose="020B0503020204020204" pitchFamily="34" charset="-122"/>
              <a:sym typeface="Arial" panose="020B0604020202020204" pitchFamily="34" charset="0"/>
            </a:endParaRPr>
          </a:p>
        </p:txBody>
      </p:sp>
      <p:sp>
        <p:nvSpPr>
          <p:cNvPr id="38915" name="标题 1"/>
          <p:cNvSpPr txBox="1"/>
          <p:nvPr/>
        </p:nvSpPr>
        <p:spPr>
          <a:xfrm>
            <a:off x="885190" y="213043"/>
            <a:ext cx="8613775" cy="731837"/>
          </a:xfrm>
          <a:prstGeom prst="rect">
            <a:avLst/>
          </a:prstGeom>
          <a:noFill/>
          <a:ln w="9525">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stStyle>
          <a:p>
            <a:pPr marL="0" lvl="0" eaLnBrk="0" hangingPunct="0">
              <a:lnSpc>
                <a:spcPct val="100000"/>
              </a:lnSpc>
              <a:buNone/>
            </a:pPr>
            <a:r>
              <a:rPr lang="zh-CN" altLang="en-US" sz="3200" b="1" dirty="0">
                <a:sym typeface="Arial Unicode MS" panose="020B0604020202020204" pitchFamily="34" charset="-122"/>
              </a:rPr>
              <a:t>中小企业信贷</a:t>
            </a:r>
            <a:r>
              <a:rPr lang="zh-CN" altLang="en-US" sz="3200" b="1" dirty="0">
                <a:latin typeface="+mj-ea"/>
                <a:ea typeface="+mj-ea"/>
                <a:sym typeface="Arial Unicode MS" panose="020B0604020202020204" pitchFamily="34" charset="-122"/>
              </a:rPr>
              <a:t>重点产品</a:t>
            </a:r>
            <a:r>
              <a:rPr lang="en-US" altLang="zh-CN" sz="3200" b="1" dirty="0">
                <a:latin typeface="+mj-ea"/>
                <a:ea typeface="+mj-ea"/>
                <a:sym typeface="Arial Unicode MS" panose="020B0604020202020204" pitchFamily="34" charset="-122"/>
              </a:rPr>
              <a:t>2——</a:t>
            </a:r>
            <a:r>
              <a:rPr lang="zh-CN" altLang="en-US" sz="3200" b="1" dirty="0">
                <a:latin typeface="+mj-ea"/>
                <a:ea typeface="+mj-ea"/>
                <a:sym typeface="Arial Unicode MS" panose="020B0604020202020204" pitchFamily="34" charset="-122"/>
              </a:rPr>
              <a:t>非标准化抵押贷</a:t>
            </a:r>
            <a:endParaRPr lang="zh-CN" altLang="en-US" sz="3200" b="1" i="1" dirty="0">
              <a:latin typeface="+mj-ea"/>
              <a:ea typeface="+mj-ea"/>
              <a:sym typeface="Arial Unicode MS" panose="020B0604020202020204" pitchFamily="34" charset="-122"/>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43510"/>
            <a:ext cx="5685155" cy="847090"/>
          </a:xfrm>
        </p:spPr>
        <p:txBody>
          <a:bodyPr>
            <a:normAutofit/>
          </a:bodyPr>
          <a:p>
            <a:r>
              <a:rPr lang="zh-CN" altLang="zh-CN" sz="3200" b="1"/>
              <a:t>非标准抵押贷的应用</a:t>
            </a:r>
            <a:r>
              <a:rPr lang="zh-CN" altLang="zh-CN" sz="3200" b="1">
                <a:sym typeface="+mn-ea"/>
              </a:rPr>
              <a:t>示例</a:t>
            </a:r>
            <a:endParaRPr lang="zh-CN" altLang="zh-CN" sz="3200" b="1"/>
          </a:p>
        </p:txBody>
      </p:sp>
      <p:sp>
        <p:nvSpPr>
          <p:cNvPr id="3" name="内容占位符 2"/>
          <p:cNvSpPr>
            <a:spLocks noGrp="1"/>
          </p:cNvSpPr>
          <p:nvPr>
            <p:ph idx="1"/>
          </p:nvPr>
        </p:nvSpPr>
        <p:spPr>
          <a:xfrm>
            <a:off x="838200" y="1180465"/>
            <a:ext cx="10515600" cy="4996815"/>
          </a:xfrm>
        </p:spPr>
        <p:txBody>
          <a:bodyPr/>
          <a:p>
            <a:r>
              <a:rPr lang="zh-CN" altLang="en-US"/>
              <a:t>某公司老板名下没有住宅，但他有写字楼，市值</a:t>
            </a:r>
            <a:r>
              <a:rPr lang="en-US" altLang="zh-CN"/>
              <a:t>1000</a:t>
            </a:r>
            <a:r>
              <a:rPr lang="zh-CN" altLang="en-US"/>
              <a:t>万。因公司发展需要，需要增加</a:t>
            </a:r>
            <a:r>
              <a:rPr lang="en-US" altLang="zh-CN"/>
              <a:t>600</a:t>
            </a:r>
            <a:r>
              <a:rPr lang="zh-CN" altLang="en-US"/>
              <a:t>万的流动资金，我行了解到客户需求，而且客户资质较优，最终客户在我行获批</a:t>
            </a:r>
            <a:r>
              <a:rPr lang="en-US" altLang="zh-CN"/>
              <a:t>600</a:t>
            </a:r>
            <a:r>
              <a:rPr lang="zh-CN" altLang="en-US"/>
              <a:t>万流动资金贷款额度，很好的满足了客户的需求。</a:t>
            </a:r>
            <a:endParaRPr lang="zh-CN" altLang="en-US"/>
          </a:p>
          <a:p>
            <a:endParaRPr lang="zh-CN" altLang="en-US"/>
          </a:p>
          <a:p>
            <a:endParaRPr lang="zh-CN" altLang="en-US"/>
          </a:p>
          <a:p>
            <a:r>
              <a:rPr lang="zh-CN" altLang="en-US"/>
              <a:t>我行可以接受住宅、写字楼、土地、厂房、商用房为抵押物，而且抵押率最高可以达到</a:t>
            </a:r>
            <a:r>
              <a:rPr lang="en-US" altLang="zh-CN"/>
              <a:t>100%</a:t>
            </a:r>
            <a:r>
              <a:rPr lang="zh-CN" altLang="en-US"/>
              <a:t>，根据客户的实际经营情况而定。</a:t>
            </a:r>
            <a:endParaRPr lang="zh-CN" altLang="en-US"/>
          </a:p>
          <a:p>
            <a:pPr marL="0" indent="0">
              <a:buNone/>
            </a:pPr>
            <a:endParaRPr lang="zh-CN" altLang="en-US"/>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32"/>
          <p:cNvSpPr/>
          <p:nvPr/>
        </p:nvSpPr>
        <p:spPr>
          <a:xfrm>
            <a:off x="4883369" y="1078098"/>
            <a:ext cx="1781523" cy="319391"/>
          </a:xfrm>
          <a:prstGeom prst="rect">
            <a:avLst/>
          </a:prstGeom>
          <a:noFill/>
          <a:ln w="9525">
            <a:noFill/>
          </a:ln>
        </p:spPr>
        <p:txBody>
          <a:bodyPr wrap="none" lIns="91432" tIns="45718" rIns="91432" bIns="45718" anchor="ctr"/>
          <a:lstStyle/>
          <a:p>
            <a:pPr algn="l" rtl="0" eaLnBrk="0" hangingPunct="0"/>
            <a:r>
              <a:rPr lang="zh-CN" altLang="en-US" sz="1200" b="1" dirty="0">
                <a:solidFill>
                  <a:srgbClr val="FFFFFF"/>
                </a:solidFill>
                <a:latin typeface="微软雅黑" panose="020B0503020204020204" pitchFamily="34" charset="-122"/>
                <a:ea typeface="微软雅黑" panose="020B0503020204020204" pitchFamily="34" charset="-122"/>
              </a:rPr>
              <a:t>完善战略客户经营管理体系</a:t>
            </a:r>
            <a:endParaRPr lang="zh-CN" altLang="en-US" sz="1200" b="1" dirty="0">
              <a:solidFill>
                <a:srgbClr val="FFFFFF"/>
              </a:solidFill>
              <a:latin typeface="微软雅黑" panose="020B0503020204020204" pitchFamily="34" charset="-122"/>
              <a:ea typeface="微软雅黑" panose="020B0503020204020204" pitchFamily="34" charset="-122"/>
            </a:endParaRPr>
          </a:p>
        </p:txBody>
      </p:sp>
      <p:sp>
        <p:nvSpPr>
          <p:cNvPr id="26" name="Text Box 36"/>
          <p:cNvSpPr/>
          <p:nvPr/>
        </p:nvSpPr>
        <p:spPr>
          <a:xfrm>
            <a:off x="4518284" y="1523031"/>
            <a:ext cx="2069609" cy="278652"/>
          </a:xfrm>
          <a:prstGeom prst="rect">
            <a:avLst/>
          </a:prstGeom>
          <a:noFill/>
          <a:ln w="9525">
            <a:noFill/>
          </a:ln>
        </p:spPr>
        <p:txBody>
          <a:bodyPr wrap="none" lIns="91432" tIns="45718" rIns="91432" bIns="45718" anchor="ctr"/>
          <a:lstStyle/>
          <a:p>
            <a:pPr algn="ctr" rtl="0" eaLnBrk="0" hangingPunct="0"/>
            <a:r>
              <a:rPr lang="zh-CN" altLang="en-US" sz="1200" b="1" dirty="0">
                <a:solidFill>
                  <a:srgbClr val="FFFFFF"/>
                </a:solidFill>
                <a:latin typeface="微软雅黑" panose="020B0503020204020204" pitchFamily="34" charset="-122"/>
                <a:ea typeface="微软雅黑" panose="020B0503020204020204" pitchFamily="34" charset="-122"/>
              </a:rPr>
              <a:t>加强小企业客户专营</a:t>
            </a:r>
            <a:endParaRPr lang="zh-CN" altLang="en-US" sz="1200" b="1" dirty="0">
              <a:solidFill>
                <a:srgbClr val="FFFFFF"/>
              </a:solidFill>
              <a:latin typeface="微软雅黑" panose="020B0503020204020204" pitchFamily="34" charset="-122"/>
              <a:ea typeface="微软雅黑" panose="020B0503020204020204" pitchFamily="34" charset="-122"/>
            </a:endParaRPr>
          </a:p>
        </p:txBody>
      </p:sp>
      <p:sp>
        <p:nvSpPr>
          <p:cNvPr id="28" name="Text Box 32"/>
          <p:cNvSpPr/>
          <p:nvPr/>
        </p:nvSpPr>
        <p:spPr>
          <a:xfrm>
            <a:off x="3883899" y="1241292"/>
            <a:ext cx="1781523" cy="319389"/>
          </a:xfrm>
          <a:prstGeom prst="rect">
            <a:avLst/>
          </a:prstGeom>
          <a:noFill/>
          <a:ln w="9525">
            <a:noFill/>
          </a:ln>
        </p:spPr>
        <p:txBody>
          <a:bodyPr wrap="none" lIns="91432" tIns="45718" rIns="91432" bIns="45718" anchor="ctr"/>
          <a:lstStyle/>
          <a:p>
            <a:pPr algn="l" rtl="0" eaLnBrk="0" hangingPunct="0"/>
            <a:r>
              <a:rPr lang="zh-CN" altLang="en-US" sz="1900" b="1" dirty="0">
                <a:solidFill>
                  <a:prstClr val="white"/>
                </a:solidFill>
                <a:latin typeface="微软雅黑" panose="020B0503020204020204" pitchFamily="34" charset="-122"/>
                <a:ea typeface="微软雅黑" panose="020B0503020204020204" pitchFamily="34" charset="-122"/>
              </a:rPr>
              <a:t>产品定义：</a:t>
            </a:r>
            <a:endParaRPr lang="zh-CN" altLang="en-US" sz="1900" b="1" dirty="0">
              <a:solidFill>
                <a:prstClr val="white"/>
              </a:solidFill>
              <a:latin typeface="微软雅黑" panose="020B0503020204020204" pitchFamily="34" charset="-122"/>
              <a:ea typeface="微软雅黑" panose="020B0503020204020204" pitchFamily="34" charset="-122"/>
            </a:endParaRPr>
          </a:p>
        </p:txBody>
      </p:sp>
      <p:sp>
        <p:nvSpPr>
          <p:cNvPr id="30" name="AutoShape 23"/>
          <p:cNvSpPr/>
          <p:nvPr/>
        </p:nvSpPr>
        <p:spPr>
          <a:xfrm>
            <a:off x="3634105" y="1323340"/>
            <a:ext cx="1640840" cy="347980"/>
          </a:xfrm>
          <a:prstGeom prst="roundRect">
            <a:avLst>
              <a:gd name="adj" fmla="val 50000"/>
            </a:avLst>
          </a:prstGeom>
          <a:solidFill>
            <a:srgbClr val="C00000"/>
          </a:solidFill>
          <a:ln w="9525">
            <a:noFill/>
          </a:ln>
        </p:spPr>
        <p:txBody>
          <a:bodyPr wrap="none" lIns="91432" tIns="45718" rIns="91432" bIns="45718" anchor="ctr"/>
          <a:lstStyle/>
          <a:p>
            <a:pPr algn="l" rtl="0" eaLnBrk="0" hangingPunct="0"/>
            <a:endParaRPr lang="zh-CN" altLang="en-US" sz="12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31" name="Text Box 32"/>
          <p:cNvSpPr/>
          <p:nvPr/>
        </p:nvSpPr>
        <p:spPr>
          <a:xfrm>
            <a:off x="3850947" y="1334500"/>
            <a:ext cx="1781523" cy="319389"/>
          </a:xfrm>
          <a:prstGeom prst="rect">
            <a:avLst/>
          </a:prstGeom>
          <a:noFill/>
          <a:ln w="9525">
            <a:noFill/>
          </a:ln>
        </p:spPr>
        <p:txBody>
          <a:bodyPr wrap="none" lIns="91432" tIns="45718" rIns="91432" bIns="45718" anchor="ctr"/>
          <a:lstStyle/>
          <a:p>
            <a:pPr algn="l" rtl="0" eaLnBrk="0" hangingPunct="0"/>
            <a:r>
              <a:rPr lang="zh-CN" altLang="en-US" sz="1900" b="1" dirty="0">
                <a:solidFill>
                  <a:prstClr val="white"/>
                </a:solidFill>
                <a:latin typeface="微软雅黑" panose="020B0503020204020204" pitchFamily="34" charset="-122"/>
                <a:ea typeface="微软雅黑" panose="020B0503020204020204" pitchFamily="34" charset="-122"/>
              </a:rPr>
              <a:t>产品要素</a:t>
            </a:r>
            <a:endParaRPr lang="zh-CN" altLang="en-US" sz="1900" b="1" dirty="0">
              <a:solidFill>
                <a:prstClr val="white"/>
              </a:solidFill>
              <a:latin typeface="微软雅黑" panose="020B0503020204020204" pitchFamily="34" charset="-122"/>
              <a:ea typeface="微软雅黑" panose="020B0503020204020204" pitchFamily="34" charset="-122"/>
            </a:endParaRPr>
          </a:p>
        </p:txBody>
      </p:sp>
      <p:sp>
        <p:nvSpPr>
          <p:cNvPr id="36" name="TextBox 25"/>
          <p:cNvSpPr/>
          <p:nvPr/>
        </p:nvSpPr>
        <p:spPr>
          <a:xfrm>
            <a:off x="3512184" y="1671320"/>
            <a:ext cx="8419737" cy="2090420"/>
          </a:xfrm>
          <a:prstGeom prst="rect">
            <a:avLst/>
          </a:prstGeom>
          <a:solidFill>
            <a:schemeClr val="bg1"/>
          </a:solidFill>
          <a:ln w="9525">
            <a:noFill/>
          </a:ln>
        </p:spPr>
        <p:txBody>
          <a:bodyPr wrap="square" lIns="91432" tIns="45718" rIns="91432" bIns="45718">
            <a:spAutoFit/>
          </a:bodyPr>
          <a:lstStyle/>
          <a:p>
            <a:pPr marL="342900" indent="-342900" algn="l">
              <a:lnSpc>
                <a:spcPct val="130000"/>
              </a:lnSpc>
              <a:buClr>
                <a:srgbClr val="C00000"/>
              </a:buClr>
              <a:buFont typeface="Wingdings" panose="05000000000000000000" charset="0"/>
              <a:buChar char="Ø"/>
            </a:pPr>
            <a:r>
              <a:rPr lang="zh-CN" altLang="en-GB" sz="2000" b="1" dirty="0">
                <a:solidFill>
                  <a:schemeClr val="tx1"/>
                </a:solidFill>
                <a:latin typeface="Arial Black" panose="020B0A04020102020204" pitchFamily="34" charset="0"/>
                <a:ea typeface="微软雅黑" panose="020B0503020204020204" pitchFamily="34" charset="-122"/>
                <a:sym typeface="Arial" panose="020B0604020202020204" pitchFamily="34" charset="0"/>
              </a:rPr>
              <a:t>贷款对象：高新技术企业、</a:t>
            </a:r>
            <a:r>
              <a:rPr lang="zh-CN" altLang="en-US" sz="2000" dirty="0">
                <a:solidFill>
                  <a:schemeClr val="tx1"/>
                </a:solidFill>
                <a:latin typeface="Arial Black" panose="020B0A04020102020204" pitchFamily="34" charset="0"/>
                <a:ea typeface="微软雅黑" panose="020B0503020204020204" pitchFamily="34" charset="-122"/>
                <a:sym typeface="Arial" panose="020B0604020202020204" pitchFamily="34" charset="0"/>
              </a:rPr>
              <a:t>科技型中小企业等</a:t>
            </a:r>
            <a:endParaRPr lang="zh-CN" altLang="en-US" sz="2000" dirty="0">
              <a:solidFill>
                <a:schemeClr val="tx1"/>
              </a:solidFill>
              <a:latin typeface="Arial Black" panose="020B0A04020102020204" pitchFamily="34" charset="0"/>
              <a:ea typeface="微软雅黑" panose="020B0503020204020204" pitchFamily="34" charset="-122"/>
              <a:sym typeface="Arial" panose="020B0604020202020204" pitchFamily="34" charset="0"/>
            </a:endParaRPr>
          </a:p>
          <a:p>
            <a:pPr marL="342900" indent="-342900" algn="l">
              <a:lnSpc>
                <a:spcPct val="130000"/>
              </a:lnSpc>
              <a:buClr>
                <a:srgbClr val="C00000"/>
              </a:buClr>
              <a:buFont typeface="Wingdings" panose="05000000000000000000" charset="0"/>
              <a:buChar char="Ø"/>
            </a:pPr>
            <a:r>
              <a:rPr lang="zh-CN" altLang="en-GB" sz="2000" b="1" dirty="0">
                <a:solidFill>
                  <a:schemeClr val="tx1"/>
                </a:solidFill>
                <a:latin typeface="Arial Black" panose="020B0A04020102020204" pitchFamily="34" charset="0"/>
                <a:ea typeface="微软雅黑" panose="020B0503020204020204" pitchFamily="34" charset="-122"/>
                <a:sym typeface="Arial" panose="020B0604020202020204" pitchFamily="34" charset="0"/>
              </a:rPr>
              <a:t>贷款金额：最高</a:t>
            </a:r>
            <a:r>
              <a:rPr lang="en-US" altLang="zh-CN" sz="2000" b="1" dirty="0">
                <a:solidFill>
                  <a:schemeClr val="tx1"/>
                </a:solidFill>
                <a:latin typeface="Arial Black" panose="020B0A04020102020204" pitchFamily="34" charset="0"/>
                <a:ea typeface="微软雅黑" panose="020B0503020204020204" pitchFamily="34" charset="-122"/>
                <a:sym typeface="Arial" panose="020B0604020202020204" pitchFamily="34" charset="0"/>
              </a:rPr>
              <a:t>10</a:t>
            </a:r>
            <a:r>
              <a:rPr lang="en-US" altLang="zh-CN" sz="2000" dirty="0">
                <a:solidFill>
                  <a:schemeClr val="tx1"/>
                </a:solidFill>
                <a:latin typeface="Arial Black" panose="020B0A04020102020204" pitchFamily="34" charset="0"/>
                <a:ea typeface="微软雅黑" panose="020B0503020204020204" pitchFamily="34" charset="-122"/>
                <a:sym typeface="Arial" panose="020B0604020202020204" pitchFamily="34" charset="0"/>
              </a:rPr>
              <a:t>00</a:t>
            </a:r>
            <a:r>
              <a:rPr lang="zh-CN" altLang="en-US" sz="2000" dirty="0">
                <a:solidFill>
                  <a:schemeClr val="tx1"/>
                </a:solidFill>
                <a:latin typeface="Arial Black" panose="020B0A04020102020204" pitchFamily="34" charset="0"/>
                <a:ea typeface="微软雅黑" panose="020B0503020204020204" pitchFamily="34" charset="-122"/>
                <a:sym typeface="Arial" panose="020B0604020202020204" pitchFamily="34" charset="0"/>
              </a:rPr>
              <a:t>万元</a:t>
            </a:r>
            <a:endParaRPr lang="zh-CN" altLang="en-US" sz="2000" dirty="0">
              <a:solidFill>
                <a:schemeClr val="tx1"/>
              </a:solidFill>
              <a:latin typeface="Arial Black" panose="020B0A04020102020204" pitchFamily="34" charset="0"/>
              <a:ea typeface="微软雅黑" panose="020B0503020204020204" pitchFamily="34" charset="-122"/>
              <a:sym typeface="Arial" panose="020B0604020202020204" pitchFamily="34" charset="0"/>
            </a:endParaRPr>
          </a:p>
          <a:p>
            <a:pPr marL="342900" indent="-342900" algn="l">
              <a:lnSpc>
                <a:spcPct val="130000"/>
              </a:lnSpc>
              <a:buClr>
                <a:srgbClr val="C00000"/>
              </a:buClr>
              <a:buFont typeface="Wingdings" panose="05000000000000000000" charset="0"/>
              <a:buChar char="Ø"/>
            </a:pPr>
            <a:r>
              <a:rPr lang="zh-CN" altLang="en-US" sz="2000" b="1" dirty="0">
                <a:solidFill>
                  <a:schemeClr val="tx1"/>
                </a:solidFill>
                <a:latin typeface="Arial Black" panose="020B0A04020102020204" pitchFamily="34" charset="0"/>
                <a:ea typeface="微软雅黑" panose="020B0503020204020204" pitchFamily="34" charset="-122"/>
                <a:sym typeface="Arial" panose="020B0604020202020204" pitchFamily="34" charset="0"/>
              </a:rPr>
              <a:t>贷款期限</a:t>
            </a:r>
            <a:r>
              <a:rPr lang="zh-CN" altLang="en-US" sz="2000" dirty="0">
                <a:solidFill>
                  <a:schemeClr val="tx1"/>
                </a:solidFill>
                <a:latin typeface="Arial Black" panose="020B0A04020102020204" pitchFamily="34" charset="0"/>
                <a:ea typeface="微软雅黑" panose="020B0503020204020204" pitchFamily="34" charset="-122"/>
                <a:sym typeface="Arial" panose="020B0604020202020204" pitchFamily="34" charset="0"/>
              </a:rPr>
              <a:t>：</a:t>
            </a:r>
            <a:r>
              <a:rPr lang="en-US" altLang="zh-CN" sz="2000" dirty="0">
                <a:solidFill>
                  <a:schemeClr val="tx1"/>
                </a:solidFill>
                <a:latin typeface="Arial Black" panose="020B0A04020102020204" pitchFamily="34" charset="0"/>
                <a:ea typeface="微软雅黑" panose="020B0503020204020204" pitchFamily="34" charset="-122"/>
                <a:sym typeface="Arial" panose="020B0604020202020204" pitchFamily="34" charset="0"/>
              </a:rPr>
              <a:t>1</a:t>
            </a:r>
            <a:r>
              <a:rPr lang="zh-CN" altLang="en-US" sz="2000" dirty="0">
                <a:solidFill>
                  <a:schemeClr val="tx1"/>
                </a:solidFill>
                <a:latin typeface="Arial Black" panose="020B0A04020102020204" pitchFamily="34" charset="0"/>
                <a:ea typeface="微软雅黑" panose="020B0503020204020204" pitchFamily="34" charset="-122"/>
                <a:sym typeface="Arial" panose="020B0604020202020204" pitchFamily="34" charset="0"/>
              </a:rPr>
              <a:t>年</a:t>
            </a:r>
            <a:endParaRPr lang="zh-CN" altLang="en-US" sz="2000" dirty="0">
              <a:solidFill>
                <a:schemeClr val="tx1"/>
              </a:solidFill>
              <a:latin typeface="Arial Black" panose="020B0A04020102020204" pitchFamily="34" charset="0"/>
              <a:ea typeface="微软雅黑" panose="020B0503020204020204" pitchFamily="34" charset="-122"/>
              <a:sym typeface="Arial" panose="020B0604020202020204" pitchFamily="34" charset="0"/>
            </a:endParaRPr>
          </a:p>
          <a:p>
            <a:pPr marL="342900" indent="-342900" algn="l">
              <a:lnSpc>
                <a:spcPct val="130000"/>
              </a:lnSpc>
              <a:buClr>
                <a:srgbClr val="C00000"/>
              </a:buClr>
              <a:buFont typeface="Wingdings" panose="05000000000000000000" charset="0"/>
              <a:buChar char="Ø"/>
            </a:pPr>
            <a:r>
              <a:rPr lang="zh-CN" altLang="en-US" sz="2000" b="1" dirty="0">
                <a:solidFill>
                  <a:schemeClr val="tx1"/>
                </a:solidFill>
                <a:latin typeface="Arial Black" panose="020B0A04020102020204" pitchFamily="34" charset="0"/>
                <a:ea typeface="微软雅黑" panose="020B0503020204020204" pitchFamily="34" charset="-122"/>
                <a:sym typeface="Arial" panose="020B0604020202020204" pitchFamily="34" charset="0"/>
              </a:rPr>
              <a:t>贷款定价</a:t>
            </a:r>
            <a:r>
              <a:rPr lang="zh-CN" altLang="en-US" sz="2000" dirty="0">
                <a:solidFill>
                  <a:schemeClr val="tx1"/>
                </a:solidFill>
                <a:latin typeface="Arial Black" panose="020B0A04020102020204" pitchFamily="34" charset="0"/>
                <a:ea typeface="微软雅黑" panose="020B0503020204020204" pitchFamily="34" charset="-122"/>
                <a:sym typeface="Arial" panose="020B0604020202020204" pitchFamily="34" charset="0"/>
              </a:rPr>
              <a:t>：差异化灵活定价</a:t>
            </a:r>
            <a:endParaRPr lang="en-US" altLang="zh-CN" sz="2000" dirty="0">
              <a:solidFill>
                <a:schemeClr val="tx1"/>
              </a:solidFill>
              <a:latin typeface="Arial Black" panose="020B0A04020102020204" pitchFamily="34" charset="0"/>
              <a:ea typeface="微软雅黑" panose="020B0503020204020204" pitchFamily="34" charset="-122"/>
              <a:sym typeface="Arial" panose="020B0604020202020204" pitchFamily="34" charset="0"/>
            </a:endParaRPr>
          </a:p>
          <a:p>
            <a:pPr marL="342900" indent="-342900" algn="l">
              <a:lnSpc>
                <a:spcPct val="130000"/>
              </a:lnSpc>
              <a:buClr>
                <a:srgbClr val="C00000"/>
              </a:buClr>
              <a:buFont typeface="Wingdings" panose="05000000000000000000" charset="0"/>
              <a:buChar char="Ø"/>
            </a:pPr>
            <a:r>
              <a:rPr lang="zh-CN" altLang="en-GB" sz="2000" b="1" dirty="0">
                <a:solidFill>
                  <a:schemeClr val="tx1"/>
                </a:solidFill>
                <a:latin typeface="Arial Black" panose="020B0A04020102020204" pitchFamily="34" charset="0"/>
                <a:ea typeface="微软雅黑" panose="020B0503020204020204" pitchFamily="34" charset="-122"/>
                <a:sym typeface="Arial" panose="020B0604020202020204" pitchFamily="34" charset="0"/>
              </a:rPr>
              <a:t>担保方式：</a:t>
            </a:r>
            <a:r>
              <a:rPr lang="zh-CN" altLang="en-US" sz="2000" dirty="0">
                <a:solidFill>
                  <a:schemeClr val="tx1"/>
                </a:solidFill>
                <a:latin typeface="Arial Black" panose="020B0A04020102020204" pitchFamily="34" charset="0"/>
                <a:ea typeface="微软雅黑" panose="020B0503020204020204" pitchFamily="34" charset="-122"/>
                <a:cs typeface="+mn-ea"/>
                <a:sym typeface="+mn-ea"/>
              </a:rPr>
              <a:t>根据客户情况，灵活选择</a:t>
            </a:r>
            <a:endParaRPr lang="zh-CN" altLang="en-US" sz="2000" dirty="0">
              <a:solidFill>
                <a:schemeClr val="tx1"/>
              </a:solidFill>
              <a:latin typeface="Arial Black" panose="020B0A04020102020204" pitchFamily="34" charset="0"/>
              <a:ea typeface="微软雅黑" panose="020B0503020204020204" pitchFamily="34" charset="-122"/>
              <a:cs typeface="+mn-ea"/>
              <a:sym typeface="+mn-ea"/>
            </a:endParaRPr>
          </a:p>
        </p:txBody>
      </p:sp>
      <p:grpSp>
        <p:nvGrpSpPr>
          <p:cNvPr id="2" name="组合 96"/>
          <p:cNvGrpSpPr/>
          <p:nvPr/>
        </p:nvGrpSpPr>
        <p:grpSpPr>
          <a:xfrm>
            <a:off x="885190" y="1640205"/>
            <a:ext cx="2364740" cy="2278380"/>
            <a:chOff x="562681" y="2583120"/>
            <a:chExt cx="2942897" cy="2852393"/>
          </a:xfrm>
        </p:grpSpPr>
        <p:grpSp>
          <p:nvGrpSpPr>
            <p:cNvPr id="3" name="组合 97"/>
            <p:cNvGrpSpPr/>
            <p:nvPr/>
          </p:nvGrpSpPr>
          <p:grpSpPr>
            <a:xfrm>
              <a:off x="562681" y="2583120"/>
              <a:ext cx="2942897" cy="2852393"/>
              <a:chOff x="-115111" y="-10364"/>
              <a:chExt cx="2538643" cy="2456466"/>
            </a:xfrm>
          </p:grpSpPr>
          <p:sp>
            <p:nvSpPr>
              <p:cNvPr id="59" name="Arc 14"/>
              <p:cNvSpPr/>
              <p:nvPr/>
            </p:nvSpPr>
            <p:spPr>
              <a:xfrm>
                <a:off x="1089063" y="430906"/>
                <a:ext cx="1334469" cy="1320800"/>
              </a:xfrm>
              <a:custGeom>
                <a:avLst/>
                <a:gdLst>
                  <a:gd name="txL" fmla="*/ 0 w 21600"/>
                  <a:gd name="txT" fmla="*/ 0 h 20705"/>
                  <a:gd name="txR" fmla="*/ 21600 w 21600"/>
                  <a:gd name="txB" fmla="*/ 20705 h 20705"/>
                </a:gdLst>
                <a:ahLst/>
                <a:cxnLst>
                  <a:cxn ang="0">
                    <a:pos x="2147483647" y="0"/>
                  </a:cxn>
                  <a:cxn ang="0">
                    <a:pos x="2147483647" y="2147483647"/>
                  </a:cxn>
                  <a:cxn ang="0">
                    <a:pos x="2147483647" y="2147483647"/>
                  </a:cxn>
                  <a:cxn ang="0">
                    <a:pos x="2147483647" y="0"/>
                  </a:cxn>
                  <a:cxn ang="0">
                    <a:pos x="2147483647" y="2147483647"/>
                  </a:cxn>
                  <a:cxn ang="0">
                    <a:pos x="2147483647" y="2147483647"/>
                  </a:cxn>
                  <a:cxn ang="0">
                    <a:pos x="0" y="2147483647"/>
                  </a:cxn>
                  <a:cxn ang="0">
                    <a:pos x="2147483647" y="0"/>
                  </a:cxn>
                </a:cxnLst>
                <a:rect l="txL" t="txT" r="txR" b="txB"/>
                <a:pathLst>
                  <a:path w="21600" h="20705">
                    <a:moveTo>
                      <a:pt x="18839" y="0"/>
                    </a:moveTo>
                    <a:cubicBezTo>
                      <a:pt x="20649" y="3227"/>
                      <a:pt x="21600" y="6865"/>
                      <a:pt x="21600" y="10565"/>
                    </a:cubicBezTo>
                    <a:cubicBezTo>
                      <a:pt x="21600" y="14100"/>
                      <a:pt x="20731" y="17582"/>
                      <a:pt x="19071" y="20704"/>
                    </a:cubicBezTo>
                  </a:path>
                  <a:path w="21600" h="20705">
                    <a:moveTo>
                      <a:pt x="18839" y="0"/>
                    </a:moveTo>
                    <a:cubicBezTo>
                      <a:pt x="20649" y="3227"/>
                      <a:pt x="21600" y="6865"/>
                      <a:pt x="21600" y="10565"/>
                    </a:cubicBezTo>
                    <a:cubicBezTo>
                      <a:pt x="21600" y="14100"/>
                      <a:pt x="20731" y="17582"/>
                      <a:pt x="19071" y="20704"/>
                    </a:cubicBezTo>
                    <a:lnTo>
                      <a:pt x="0" y="10565"/>
                    </a:lnTo>
                    <a:lnTo>
                      <a:pt x="18839" y="0"/>
                    </a:lnTo>
                    <a:close/>
                  </a:path>
                </a:pathLst>
              </a:custGeom>
              <a:solidFill>
                <a:srgbClr val="C00000"/>
              </a:solidFill>
              <a:ln w="9525">
                <a:noFill/>
              </a:ln>
            </p:spPr>
            <p:txBody>
              <a:bodyPr wrap="none" anchor="ctr"/>
              <a:lstStyle/>
              <a:p>
                <a:pPr algn="l" rtl="0" eaLnBrk="0" hangingPunct="0"/>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60" name="Arc 18"/>
              <p:cNvSpPr/>
              <p:nvPr/>
            </p:nvSpPr>
            <p:spPr>
              <a:xfrm>
                <a:off x="1081087" y="1069975"/>
                <a:ext cx="1191213" cy="1376127"/>
              </a:xfrm>
              <a:custGeom>
                <a:avLst/>
                <a:gdLst>
                  <a:gd name="txL" fmla="*/ 0 w 19151"/>
                  <a:gd name="txT" fmla="*/ 0 h 21600"/>
                  <a:gd name="txR" fmla="*/ 19151 w 19151"/>
                  <a:gd name="txB" fmla="*/ 21600 h 21600"/>
                </a:gdLst>
                <a:ahLst/>
                <a:cxnLst>
                  <a:cxn ang="0">
                    <a:pos x="2147483647" y="2147483647"/>
                  </a:cxn>
                  <a:cxn ang="0">
                    <a:pos x="2147483647" y="2147483647"/>
                  </a:cxn>
                  <a:cxn ang="0">
                    <a:pos x="0" y="2147483647"/>
                  </a:cxn>
                  <a:cxn ang="0">
                    <a:pos x="2147483647" y="2147483647"/>
                  </a:cxn>
                  <a:cxn ang="0">
                    <a:pos x="2147483647" y="2147483647"/>
                  </a:cxn>
                  <a:cxn ang="0">
                    <a:pos x="0" y="2147483647"/>
                  </a:cxn>
                  <a:cxn ang="0">
                    <a:pos x="2147483647" y="0"/>
                  </a:cxn>
                  <a:cxn ang="0">
                    <a:pos x="2147483647" y="2147483647"/>
                  </a:cxn>
                </a:cxnLst>
                <a:rect l="txL" t="txT" r="txR" b="txB"/>
                <a:pathLst>
                  <a:path w="19151" h="21600">
                    <a:moveTo>
                      <a:pt x="19150" y="10451"/>
                    </a:moveTo>
                    <a:cubicBezTo>
                      <a:pt x="15347" y="17330"/>
                      <a:pt x="8107" y="21599"/>
                      <a:pt x="248" y="21600"/>
                    </a:cubicBezTo>
                    <a:cubicBezTo>
                      <a:pt x="165" y="21600"/>
                      <a:pt x="82" y="21599"/>
                      <a:pt x="0" y="21598"/>
                    </a:cubicBezTo>
                  </a:path>
                  <a:path w="19151" h="21600">
                    <a:moveTo>
                      <a:pt x="19150" y="10451"/>
                    </a:moveTo>
                    <a:cubicBezTo>
                      <a:pt x="15347" y="17330"/>
                      <a:pt x="8107" y="21599"/>
                      <a:pt x="248" y="21600"/>
                    </a:cubicBezTo>
                    <a:cubicBezTo>
                      <a:pt x="165" y="21600"/>
                      <a:pt x="82" y="21599"/>
                      <a:pt x="0" y="21598"/>
                    </a:cubicBezTo>
                    <a:lnTo>
                      <a:pt x="248" y="0"/>
                    </a:lnTo>
                    <a:lnTo>
                      <a:pt x="19150" y="10451"/>
                    </a:lnTo>
                    <a:close/>
                  </a:path>
                </a:pathLst>
              </a:custGeom>
              <a:solidFill>
                <a:srgbClr val="C00000"/>
              </a:solidFill>
              <a:ln w="9525">
                <a:noFill/>
              </a:ln>
            </p:spPr>
            <p:txBody>
              <a:bodyPr wrap="none" anchor="ctr"/>
              <a:lstStyle/>
              <a:p>
                <a:pPr algn="l" rtl="0" eaLnBrk="0" hangingPunct="0"/>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61" name="Oval 21"/>
              <p:cNvSpPr/>
              <p:nvPr/>
            </p:nvSpPr>
            <p:spPr>
              <a:xfrm>
                <a:off x="-115111" y="-10364"/>
                <a:ext cx="2185887" cy="2182612"/>
              </a:xfrm>
              <a:prstGeom prst="ellipse">
                <a:avLst/>
              </a:prstGeom>
              <a:solidFill>
                <a:schemeClr val="bg1"/>
              </a:solidFill>
              <a:ln w="95250" cap="flat" cmpd="sng">
                <a:solidFill>
                  <a:srgbClr val="C00000"/>
                </a:solidFill>
                <a:prstDash val="solid"/>
                <a:headEnd type="none" w="med" len="med"/>
                <a:tailEnd type="none" w="med" len="med"/>
              </a:ln>
            </p:spPr>
            <p:txBody>
              <a:bodyPr wrap="none" anchor="ctr"/>
              <a:lstStyle/>
              <a:p>
                <a:pPr algn="l" rtl="0" eaLnBrk="0" hangingPunct="0"/>
                <a:endParaRPr lang="zh-CN" altLang="en-US" sz="16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grpSp>
        <p:sp>
          <p:nvSpPr>
            <p:cNvPr id="48" name="矩形 47"/>
            <p:cNvSpPr/>
            <p:nvPr/>
          </p:nvSpPr>
          <p:spPr>
            <a:xfrm>
              <a:off x="725287" y="3378776"/>
              <a:ext cx="2280942" cy="634395"/>
            </a:xfrm>
            <a:prstGeom prst="rect">
              <a:avLst/>
            </a:prstGeom>
          </p:spPr>
          <p:txBody>
            <a:bodyPr wrap="square">
              <a:spAutoFit/>
            </a:bodyPr>
            <a:lstStyle/>
            <a:p>
              <a:pPr algn="ctr" rtl="0" eaLnBrk="0" fontAlgn="base" hangingPunct="0">
                <a:lnSpc>
                  <a:spcPct val="150000"/>
                </a:lnSpc>
                <a:spcBef>
                  <a:spcPct val="0"/>
                </a:spcBef>
                <a:spcAft>
                  <a:spcPct val="0"/>
                </a:spcAft>
              </a:pPr>
              <a:r>
                <a:rPr lang="zh-CN" altLang="en-US" b="1" kern="1200" dirty="0">
                  <a:solidFill>
                    <a:prstClr val="black"/>
                  </a:solidFill>
                  <a:latin typeface="微软雅黑" panose="020B0503020204020204" pitchFamily="34" charset="-122"/>
                  <a:ea typeface="微软雅黑" panose="020B0503020204020204" pitchFamily="34" charset="-122"/>
                  <a:cs typeface="+mn-cs"/>
                </a:rPr>
                <a:t>昆科贷</a:t>
              </a:r>
              <a:endParaRPr lang="zh-CN" altLang="en-US" b="1" kern="1200" dirty="0">
                <a:solidFill>
                  <a:prstClr val="black"/>
                </a:solidFill>
                <a:latin typeface="微软雅黑" panose="020B0503020204020204" pitchFamily="34" charset="-122"/>
                <a:ea typeface="微软雅黑" panose="020B0503020204020204" pitchFamily="34" charset="-122"/>
                <a:cs typeface="+mn-cs"/>
              </a:endParaRPr>
            </a:p>
          </p:txBody>
        </p:sp>
        <p:sp>
          <p:nvSpPr>
            <p:cNvPr id="50" name="文本框 1"/>
            <p:cNvSpPr txBox="1"/>
            <p:nvPr/>
          </p:nvSpPr>
          <p:spPr>
            <a:xfrm>
              <a:off x="865481" y="4016977"/>
              <a:ext cx="2001485" cy="532835"/>
            </a:xfrm>
            <a:prstGeom prst="rect">
              <a:avLst/>
            </a:prstGeom>
            <a:noFill/>
            <a:ln w="9525">
              <a:noFill/>
            </a:ln>
          </p:spPr>
          <p:txBody>
            <a:bodyPr wrap="square">
              <a:spAutoFit/>
            </a:bodyPr>
            <a:lstStyle/>
            <a:p>
              <a:pPr algn="ctr" rtl="0" eaLnBrk="0" hangingPunct="0">
                <a:lnSpc>
                  <a:spcPct val="150000"/>
                </a:lnSpc>
              </a:pP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51" name="椭圆 50"/>
            <p:cNvSpPr/>
            <p:nvPr/>
          </p:nvSpPr>
          <p:spPr>
            <a:xfrm>
              <a:off x="672559" y="2685003"/>
              <a:ext cx="2340000" cy="2340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spcBef>
                  <a:spcPct val="0"/>
                </a:spcBef>
                <a:spcAft>
                  <a:spcPct val="0"/>
                </a:spcAft>
              </a:pPr>
              <a:endParaRPr lang="zh-CN" altLang="en-US" sz="1300" dirty="0">
                <a:solidFill>
                  <a:prstClr val="white"/>
                </a:solidFill>
                <a:latin typeface="Calibri" panose="020F0502020204030204"/>
                <a:ea typeface="宋体" panose="02010600030101010101" pitchFamily="2" charset="-122"/>
              </a:endParaRPr>
            </a:p>
          </p:txBody>
        </p:sp>
      </p:grpSp>
      <p:sp>
        <p:nvSpPr>
          <p:cNvPr id="32" name="灯片编号占位符 2"/>
          <p:cNvSpPr>
            <a:spLocks noGrp="1"/>
          </p:cNvSpPr>
          <p:nvPr>
            <p:ph type="sldNum" sz="quarter" idx="12"/>
          </p:nvPr>
        </p:nvSpPr>
        <p:spPr/>
        <p:txBody>
          <a:bodyPr/>
          <a:lstStyle/>
          <a:p>
            <a:pPr algn="r" rtl="0" eaLnBrk="0" fontAlgn="base" hangingPunct="0">
              <a:spcBef>
                <a:spcPct val="0"/>
              </a:spcBef>
              <a:spcAft>
                <a:spcPct val="0"/>
              </a:spcAft>
              <a:defRPr/>
            </a:pPr>
            <a:fld id="{13F64BD7-06B4-4655-8C97-3B9E76CF90CA}" type="slidenum">
              <a:rPr lang="zh-CN" altLang="en-US" sz="1050"/>
            </a:fld>
            <a:endParaRPr lang="zh-CN" altLang="en-US" sz="1050" dirty="0"/>
          </a:p>
        </p:txBody>
      </p:sp>
      <p:sp>
        <p:nvSpPr>
          <p:cNvPr id="130" name="Rectangle 99"/>
          <p:cNvSpPr/>
          <p:nvPr/>
        </p:nvSpPr>
        <p:spPr>
          <a:xfrm>
            <a:off x="1217295" y="4228465"/>
            <a:ext cx="10023475" cy="1337945"/>
          </a:xfrm>
          <a:prstGeom prst="rect">
            <a:avLst/>
          </a:prstGeom>
          <a:ln w="28575" cmpd="sng">
            <a:solidFill>
              <a:srgbClr val="CC0000"/>
            </a:solidFill>
            <a:prstDash val="sysDot"/>
          </a:ln>
        </p:spPr>
        <p:txBody>
          <a:bodyPr wrap="square">
            <a:spAutoFit/>
          </a:bodyPr>
          <a:lstStyle/>
          <a:p>
            <a:pPr marL="342900" indent="-342900">
              <a:lnSpc>
                <a:spcPct val="150000"/>
              </a:lnSpc>
              <a:buFont typeface="+mj-lt"/>
              <a:buAutoNum type="arabicPeriod"/>
            </a:pPr>
            <a:r>
              <a:rPr b="1" dirty="0">
                <a:ea typeface="微软雅黑" panose="020B0503020204020204" pitchFamily="34" charset="-122"/>
                <a:sym typeface="Arial" panose="020B0604020202020204" pitchFamily="34" charset="0"/>
              </a:rPr>
              <a:t>金额高。</a:t>
            </a:r>
            <a:r>
              <a:rPr lang="zh-CN" dirty="0">
                <a:ea typeface="微软雅黑" panose="020B0503020204020204" pitchFamily="34" charset="-122"/>
                <a:sym typeface="Arial" panose="020B0604020202020204" pitchFamily="34" charset="0"/>
              </a:rPr>
              <a:t>贷款金额最高</a:t>
            </a:r>
            <a:r>
              <a:rPr lang="en-US" altLang="zh-CN" dirty="0">
                <a:ea typeface="微软雅黑" panose="020B0503020204020204" pitchFamily="34" charset="-122"/>
                <a:sym typeface="Arial" panose="020B0604020202020204" pitchFamily="34" charset="0"/>
              </a:rPr>
              <a:t>10</a:t>
            </a:r>
            <a:r>
              <a:rPr dirty="0">
                <a:ea typeface="微软雅黑" panose="020B0503020204020204" pitchFamily="34" charset="-122"/>
                <a:sym typeface="Arial" panose="020B0604020202020204" pitchFamily="34" charset="0"/>
              </a:rPr>
              <a:t>00万，有效满足科技型企业日常资金需求。</a:t>
            </a:r>
            <a:endParaRPr dirty="0">
              <a:ea typeface="微软雅黑" panose="020B0503020204020204" pitchFamily="34" charset="-122"/>
              <a:sym typeface="Arial" panose="020B0604020202020204" pitchFamily="34" charset="0"/>
            </a:endParaRPr>
          </a:p>
          <a:p>
            <a:pPr marL="342900" indent="-342900">
              <a:lnSpc>
                <a:spcPct val="150000"/>
              </a:lnSpc>
              <a:buFont typeface="+mj-lt"/>
              <a:buAutoNum type="arabicPeriod"/>
            </a:pPr>
            <a:r>
              <a:rPr b="1" dirty="0">
                <a:ea typeface="微软雅黑" panose="020B0503020204020204" pitchFamily="34" charset="-122"/>
                <a:sym typeface="Arial" panose="020B0604020202020204" pitchFamily="34" charset="0"/>
              </a:rPr>
              <a:t>担保活。</a:t>
            </a:r>
            <a:r>
              <a:rPr dirty="0">
                <a:ea typeface="微软雅黑" panose="020B0503020204020204" pitchFamily="34" charset="-122"/>
                <a:sym typeface="Arial" panose="020B0604020202020204" pitchFamily="34" charset="0"/>
              </a:rPr>
              <a:t>可选择</a:t>
            </a:r>
            <a:r>
              <a:rPr lang="zh-CN" dirty="0">
                <a:ea typeface="微软雅黑" panose="020B0503020204020204" pitchFamily="34" charset="-122"/>
                <a:sym typeface="Arial" panose="020B0604020202020204" pitchFamily="34" charset="0"/>
              </a:rPr>
              <a:t>第三方保证的</a:t>
            </a:r>
            <a:r>
              <a:rPr dirty="0">
                <a:ea typeface="微软雅黑" panose="020B0503020204020204" pitchFamily="34" charset="-122"/>
                <a:sym typeface="Arial" panose="020B0604020202020204" pitchFamily="34" charset="0"/>
              </a:rPr>
              <a:t>担保方式。</a:t>
            </a:r>
            <a:endParaRPr dirty="0">
              <a:ea typeface="微软雅黑" panose="020B0503020204020204" pitchFamily="34" charset="-122"/>
              <a:sym typeface="Arial" panose="020B0604020202020204" pitchFamily="34" charset="0"/>
            </a:endParaRPr>
          </a:p>
          <a:p>
            <a:pPr marL="342900" indent="-342900">
              <a:lnSpc>
                <a:spcPct val="150000"/>
              </a:lnSpc>
              <a:buFont typeface="+mj-lt"/>
              <a:buAutoNum type="arabicPeriod"/>
            </a:pPr>
            <a:r>
              <a:rPr b="1" dirty="0">
                <a:ea typeface="微软雅黑" panose="020B0503020204020204" pitchFamily="34" charset="-122"/>
                <a:sym typeface="Arial" panose="020B0604020202020204" pitchFamily="34" charset="0"/>
              </a:rPr>
              <a:t>成本低。</a:t>
            </a:r>
            <a:r>
              <a:rPr dirty="0">
                <a:ea typeface="微软雅黑" panose="020B0503020204020204" pitchFamily="34" charset="-122"/>
                <a:sym typeface="Arial" panose="020B0604020202020204" pitchFamily="34" charset="0"/>
              </a:rPr>
              <a:t>客户可享受政府提供贷款利息补贴。</a:t>
            </a:r>
            <a:endParaRPr dirty="0">
              <a:ea typeface="微软雅黑" panose="020B0503020204020204" pitchFamily="34" charset="-122"/>
              <a:sym typeface="Arial" panose="020B0604020202020204" pitchFamily="34" charset="0"/>
            </a:endParaRPr>
          </a:p>
        </p:txBody>
      </p:sp>
      <p:sp>
        <p:nvSpPr>
          <p:cNvPr id="38915" name="标题 1"/>
          <p:cNvSpPr txBox="1"/>
          <p:nvPr/>
        </p:nvSpPr>
        <p:spPr>
          <a:xfrm>
            <a:off x="885190" y="253683"/>
            <a:ext cx="8613775" cy="731837"/>
          </a:xfrm>
          <a:prstGeom prst="rect">
            <a:avLst/>
          </a:prstGeom>
          <a:noFill/>
          <a:ln w="9525">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stStyle>
          <a:p>
            <a:pPr marL="0" lvl="0" eaLnBrk="0" hangingPunct="0">
              <a:lnSpc>
                <a:spcPct val="100000"/>
              </a:lnSpc>
              <a:buNone/>
            </a:pPr>
            <a:r>
              <a:rPr lang="zh-CN" altLang="en-US" sz="3200" b="1" dirty="0">
                <a:sym typeface="Arial Unicode MS" panose="020B0604020202020204" pitchFamily="34" charset="-122"/>
              </a:rPr>
              <a:t>中小企业信贷重点产品</a:t>
            </a:r>
            <a:r>
              <a:rPr lang="en-US" altLang="zh-CN" sz="3200" b="1" dirty="0">
                <a:sym typeface="Arial Unicode MS" panose="020B0604020202020204" pitchFamily="34" charset="-122"/>
              </a:rPr>
              <a:t>3——</a:t>
            </a:r>
            <a:r>
              <a:rPr lang="zh-CN" altLang="en-US" sz="3200" b="1" dirty="0">
                <a:sym typeface="Arial Unicode MS" panose="020B0604020202020204" pitchFamily="34" charset="-122"/>
              </a:rPr>
              <a:t>昆科贷</a:t>
            </a:r>
            <a:endParaRPr lang="zh-CN" altLang="en-US" sz="3200" b="1" i="1" dirty="0">
              <a:sym typeface="Arial Unicode MS" panose="020B0604020202020204" pitchFamily="34" charset="-122"/>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43510"/>
            <a:ext cx="5685155" cy="847090"/>
          </a:xfrm>
        </p:spPr>
        <p:txBody>
          <a:bodyPr>
            <a:normAutofit/>
          </a:bodyPr>
          <a:p>
            <a:r>
              <a:rPr lang="zh-CN" altLang="zh-CN" sz="3200" b="1"/>
              <a:t>昆科贷的应用</a:t>
            </a:r>
            <a:r>
              <a:rPr lang="zh-CN" altLang="zh-CN" sz="3200" b="1">
                <a:sym typeface="+mn-ea"/>
              </a:rPr>
              <a:t>示例</a:t>
            </a:r>
            <a:endParaRPr lang="zh-CN" altLang="zh-CN" sz="3200" b="1"/>
          </a:p>
        </p:txBody>
      </p:sp>
      <p:sp>
        <p:nvSpPr>
          <p:cNvPr id="3" name="内容占位符 2"/>
          <p:cNvSpPr>
            <a:spLocks noGrp="1"/>
          </p:cNvSpPr>
          <p:nvPr>
            <p:ph idx="1"/>
          </p:nvPr>
        </p:nvSpPr>
        <p:spPr>
          <a:xfrm>
            <a:off x="838200" y="1180465"/>
            <a:ext cx="10515600" cy="4996815"/>
          </a:xfrm>
        </p:spPr>
        <p:txBody>
          <a:bodyPr/>
          <a:p>
            <a:r>
              <a:rPr lang="zh-CN" altLang="en-US"/>
              <a:t>某公司老板名下任何抵押物，但该公司属于科创类企业。因公司发展需要，需要增加</a:t>
            </a:r>
            <a:r>
              <a:rPr lang="en-US" altLang="zh-CN"/>
              <a:t>8</a:t>
            </a:r>
            <a:r>
              <a:rPr lang="en-US" altLang="zh-CN"/>
              <a:t>00</a:t>
            </a:r>
            <a:r>
              <a:rPr lang="zh-CN" altLang="en-US"/>
              <a:t>万的流动资金，我行了解到客户需求，而且客户资质较优，最终客户在我行获批</a:t>
            </a:r>
            <a:r>
              <a:rPr lang="en-US" altLang="zh-CN"/>
              <a:t>8</a:t>
            </a:r>
            <a:r>
              <a:rPr lang="en-US" altLang="zh-CN"/>
              <a:t>00</a:t>
            </a:r>
            <a:r>
              <a:rPr lang="zh-CN" altLang="en-US"/>
              <a:t>万昆科贷额度，很好的满足了客户的需求。</a:t>
            </a:r>
            <a:endParaRPr lang="zh-CN" altLang="en-US"/>
          </a:p>
          <a:p>
            <a:endParaRPr lang="zh-CN" altLang="en-US"/>
          </a:p>
          <a:p>
            <a:r>
              <a:rPr lang="zh-CN" altLang="en-US"/>
              <a:t>在昆科贷名录内的企业可以享受最高</a:t>
            </a:r>
            <a:r>
              <a:rPr lang="en-US" altLang="zh-CN"/>
              <a:t>1000</a:t>
            </a:r>
            <a:r>
              <a:rPr lang="zh-CN" altLang="en-US"/>
              <a:t>万的昆科贷额度，不需要任何担保公司担保和抵押物担保，只需追加实际控制人的连带责任保证担保。</a:t>
            </a:r>
            <a:endParaRPr lang="zh-CN" altLang="en-US"/>
          </a:p>
          <a:p>
            <a:endParaRPr lang="zh-CN" altLang="en-US"/>
          </a:p>
          <a:p>
            <a:r>
              <a:rPr lang="en-US" altLang="zh-CN" b="1"/>
              <a:t>2021</a:t>
            </a:r>
            <a:r>
              <a:rPr lang="zh-CN" altLang="en-US" b="1"/>
              <a:t>年中信银行全年投放昆科贷</a:t>
            </a:r>
            <a:r>
              <a:rPr lang="en-US" altLang="zh-CN" b="1"/>
              <a:t>31110</a:t>
            </a:r>
            <a:r>
              <a:rPr lang="zh-CN" altLang="en-US" b="1"/>
              <a:t>万，受到科技局表彰，荣获</a:t>
            </a:r>
            <a:r>
              <a:rPr lang="en-US" altLang="zh-CN" b="1"/>
              <a:t>“</a:t>
            </a:r>
            <a:r>
              <a:rPr lang="zh-CN" altLang="en-US" b="1"/>
              <a:t>三亿精英奖</a:t>
            </a:r>
            <a:r>
              <a:rPr lang="en-US" altLang="zh-CN" b="1"/>
              <a:t>”</a:t>
            </a:r>
            <a:r>
              <a:rPr lang="zh-CN" altLang="en-US" b="1"/>
              <a:t>。</a:t>
            </a:r>
            <a:endParaRPr lang="zh-CN" altLang="en-US" b="1"/>
          </a:p>
          <a:p>
            <a:endParaRPr lang="zh-CN" altLang="en-US" b="1"/>
          </a:p>
          <a:p>
            <a:r>
              <a:rPr lang="zh-CN" altLang="en-US" b="1"/>
              <a:t>中信银行昆科贷采用打分卡审批体系，简化审批流程，专职审批团队，高效审批。</a:t>
            </a:r>
            <a:endParaRPr lang="zh-CN" altLang="en-US"/>
          </a:p>
          <a:p>
            <a:pPr marL="0" indent="0">
              <a:buNone/>
            </a:pPr>
            <a:endParaRPr lang="zh-CN" altLang="en-US"/>
          </a:p>
          <a:p>
            <a:pPr marL="0" indent="0">
              <a:buNone/>
            </a:pPr>
            <a:endParaRPr lang="zh-CN" altLang="en-US"/>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32"/>
          <p:cNvSpPr/>
          <p:nvPr/>
        </p:nvSpPr>
        <p:spPr>
          <a:xfrm>
            <a:off x="4883369" y="1078098"/>
            <a:ext cx="1781523" cy="319391"/>
          </a:xfrm>
          <a:prstGeom prst="rect">
            <a:avLst/>
          </a:prstGeom>
          <a:noFill/>
          <a:ln w="9525">
            <a:noFill/>
          </a:ln>
        </p:spPr>
        <p:txBody>
          <a:bodyPr wrap="none" lIns="91432" tIns="45718" rIns="91432" bIns="45718" anchor="ctr"/>
          <a:lstStyle/>
          <a:p>
            <a:pPr algn="l" rtl="0" eaLnBrk="0" hangingPunct="0"/>
            <a:r>
              <a:rPr lang="zh-CN" altLang="en-US" sz="1200" b="1" dirty="0">
                <a:solidFill>
                  <a:srgbClr val="FFFFFF"/>
                </a:solidFill>
                <a:latin typeface="微软雅黑" panose="020B0503020204020204" pitchFamily="34" charset="-122"/>
                <a:ea typeface="微软雅黑" panose="020B0503020204020204" pitchFamily="34" charset="-122"/>
              </a:rPr>
              <a:t>完善战略客户经营管理体系</a:t>
            </a:r>
            <a:endParaRPr lang="zh-CN" altLang="en-US" sz="1200" b="1" dirty="0">
              <a:solidFill>
                <a:srgbClr val="FFFFFF"/>
              </a:solidFill>
              <a:latin typeface="微软雅黑" panose="020B0503020204020204" pitchFamily="34" charset="-122"/>
              <a:ea typeface="微软雅黑" panose="020B0503020204020204" pitchFamily="34" charset="-122"/>
            </a:endParaRPr>
          </a:p>
        </p:txBody>
      </p:sp>
      <p:sp>
        <p:nvSpPr>
          <p:cNvPr id="26" name="Text Box 36"/>
          <p:cNvSpPr/>
          <p:nvPr/>
        </p:nvSpPr>
        <p:spPr>
          <a:xfrm>
            <a:off x="4518284" y="1523031"/>
            <a:ext cx="2069609" cy="278652"/>
          </a:xfrm>
          <a:prstGeom prst="rect">
            <a:avLst/>
          </a:prstGeom>
          <a:noFill/>
          <a:ln w="9525">
            <a:noFill/>
          </a:ln>
        </p:spPr>
        <p:txBody>
          <a:bodyPr wrap="none" lIns="91432" tIns="45718" rIns="91432" bIns="45718" anchor="ctr"/>
          <a:lstStyle/>
          <a:p>
            <a:pPr algn="ctr" rtl="0" eaLnBrk="0" hangingPunct="0"/>
            <a:r>
              <a:rPr lang="zh-CN" altLang="en-US" sz="1200" b="1" dirty="0">
                <a:solidFill>
                  <a:srgbClr val="FFFFFF"/>
                </a:solidFill>
                <a:latin typeface="微软雅黑" panose="020B0503020204020204" pitchFamily="34" charset="-122"/>
                <a:ea typeface="微软雅黑" panose="020B0503020204020204" pitchFamily="34" charset="-122"/>
              </a:rPr>
              <a:t>加强小企业客户专营</a:t>
            </a:r>
            <a:endParaRPr lang="zh-CN" altLang="en-US" sz="1200" b="1" dirty="0">
              <a:solidFill>
                <a:srgbClr val="FFFFFF"/>
              </a:solidFill>
              <a:latin typeface="微软雅黑" panose="020B0503020204020204" pitchFamily="34" charset="-122"/>
              <a:ea typeface="微软雅黑" panose="020B0503020204020204" pitchFamily="34" charset="-122"/>
            </a:endParaRPr>
          </a:p>
        </p:txBody>
      </p:sp>
      <p:sp>
        <p:nvSpPr>
          <p:cNvPr id="28" name="Text Box 32"/>
          <p:cNvSpPr/>
          <p:nvPr/>
        </p:nvSpPr>
        <p:spPr>
          <a:xfrm>
            <a:off x="3883899" y="1241292"/>
            <a:ext cx="1781523" cy="319389"/>
          </a:xfrm>
          <a:prstGeom prst="rect">
            <a:avLst/>
          </a:prstGeom>
          <a:noFill/>
          <a:ln w="9525">
            <a:noFill/>
          </a:ln>
        </p:spPr>
        <p:txBody>
          <a:bodyPr wrap="none" lIns="91432" tIns="45718" rIns="91432" bIns="45718" anchor="ctr"/>
          <a:lstStyle/>
          <a:p>
            <a:pPr algn="l" rtl="0" eaLnBrk="0" hangingPunct="0"/>
            <a:r>
              <a:rPr lang="zh-CN" altLang="en-US" sz="1900" b="1" dirty="0">
                <a:solidFill>
                  <a:prstClr val="white"/>
                </a:solidFill>
                <a:latin typeface="微软雅黑" panose="020B0503020204020204" pitchFamily="34" charset="-122"/>
                <a:ea typeface="微软雅黑" panose="020B0503020204020204" pitchFamily="34" charset="-122"/>
              </a:rPr>
              <a:t>产品定义：</a:t>
            </a:r>
            <a:endParaRPr lang="zh-CN" altLang="en-US" sz="1900" b="1" dirty="0">
              <a:solidFill>
                <a:prstClr val="white"/>
              </a:solidFill>
              <a:latin typeface="微软雅黑" panose="020B0503020204020204" pitchFamily="34" charset="-122"/>
              <a:ea typeface="微软雅黑" panose="020B0503020204020204" pitchFamily="34" charset="-122"/>
            </a:endParaRPr>
          </a:p>
        </p:txBody>
      </p:sp>
      <p:sp>
        <p:nvSpPr>
          <p:cNvPr id="30" name="AutoShape 23"/>
          <p:cNvSpPr/>
          <p:nvPr/>
        </p:nvSpPr>
        <p:spPr>
          <a:xfrm>
            <a:off x="3634105" y="1323340"/>
            <a:ext cx="1640840" cy="347980"/>
          </a:xfrm>
          <a:prstGeom prst="roundRect">
            <a:avLst>
              <a:gd name="adj" fmla="val 50000"/>
            </a:avLst>
          </a:prstGeom>
          <a:solidFill>
            <a:srgbClr val="C00000"/>
          </a:solidFill>
          <a:ln w="9525">
            <a:noFill/>
          </a:ln>
        </p:spPr>
        <p:txBody>
          <a:bodyPr wrap="none" lIns="91432" tIns="45718" rIns="91432" bIns="45718" anchor="ctr"/>
          <a:lstStyle/>
          <a:p>
            <a:pPr algn="l" rtl="0" eaLnBrk="0" hangingPunct="0"/>
            <a:endParaRPr lang="zh-CN" altLang="en-US" sz="12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31" name="Text Box 32"/>
          <p:cNvSpPr/>
          <p:nvPr/>
        </p:nvSpPr>
        <p:spPr>
          <a:xfrm>
            <a:off x="3850947" y="1334500"/>
            <a:ext cx="1781523" cy="319389"/>
          </a:xfrm>
          <a:prstGeom prst="rect">
            <a:avLst/>
          </a:prstGeom>
          <a:noFill/>
          <a:ln w="9525">
            <a:noFill/>
          </a:ln>
        </p:spPr>
        <p:txBody>
          <a:bodyPr wrap="none" lIns="91432" tIns="45718" rIns="91432" bIns="45718" anchor="ctr"/>
          <a:lstStyle/>
          <a:p>
            <a:pPr algn="l" rtl="0" eaLnBrk="0" hangingPunct="0"/>
            <a:r>
              <a:rPr lang="zh-CN" altLang="en-US" sz="1900" b="1" dirty="0">
                <a:solidFill>
                  <a:prstClr val="white"/>
                </a:solidFill>
                <a:latin typeface="微软雅黑" panose="020B0503020204020204" pitchFamily="34" charset="-122"/>
                <a:ea typeface="微软雅黑" panose="020B0503020204020204" pitchFamily="34" charset="-122"/>
              </a:rPr>
              <a:t>产品要素</a:t>
            </a:r>
            <a:endParaRPr lang="zh-CN" altLang="en-US" sz="1900" b="1" dirty="0">
              <a:solidFill>
                <a:prstClr val="white"/>
              </a:solidFill>
              <a:latin typeface="微软雅黑" panose="020B0503020204020204" pitchFamily="34" charset="-122"/>
              <a:ea typeface="微软雅黑" panose="020B0503020204020204" pitchFamily="34" charset="-122"/>
            </a:endParaRPr>
          </a:p>
        </p:txBody>
      </p:sp>
      <p:sp>
        <p:nvSpPr>
          <p:cNvPr id="36" name="TextBox 25"/>
          <p:cNvSpPr/>
          <p:nvPr/>
        </p:nvSpPr>
        <p:spPr>
          <a:xfrm>
            <a:off x="3512184" y="1671320"/>
            <a:ext cx="8419737" cy="2090420"/>
          </a:xfrm>
          <a:prstGeom prst="rect">
            <a:avLst/>
          </a:prstGeom>
          <a:solidFill>
            <a:schemeClr val="bg1"/>
          </a:solidFill>
          <a:ln w="9525">
            <a:noFill/>
          </a:ln>
        </p:spPr>
        <p:txBody>
          <a:bodyPr wrap="square" lIns="91432" tIns="45718" rIns="91432" bIns="45718">
            <a:spAutoFit/>
          </a:bodyPr>
          <a:lstStyle/>
          <a:p>
            <a:pPr marL="342900" indent="-342900" algn="l">
              <a:lnSpc>
                <a:spcPct val="130000"/>
              </a:lnSpc>
              <a:buClr>
                <a:srgbClr val="C00000"/>
              </a:buClr>
              <a:buFont typeface="Wingdings" panose="05000000000000000000" charset="0"/>
              <a:buChar char="Ø"/>
            </a:pPr>
            <a:r>
              <a:rPr lang="zh-CN" altLang="en-GB" sz="2000" b="1" dirty="0">
                <a:solidFill>
                  <a:schemeClr val="tx1"/>
                </a:solidFill>
                <a:latin typeface="Arial Black" panose="020B0A04020102020204" pitchFamily="34" charset="0"/>
                <a:ea typeface="微软雅黑" panose="020B0503020204020204" pitchFamily="34" charset="-122"/>
                <a:sym typeface="Arial" panose="020B0604020202020204" pitchFamily="34" charset="0"/>
              </a:rPr>
              <a:t>贷款对象：企业注册在昆山，独立法人资格的外贸企业</a:t>
            </a:r>
            <a:endParaRPr lang="zh-CN" altLang="en-GB" sz="2000" b="1" dirty="0">
              <a:solidFill>
                <a:schemeClr val="tx1"/>
              </a:solidFill>
              <a:latin typeface="Arial Black" panose="020B0A04020102020204" pitchFamily="34" charset="0"/>
              <a:ea typeface="微软雅黑" panose="020B0503020204020204" pitchFamily="34" charset="-122"/>
              <a:sym typeface="Arial" panose="020B0604020202020204" pitchFamily="34" charset="0"/>
            </a:endParaRPr>
          </a:p>
          <a:p>
            <a:pPr marL="342900" indent="-342900" algn="l">
              <a:lnSpc>
                <a:spcPct val="130000"/>
              </a:lnSpc>
              <a:buClr>
                <a:srgbClr val="C00000"/>
              </a:buClr>
              <a:buFont typeface="Wingdings" panose="05000000000000000000" charset="0"/>
              <a:buChar char="Ø"/>
            </a:pPr>
            <a:r>
              <a:rPr lang="zh-CN" altLang="en-GB" sz="2000" b="1" dirty="0">
                <a:solidFill>
                  <a:schemeClr val="tx1"/>
                </a:solidFill>
                <a:latin typeface="Arial Black" panose="020B0A04020102020204" pitchFamily="34" charset="0"/>
                <a:ea typeface="微软雅黑" panose="020B0503020204020204" pitchFamily="34" charset="-122"/>
                <a:sym typeface="Arial" panose="020B0604020202020204" pitchFamily="34" charset="0"/>
              </a:rPr>
              <a:t>贷款金额：最高</a:t>
            </a:r>
            <a:r>
              <a:rPr lang="en-US" altLang="zh-CN" sz="2000" b="1" dirty="0">
                <a:solidFill>
                  <a:schemeClr val="tx1"/>
                </a:solidFill>
                <a:latin typeface="Arial Black" panose="020B0A04020102020204" pitchFamily="34" charset="0"/>
                <a:ea typeface="微软雅黑" panose="020B0503020204020204" pitchFamily="34" charset="-122"/>
                <a:sym typeface="Arial" panose="020B0604020202020204" pitchFamily="34" charset="0"/>
              </a:rPr>
              <a:t>1500</a:t>
            </a:r>
            <a:r>
              <a:rPr lang="zh-CN" altLang="en-US" sz="2000" dirty="0">
                <a:solidFill>
                  <a:schemeClr val="tx1"/>
                </a:solidFill>
                <a:latin typeface="Arial Black" panose="020B0A04020102020204" pitchFamily="34" charset="0"/>
                <a:ea typeface="微软雅黑" panose="020B0503020204020204" pitchFamily="34" charset="-122"/>
                <a:sym typeface="Arial" panose="020B0604020202020204" pitchFamily="34" charset="0"/>
              </a:rPr>
              <a:t>万元</a:t>
            </a:r>
            <a:endParaRPr lang="zh-CN" altLang="en-US" sz="2000" dirty="0">
              <a:solidFill>
                <a:schemeClr val="tx1"/>
              </a:solidFill>
              <a:latin typeface="Arial Black" panose="020B0A04020102020204" pitchFamily="34" charset="0"/>
              <a:ea typeface="微软雅黑" panose="020B0503020204020204" pitchFamily="34" charset="-122"/>
              <a:sym typeface="Arial" panose="020B0604020202020204" pitchFamily="34" charset="0"/>
            </a:endParaRPr>
          </a:p>
          <a:p>
            <a:pPr marL="342900" indent="-342900" algn="l">
              <a:lnSpc>
                <a:spcPct val="130000"/>
              </a:lnSpc>
              <a:buClr>
                <a:srgbClr val="C00000"/>
              </a:buClr>
              <a:buFont typeface="Wingdings" panose="05000000000000000000" charset="0"/>
              <a:buChar char="Ø"/>
            </a:pPr>
            <a:r>
              <a:rPr lang="zh-CN" altLang="en-US" sz="2000" b="1" dirty="0">
                <a:solidFill>
                  <a:schemeClr val="tx1"/>
                </a:solidFill>
                <a:latin typeface="Arial Black" panose="020B0A04020102020204" pitchFamily="34" charset="0"/>
                <a:ea typeface="微软雅黑" panose="020B0503020204020204" pitchFamily="34" charset="-122"/>
                <a:sym typeface="Arial" panose="020B0604020202020204" pitchFamily="34" charset="0"/>
              </a:rPr>
              <a:t>贷款期限</a:t>
            </a:r>
            <a:r>
              <a:rPr lang="zh-CN" altLang="en-US" sz="2000" dirty="0">
                <a:solidFill>
                  <a:schemeClr val="tx1"/>
                </a:solidFill>
                <a:latin typeface="Arial Black" panose="020B0A04020102020204" pitchFamily="34" charset="0"/>
                <a:ea typeface="微软雅黑" panose="020B0503020204020204" pitchFamily="34" charset="-122"/>
                <a:sym typeface="Arial" panose="020B0604020202020204" pitchFamily="34" charset="0"/>
              </a:rPr>
              <a:t>：</a:t>
            </a:r>
            <a:r>
              <a:rPr lang="en-US" altLang="zh-CN" sz="2000" dirty="0">
                <a:solidFill>
                  <a:schemeClr val="tx1"/>
                </a:solidFill>
                <a:latin typeface="Arial Black" panose="020B0A04020102020204" pitchFamily="34" charset="0"/>
                <a:ea typeface="微软雅黑" panose="020B0503020204020204" pitchFamily="34" charset="-122"/>
                <a:sym typeface="Arial" panose="020B0604020202020204" pitchFamily="34" charset="0"/>
              </a:rPr>
              <a:t>1</a:t>
            </a:r>
            <a:r>
              <a:rPr lang="zh-CN" altLang="en-US" sz="2000" dirty="0">
                <a:solidFill>
                  <a:schemeClr val="tx1"/>
                </a:solidFill>
                <a:latin typeface="Arial Black" panose="020B0A04020102020204" pitchFamily="34" charset="0"/>
                <a:ea typeface="微软雅黑" panose="020B0503020204020204" pitchFamily="34" charset="-122"/>
                <a:sym typeface="Arial" panose="020B0604020202020204" pitchFamily="34" charset="0"/>
              </a:rPr>
              <a:t>年</a:t>
            </a:r>
            <a:endParaRPr lang="zh-CN" altLang="en-US" sz="2000" dirty="0">
              <a:solidFill>
                <a:schemeClr val="tx1"/>
              </a:solidFill>
              <a:latin typeface="Arial Black" panose="020B0A04020102020204" pitchFamily="34" charset="0"/>
              <a:ea typeface="微软雅黑" panose="020B0503020204020204" pitchFamily="34" charset="-122"/>
              <a:sym typeface="Arial" panose="020B0604020202020204" pitchFamily="34" charset="0"/>
            </a:endParaRPr>
          </a:p>
          <a:p>
            <a:pPr marL="342900" indent="-342900" algn="l">
              <a:lnSpc>
                <a:spcPct val="130000"/>
              </a:lnSpc>
              <a:buClr>
                <a:srgbClr val="C00000"/>
              </a:buClr>
              <a:buFont typeface="Wingdings" panose="05000000000000000000" charset="0"/>
              <a:buChar char="Ø"/>
            </a:pPr>
            <a:r>
              <a:rPr lang="zh-CN" altLang="en-US" sz="2000" b="1" dirty="0">
                <a:solidFill>
                  <a:schemeClr val="tx1"/>
                </a:solidFill>
                <a:latin typeface="Arial Black" panose="020B0A04020102020204" pitchFamily="34" charset="0"/>
                <a:ea typeface="微软雅黑" panose="020B0503020204020204" pitchFamily="34" charset="-122"/>
                <a:sym typeface="Arial" panose="020B0604020202020204" pitchFamily="34" charset="0"/>
              </a:rPr>
              <a:t>贷款定价</a:t>
            </a:r>
            <a:r>
              <a:rPr lang="zh-CN" altLang="en-US" sz="2000" dirty="0">
                <a:solidFill>
                  <a:schemeClr val="tx1"/>
                </a:solidFill>
                <a:latin typeface="Arial Black" panose="020B0A04020102020204" pitchFamily="34" charset="0"/>
                <a:ea typeface="微软雅黑" panose="020B0503020204020204" pitchFamily="34" charset="-122"/>
                <a:sym typeface="Arial" panose="020B0604020202020204" pitchFamily="34" charset="0"/>
              </a:rPr>
              <a:t>：差异化灵活定价</a:t>
            </a:r>
            <a:endParaRPr lang="en-US" altLang="zh-CN" sz="2000" dirty="0">
              <a:solidFill>
                <a:schemeClr val="tx1"/>
              </a:solidFill>
              <a:latin typeface="Arial Black" panose="020B0A04020102020204" pitchFamily="34" charset="0"/>
              <a:ea typeface="微软雅黑" panose="020B0503020204020204" pitchFamily="34" charset="-122"/>
              <a:sym typeface="Arial" panose="020B0604020202020204" pitchFamily="34" charset="0"/>
            </a:endParaRPr>
          </a:p>
          <a:p>
            <a:pPr marL="342900" indent="-342900" algn="l">
              <a:lnSpc>
                <a:spcPct val="130000"/>
              </a:lnSpc>
              <a:buClr>
                <a:srgbClr val="C00000"/>
              </a:buClr>
              <a:buFont typeface="Wingdings" panose="05000000000000000000" charset="0"/>
              <a:buChar char="Ø"/>
            </a:pPr>
            <a:r>
              <a:rPr lang="zh-CN" altLang="en-GB" sz="2000" b="1" dirty="0">
                <a:solidFill>
                  <a:schemeClr val="tx1"/>
                </a:solidFill>
                <a:latin typeface="Arial Black" panose="020B0A04020102020204" pitchFamily="34" charset="0"/>
                <a:ea typeface="微软雅黑" panose="020B0503020204020204" pitchFamily="34" charset="-122"/>
                <a:sym typeface="Arial" panose="020B0604020202020204" pitchFamily="34" charset="0"/>
              </a:rPr>
              <a:t>担保方式：</a:t>
            </a:r>
            <a:r>
              <a:rPr lang="zh-CN" altLang="en-US" sz="2000" dirty="0">
                <a:solidFill>
                  <a:schemeClr val="tx1"/>
                </a:solidFill>
                <a:latin typeface="Arial Black" panose="020B0A04020102020204" pitchFamily="34" charset="0"/>
                <a:ea typeface="微软雅黑" panose="020B0503020204020204" pitchFamily="34" charset="-122"/>
                <a:cs typeface="+mn-ea"/>
                <a:sym typeface="+mn-ea"/>
              </a:rPr>
              <a:t>根据客户情况，灵活选择</a:t>
            </a:r>
            <a:endParaRPr lang="zh-CN" altLang="en-US" sz="2000" dirty="0">
              <a:solidFill>
                <a:schemeClr val="tx1"/>
              </a:solidFill>
              <a:latin typeface="Arial Black" panose="020B0A04020102020204" pitchFamily="34" charset="0"/>
              <a:ea typeface="微软雅黑" panose="020B0503020204020204" pitchFamily="34" charset="-122"/>
              <a:cs typeface="+mn-ea"/>
              <a:sym typeface="+mn-ea"/>
            </a:endParaRPr>
          </a:p>
        </p:txBody>
      </p:sp>
      <p:grpSp>
        <p:nvGrpSpPr>
          <p:cNvPr id="2" name="组合 96"/>
          <p:cNvGrpSpPr/>
          <p:nvPr/>
        </p:nvGrpSpPr>
        <p:grpSpPr>
          <a:xfrm>
            <a:off x="885190" y="1640205"/>
            <a:ext cx="2364740" cy="2278380"/>
            <a:chOff x="562681" y="2583120"/>
            <a:chExt cx="2942897" cy="2852393"/>
          </a:xfrm>
        </p:grpSpPr>
        <p:grpSp>
          <p:nvGrpSpPr>
            <p:cNvPr id="3" name="组合 97"/>
            <p:cNvGrpSpPr/>
            <p:nvPr/>
          </p:nvGrpSpPr>
          <p:grpSpPr>
            <a:xfrm>
              <a:off x="562681" y="2583120"/>
              <a:ext cx="2942897" cy="2852393"/>
              <a:chOff x="-115111" y="-10364"/>
              <a:chExt cx="2538643" cy="2456466"/>
            </a:xfrm>
          </p:grpSpPr>
          <p:sp>
            <p:nvSpPr>
              <p:cNvPr id="59" name="Arc 14"/>
              <p:cNvSpPr/>
              <p:nvPr/>
            </p:nvSpPr>
            <p:spPr>
              <a:xfrm>
                <a:off x="1089063" y="430906"/>
                <a:ext cx="1334469" cy="1320800"/>
              </a:xfrm>
              <a:custGeom>
                <a:avLst/>
                <a:gdLst>
                  <a:gd name="txL" fmla="*/ 0 w 21600"/>
                  <a:gd name="txT" fmla="*/ 0 h 20705"/>
                  <a:gd name="txR" fmla="*/ 21600 w 21600"/>
                  <a:gd name="txB" fmla="*/ 20705 h 20705"/>
                </a:gdLst>
                <a:ahLst/>
                <a:cxnLst>
                  <a:cxn ang="0">
                    <a:pos x="2147483647" y="0"/>
                  </a:cxn>
                  <a:cxn ang="0">
                    <a:pos x="2147483647" y="2147483647"/>
                  </a:cxn>
                  <a:cxn ang="0">
                    <a:pos x="2147483647" y="2147483647"/>
                  </a:cxn>
                  <a:cxn ang="0">
                    <a:pos x="2147483647" y="0"/>
                  </a:cxn>
                  <a:cxn ang="0">
                    <a:pos x="2147483647" y="2147483647"/>
                  </a:cxn>
                  <a:cxn ang="0">
                    <a:pos x="2147483647" y="2147483647"/>
                  </a:cxn>
                  <a:cxn ang="0">
                    <a:pos x="0" y="2147483647"/>
                  </a:cxn>
                  <a:cxn ang="0">
                    <a:pos x="2147483647" y="0"/>
                  </a:cxn>
                </a:cxnLst>
                <a:rect l="txL" t="txT" r="txR" b="txB"/>
                <a:pathLst>
                  <a:path w="21600" h="20705">
                    <a:moveTo>
                      <a:pt x="18839" y="0"/>
                    </a:moveTo>
                    <a:cubicBezTo>
                      <a:pt x="20649" y="3227"/>
                      <a:pt x="21600" y="6865"/>
                      <a:pt x="21600" y="10565"/>
                    </a:cubicBezTo>
                    <a:cubicBezTo>
                      <a:pt x="21600" y="14100"/>
                      <a:pt x="20731" y="17582"/>
                      <a:pt x="19071" y="20704"/>
                    </a:cubicBezTo>
                  </a:path>
                  <a:path w="21600" h="20705">
                    <a:moveTo>
                      <a:pt x="18839" y="0"/>
                    </a:moveTo>
                    <a:cubicBezTo>
                      <a:pt x="20649" y="3227"/>
                      <a:pt x="21600" y="6865"/>
                      <a:pt x="21600" y="10565"/>
                    </a:cubicBezTo>
                    <a:cubicBezTo>
                      <a:pt x="21600" y="14100"/>
                      <a:pt x="20731" y="17582"/>
                      <a:pt x="19071" y="20704"/>
                    </a:cubicBezTo>
                    <a:lnTo>
                      <a:pt x="0" y="10565"/>
                    </a:lnTo>
                    <a:lnTo>
                      <a:pt x="18839" y="0"/>
                    </a:lnTo>
                    <a:close/>
                  </a:path>
                </a:pathLst>
              </a:custGeom>
              <a:solidFill>
                <a:srgbClr val="C00000"/>
              </a:solidFill>
              <a:ln w="9525">
                <a:noFill/>
              </a:ln>
            </p:spPr>
            <p:txBody>
              <a:bodyPr wrap="none" anchor="ctr"/>
              <a:lstStyle/>
              <a:p>
                <a:pPr algn="l" rtl="0" eaLnBrk="0" hangingPunct="0"/>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60" name="Arc 18"/>
              <p:cNvSpPr/>
              <p:nvPr/>
            </p:nvSpPr>
            <p:spPr>
              <a:xfrm>
                <a:off x="1081087" y="1069975"/>
                <a:ext cx="1191213" cy="1376127"/>
              </a:xfrm>
              <a:custGeom>
                <a:avLst/>
                <a:gdLst>
                  <a:gd name="txL" fmla="*/ 0 w 19151"/>
                  <a:gd name="txT" fmla="*/ 0 h 21600"/>
                  <a:gd name="txR" fmla="*/ 19151 w 19151"/>
                  <a:gd name="txB" fmla="*/ 21600 h 21600"/>
                </a:gdLst>
                <a:ahLst/>
                <a:cxnLst>
                  <a:cxn ang="0">
                    <a:pos x="2147483647" y="2147483647"/>
                  </a:cxn>
                  <a:cxn ang="0">
                    <a:pos x="2147483647" y="2147483647"/>
                  </a:cxn>
                  <a:cxn ang="0">
                    <a:pos x="0" y="2147483647"/>
                  </a:cxn>
                  <a:cxn ang="0">
                    <a:pos x="2147483647" y="2147483647"/>
                  </a:cxn>
                  <a:cxn ang="0">
                    <a:pos x="2147483647" y="2147483647"/>
                  </a:cxn>
                  <a:cxn ang="0">
                    <a:pos x="0" y="2147483647"/>
                  </a:cxn>
                  <a:cxn ang="0">
                    <a:pos x="2147483647" y="0"/>
                  </a:cxn>
                  <a:cxn ang="0">
                    <a:pos x="2147483647" y="2147483647"/>
                  </a:cxn>
                </a:cxnLst>
                <a:rect l="txL" t="txT" r="txR" b="txB"/>
                <a:pathLst>
                  <a:path w="19151" h="21600">
                    <a:moveTo>
                      <a:pt x="19150" y="10451"/>
                    </a:moveTo>
                    <a:cubicBezTo>
                      <a:pt x="15347" y="17330"/>
                      <a:pt x="8107" y="21599"/>
                      <a:pt x="248" y="21600"/>
                    </a:cubicBezTo>
                    <a:cubicBezTo>
                      <a:pt x="165" y="21600"/>
                      <a:pt x="82" y="21599"/>
                      <a:pt x="0" y="21598"/>
                    </a:cubicBezTo>
                  </a:path>
                  <a:path w="19151" h="21600">
                    <a:moveTo>
                      <a:pt x="19150" y="10451"/>
                    </a:moveTo>
                    <a:cubicBezTo>
                      <a:pt x="15347" y="17330"/>
                      <a:pt x="8107" y="21599"/>
                      <a:pt x="248" y="21600"/>
                    </a:cubicBezTo>
                    <a:cubicBezTo>
                      <a:pt x="165" y="21600"/>
                      <a:pt x="82" y="21599"/>
                      <a:pt x="0" y="21598"/>
                    </a:cubicBezTo>
                    <a:lnTo>
                      <a:pt x="248" y="0"/>
                    </a:lnTo>
                    <a:lnTo>
                      <a:pt x="19150" y="10451"/>
                    </a:lnTo>
                    <a:close/>
                  </a:path>
                </a:pathLst>
              </a:custGeom>
              <a:solidFill>
                <a:srgbClr val="C00000"/>
              </a:solidFill>
              <a:ln w="9525">
                <a:noFill/>
              </a:ln>
            </p:spPr>
            <p:txBody>
              <a:bodyPr wrap="none" anchor="ctr"/>
              <a:lstStyle/>
              <a:p>
                <a:pPr algn="l" rtl="0" eaLnBrk="0" hangingPunct="0"/>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61" name="Oval 21"/>
              <p:cNvSpPr/>
              <p:nvPr/>
            </p:nvSpPr>
            <p:spPr>
              <a:xfrm>
                <a:off x="-115111" y="-10364"/>
                <a:ext cx="2185887" cy="2182612"/>
              </a:xfrm>
              <a:prstGeom prst="ellipse">
                <a:avLst/>
              </a:prstGeom>
              <a:solidFill>
                <a:schemeClr val="bg1"/>
              </a:solidFill>
              <a:ln w="95250" cap="flat" cmpd="sng">
                <a:solidFill>
                  <a:srgbClr val="C00000"/>
                </a:solidFill>
                <a:prstDash val="solid"/>
                <a:headEnd type="none" w="med" len="med"/>
                <a:tailEnd type="none" w="med" len="med"/>
              </a:ln>
            </p:spPr>
            <p:txBody>
              <a:bodyPr wrap="none" anchor="ctr"/>
              <a:lstStyle/>
              <a:p>
                <a:pPr algn="l" rtl="0" eaLnBrk="0" hangingPunct="0"/>
                <a:endParaRPr lang="zh-CN" altLang="en-US" sz="16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grpSp>
        <p:sp>
          <p:nvSpPr>
            <p:cNvPr id="48" name="矩形 47"/>
            <p:cNvSpPr/>
            <p:nvPr/>
          </p:nvSpPr>
          <p:spPr>
            <a:xfrm>
              <a:off x="725287" y="3378776"/>
              <a:ext cx="2280942" cy="634395"/>
            </a:xfrm>
            <a:prstGeom prst="rect">
              <a:avLst/>
            </a:prstGeom>
          </p:spPr>
          <p:txBody>
            <a:bodyPr wrap="square">
              <a:spAutoFit/>
            </a:bodyPr>
            <a:lstStyle/>
            <a:p>
              <a:pPr algn="ctr" rtl="0" eaLnBrk="0" fontAlgn="base" hangingPunct="0">
                <a:lnSpc>
                  <a:spcPct val="150000"/>
                </a:lnSpc>
                <a:spcBef>
                  <a:spcPct val="0"/>
                </a:spcBef>
                <a:spcAft>
                  <a:spcPct val="0"/>
                </a:spcAft>
              </a:pPr>
              <a:r>
                <a:rPr lang="zh-CN" altLang="en-US" b="1" kern="1200" dirty="0">
                  <a:solidFill>
                    <a:prstClr val="black"/>
                  </a:solidFill>
                  <a:latin typeface="微软雅黑" panose="020B0503020204020204" pitchFamily="34" charset="-122"/>
                  <a:ea typeface="微软雅黑" panose="020B0503020204020204" pitchFamily="34" charset="-122"/>
                  <a:cs typeface="+mn-cs"/>
                </a:rPr>
                <a:t>昆贸贷</a:t>
              </a:r>
              <a:endParaRPr lang="zh-CN" altLang="en-US" b="1" kern="1200" dirty="0">
                <a:solidFill>
                  <a:prstClr val="black"/>
                </a:solidFill>
                <a:latin typeface="微软雅黑" panose="020B0503020204020204" pitchFamily="34" charset="-122"/>
                <a:ea typeface="微软雅黑" panose="020B0503020204020204" pitchFamily="34" charset="-122"/>
                <a:cs typeface="+mn-cs"/>
              </a:endParaRPr>
            </a:p>
          </p:txBody>
        </p:sp>
        <p:sp>
          <p:nvSpPr>
            <p:cNvPr id="50" name="文本框 1"/>
            <p:cNvSpPr txBox="1"/>
            <p:nvPr/>
          </p:nvSpPr>
          <p:spPr>
            <a:xfrm>
              <a:off x="865481" y="4016977"/>
              <a:ext cx="2001485" cy="532835"/>
            </a:xfrm>
            <a:prstGeom prst="rect">
              <a:avLst/>
            </a:prstGeom>
            <a:noFill/>
            <a:ln w="9525">
              <a:noFill/>
            </a:ln>
          </p:spPr>
          <p:txBody>
            <a:bodyPr wrap="square">
              <a:spAutoFit/>
            </a:bodyPr>
            <a:lstStyle/>
            <a:p>
              <a:pPr algn="ctr" rtl="0" eaLnBrk="0" hangingPunct="0">
                <a:lnSpc>
                  <a:spcPct val="150000"/>
                </a:lnSpc>
              </a:pP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51" name="椭圆 50"/>
            <p:cNvSpPr/>
            <p:nvPr/>
          </p:nvSpPr>
          <p:spPr>
            <a:xfrm>
              <a:off x="672559" y="2685003"/>
              <a:ext cx="2340000" cy="2340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spcBef>
                  <a:spcPct val="0"/>
                </a:spcBef>
                <a:spcAft>
                  <a:spcPct val="0"/>
                </a:spcAft>
              </a:pPr>
              <a:endParaRPr lang="zh-CN" altLang="en-US" sz="1300" dirty="0">
                <a:solidFill>
                  <a:prstClr val="white"/>
                </a:solidFill>
                <a:latin typeface="Calibri" panose="020F0502020204030204"/>
                <a:ea typeface="宋体" panose="02010600030101010101" pitchFamily="2" charset="-122"/>
              </a:endParaRPr>
            </a:p>
          </p:txBody>
        </p:sp>
      </p:grpSp>
      <p:sp>
        <p:nvSpPr>
          <p:cNvPr id="32" name="灯片编号占位符 2"/>
          <p:cNvSpPr>
            <a:spLocks noGrp="1"/>
          </p:cNvSpPr>
          <p:nvPr>
            <p:ph type="sldNum" sz="quarter" idx="12"/>
          </p:nvPr>
        </p:nvSpPr>
        <p:spPr/>
        <p:txBody>
          <a:bodyPr/>
          <a:lstStyle/>
          <a:p>
            <a:pPr algn="r" rtl="0" eaLnBrk="0" fontAlgn="base" hangingPunct="0">
              <a:spcBef>
                <a:spcPct val="0"/>
              </a:spcBef>
              <a:spcAft>
                <a:spcPct val="0"/>
              </a:spcAft>
              <a:defRPr/>
            </a:pPr>
            <a:fld id="{13F64BD7-06B4-4655-8C97-3B9E76CF90CA}" type="slidenum">
              <a:rPr lang="zh-CN" altLang="en-US" sz="1050"/>
            </a:fld>
            <a:endParaRPr lang="zh-CN" altLang="en-US" sz="1050" dirty="0"/>
          </a:p>
        </p:txBody>
      </p:sp>
      <p:sp>
        <p:nvSpPr>
          <p:cNvPr id="130" name="Rectangle 99"/>
          <p:cNvSpPr/>
          <p:nvPr/>
        </p:nvSpPr>
        <p:spPr>
          <a:xfrm>
            <a:off x="1217295" y="4228465"/>
            <a:ext cx="10023475" cy="1753235"/>
          </a:xfrm>
          <a:prstGeom prst="rect">
            <a:avLst/>
          </a:prstGeom>
          <a:ln w="28575" cmpd="sng">
            <a:solidFill>
              <a:srgbClr val="CC0000"/>
            </a:solidFill>
            <a:prstDash val="sysDot"/>
          </a:ln>
        </p:spPr>
        <p:txBody>
          <a:bodyPr wrap="square">
            <a:spAutoFit/>
          </a:bodyPr>
          <a:lstStyle/>
          <a:p>
            <a:pPr marL="342900" indent="-342900">
              <a:lnSpc>
                <a:spcPct val="150000"/>
              </a:lnSpc>
              <a:buFont typeface="+mj-lt"/>
              <a:buAutoNum type="arabicPeriod"/>
            </a:pPr>
            <a:r>
              <a:rPr b="1" dirty="0">
                <a:ea typeface="微软雅黑" panose="020B0503020204020204" pitchFamily="34" charset="-122"/>
                <a:sym typeface="Arial" panose="020B0604020202020204" pitchFamily="34" charset="0"/>
              </a:rPr>
              <a:t>金额高。</a:t>
            </a:r>
            <a:r>
              <a:rPr lang="zh-CN" dirty="0">
                <a:ea typeface="微软雅黑" panose="020B0503020204020204" pitchFamily="34" charset="-122"/>
                <a:sym typeface="Arial" panose="020B0604020202020204" pitchFamily="34" charset="0"/>
              </a:rPr>
              <a:t>贷款金额最高</a:t>
            </a:r>
            <a:r>
              <a:rPr lang="en-US" altLang="zh-CN" dirty="0">
                <a:ea typeface="微软雅黑" panose="020B0503020204020204" pitchFamily="34" charset="-122"/>
                <a:sym typeface="Arial" panose="020B0604020202020204" pitchFamily="34" charset="0"/>
              </a:rPr>
              <a:t>1500</a:t>
            </a:r>
            <a:r>
              <a:rPr dirty="0">
                <a:ea typeface="微软雅黑" panose="020B0503020204020204" pitchFamily="34" charset="-122"/>
                <a:sym typeface="Arial" panose="020B0604020202020204" pitchFamily="34" charset="0"/>
              </a:rPr>
              <a:t>万，有效满足科技型企业日常资金需求。</a:t>
            </a:r>
            <a:endParaRPr dirty="0">
              <a:ea typeface="微软雅黑" panose="020B0503020204020204" pitchFamily="34" charset="-122"/>
              <a:sym typeface="Arial" panose="020B0604020202020204" pitchFamily="34" charset="0"/>
            </a:endParaRPr>
          </a:p>
          <a:p>
            <a:pPr marL="342900" indent="-342900">
              <a:lnSpc>
                <a:spcPct val="150000"/>
              </a:lnSpc>
              <a:buFont typeface="+mj-lt"/>
              <a:buAutoNum type="arabicPeriod"/>
            </a:pPr>
            <a:r>
              <a:rPr lang="zh-CN" b="1" dirty="0">
                <a:ea typeface="微软雅黑" panose="020B0503020204020204" pitchFamily="34" charset="-122"/>
                <a:sym typeface="Arial" panose="020B0604020202020204" pitchFamily="34" charset="0"/>
              </a:rPr>
              <a:t>出口要求</a:t>
            </a:r>
            <a:r>
              <a:rPr b="1" dirty="0">
                <a:ea typeface="微软雅黑" panose="020B0503020204020204" pitchFamily="34" charset="-122"/>
                <a:sym typeface="Arial" panose="020B0604020202020204" pitchFamily="34" charset="0"/>
              </a:rPr>
              <a:t>。企业上年度有出口业绩，出口额在3000万美元以下，且上年度总营业额在3亿元人民币以下</a:t>
            </a:r>
            <a:endParaRPr b="1" dirty="0">
              <a:ea typeface="微软雅黑" panose="020B0503020204020204" pitchFamily="34" charset="-122"/>
              <a:sym typeface="Arial" panose="020B0604020202020204" pitchFamily="34" charset="0"/>
            </a:endParaRPr>
          </a:p>
          <a:p>
            <a:pPr marL="342900" indent="-342900">
              <a:lnSpc>
                <a:spcPct val="150000"/>
              </a:lnSpc>
              <a:buFont typeface="+mj-lt"/>
              <a:buAutoNum type="arabicPeriod"/>
            </a:pPr>
            <a:endParaRPr dirty="0">
              <a:ea typeface="微软雅黑" panose="020B0503020204020204" pitchFamily="34" charset="-122"/>
              <a:sym typeface="Arial" panose="020B0604020202020204" pitchFamily="34" charset="0"/>
            </a:endParaRPr>
          </a:p>
        </p:txBody>
      </p:sp>
      <p:sp>
        <p:nvSpPr>
          <p:cNvPr id="38915" name="标题 1"/>
          <p:cNvSpPr txBox="1"/>
          <p:nvPr/>
        </p:nvSpPr>
        <p:spPr>
          <a:xfrm>
            <a:off x="885190" y="253683"/>
            <a:ext cx="8613775" cy="731837"/>
          </a:xfrm>
          <a:prstGeom prst="rect">
            <a:avLst/>
          </a:prstGeom>
          <a:noFill/>
          <a:ln w="9525">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stStyle>
          <a:p>
            <a:pPr marL="0" lvl="0" eaLnBrk="0" hangingPunct="0">
              <a:lnSpc>
                <a:spcPct val="100000"/>
              </a:lnSpc>
              <a:buNone/>
            </a:pPr>
            <a:r>
              <a:rPr lang="zh-CN" altLang="en-US" sz="3200" b="1" dirty="0">
                <a:sym typeface="Arial Unicode MS" panose="020B0604020202020204" pitchFamily="34" charset="-122"/>
              </a:rPr>
              <a:t>中小企业信贷重点产品</a:t>
            </a:r>
            <a:r>
              <a:rPr lang="en-US" altLang="zh-CN" sz="3200" b="1" dirty="0">
                <a:sym typeface="Arial Unicode MS" panose="020B0604020202020204" pitchFamily="34" charset="-122"/>
              </a:rPr>
              <a:t>4——</a:t>
            </a:r>
            <a:r>
              <a:rPr lang="zh-CN" altLang="en-US" sz="3200" b="1" dirty="0">
                <a:sym typeface="Arial Unicode MS" panose="020B0604020202020204" pitchFamily="34" charset="-122"/>
              </a:rPr>
              <a:t>昆贸贷</a:t>
            </a:r>
            <a:endParaRPr lang="zh-CN" altLang="en-US" sz="3200" b="1" i="1" dirty="0">
              <a:sym typeface="Arial Unicode MS" panose="020B0604020202020204" pitchFamily="34" charset="-122"/>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32"/>
          <p:cNvSpPr/>
          <p:nvPr/>
        </p:nvSpPr>
        <p:spPr>
          <a:xfrm>
            <a:off x="4883369" y="1078098"/>
            <a:ext cx="1781523" cy="319391"/>
          </a:xfrm>
          <a:prstGeom prst="rect">
            <a:avLst/>
          </a:prstGeom>
          <a:noFill/>
          <a:ln w="9525">
            <a:noFill/>
          </a:ln>
        </p:spPr>
        <p:txBody>
          <a:bodyPr wrap="none" lIns="91432" tIns="45718" rIns="91432" bIns="45718" anchor="ctr"/>
          <a:lstStyle/>
          <a:p>
            <a:pPr algn="l" rtl="0" eaLnBrk="0" hangingPunct="0"/>
            <a:r>
              <a:rPr lang="zh-CN" altLang="en-US" sz="1200" b="1" dirty="0">
                <a:solidFill>
                  <a:srgbClr val="FFFFFF"/>
                </a:solidFill>
                <a:latin typeface="微软雅黑" panose="020B0503020204020204" pitchFamily="34" charset="-122"/>
                <a:ea typeface="微软雅黑" panose="020B0503020204020204" pitchFamily="34" charset="-122"/>
              </a:rPr>
              <a:t>完善战略客户经营管理体系</a:t>
            </a:r>
            <a:endParaRPr lang="zh-CN" altLang="en-US" sz="1200" b="1" dirty="0">
              <a:solidFill>
                <a:srgbClr val="FFFFFF"/>
              </a:solidFill>
              <a:latin typeface="微软雅黑" panose="020B0503020204020204" pitchFamily="34" charset="-122"/>
              <a:ea typeface="微软雅黑" panose="020B0503020204020204" pitchFamily="34" charset="-122"/>
            </a:endParaRPr>
          </a:p>
        </p:txBody>
      </p:sp>
      <p:sp>
        <p:nvSpPr>
          <p:cNvPr id="26" name="Text Box 36"/>
          <p:cNvSpPr/>
          <p:nvPr/>
        </p:nvSpPr>
        <p:spPr>
          <a:xfrm>
            <a:off x="4518284" y="1523031"/>
            <a:ext cx="2069609" cy="278652"/>
          </a:xfrm>
          <a:prstGeom prst="rect">
            <a:avLst/>
          </a:prstGeom>
          <a:noFill/>
          <a:ln w="9525">
            <a:noFill/>
          </a:ln>
        </p:spPr>
        <p:txBody>
          <a:bodyPr wrap="none" lIns="91432" tIns="45718" rIns="91432" bIns="45718" anchor="ctr"/>
          <a:lstStyle/>
          <a:p>
            <a:pPr algn="ctr" rtl="0" eaLnBrk="0" hangingPunct="0"/>
            <a:r>
              <a:rPr lang="zh-CN" altLang="en-US" sz="1200" b="1" dirty="0">
                <a:solidFill>
                  <a:srgbClr val="FFFFFF"/>
                </a:solidFill>
                <a:latin typeface="微软雅黑" panose="020B0503020204020204" pitchFamily="34" charset="-122"/>
                <a:ea typeface="微软雅黑" panose="020B0503020204020204" pitchFamily="34" charset="-122"/>
              </a:rPr>
              <a:t>加强小企业客户专营</a:t>
            </a:r>
            <a:endParaRPr lang="zh-CN" altLang="en-US" sz="1200" b="1" dirty="0">
              <a:solidFill>
                <a:srgbClr val="FFFFFF"/>
              </a:solidFill>
              <a:latin typeface="微软雅黑" panose="020B0503020204020204" pitchFamily="34" charset="-122"/>
              <a:ea typeface="微软雅黑" panose="020B0503020204020204" pitchFamily="34" charset="-122"/>
            </a:endParaRPr>
          </a:p>
        </p:txBody>
      </p:sp>
      <p:sp>
        <p:nvSpPr>
          <p:cNvPr id="28" name="Text Box 32"/>
          <p:cNvSpPr/>
          <p:nvPr/>
        </p:nvSpPr>
        <p:spPr>
          <a:xfrm>
            <a:off x="3883899" y="1241292"/>
            <a:ext cx="1781523" cy="319389"/>
          </a:xfrm>
          <a:prstGeom prst="rect">
            <a:avLst/>
          </a:prstGeom>
          <a:noFill/>
          <a:ln w="9525">
            <a:noFill/>
          </a:ln>
        </p:spPr>
        <p:txBody>
          <a:bodyPr wrap="none" lIns="91432" tIns="45718" rIns="91432" bIns="45718" anchor="ctr"/>
          <a:lstStyle/>
          <a:p>
            <a:pPr algn="l" rtl="0" eaLnBrk="0" hangingPunct="0"/>
            <a:r>
              <a:rPr lang="zh-CN" altLang="en-US" sz="1900" b="1" dirty="0">
                <a:solidFill>
                  <a:prstClr val="white"/>
                </a:solidFill>
                <a:latin typeface="微软雅黑" panose="020B0503020204020204" pitchFamily="34" charset="-122"/>
                <a:ea typeface="微软雅黑" panose="020B0503020204020204" pitchFamily="34" charset="-122"/>
              </a:rPr>
              <a:t>产品定义：</a:t>
            </a:r>
            <a:endParaRPr lang="zh-CN" altLang="en-US" sz="1900" b="1" dirty="0">
              <a:solidFill>
                <a:prstClr val="white"/>
              </a:solidFill>
              <a:latin typeface="微软雅黑" panose="020B0503020204020204" pitchFamily="34" charset="-122"/>
              <a:ea typeface="微软雅黑" panose="020B0503020204020204" pitchFamily="34" charset="-122"/>
            </a:endParaRPr>
          </a:p>
        </p:txBody>
      </p:sp>
      <p:sp>
        <p:nvSpPr>
          <p:cNvPr id="30" name="AutoShape 23"/>
          <p:cNvSpPr/>
          <p:nvPr/>
        </p:nvSpPr>
        <p:spPr>
          <a:xfrm>
            <a:off x="3634105" y="1323340"/>
            <a:ext cx="1640840" cy="347980"/>
          </a:xfrm>
          <a:prstGeom prst="roundRect">
            <a:avLst>
              <a:gd name="adj" fmla="val 50000"/>
            </a:avLst>
          </a:prstGeom>
          <a:solidFill>
            <a:srgbClr val="C00000"/>
          </a:solidFill>
          <a:ln w="9525">
            <a:noFill/>
          </a:ln>
        </p:spPr>
        <p:txBody>
          <a:bodyPr wrap="none" lIns="91432" tIns="45718" rIns="91432" bIns="45718" anchor="ctr"/>
          <a:lstStyle/>
          <a:p>
            <a:pPr algn="l" rtl="0" eaLnBrk="0" hangingPunct="0"/>
            <a:endParaRPr lang="zh-CN" altLang="en-US" sz="12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31" name="Text Box 32"/>
          <p:cNvSpPr/>
          <p:nvPr/>
        </p:nvSpPr>
        <p:spPr>
          <a:xfrm>
            <a:off x="3850947" y="1334500"/>
            <a:ext cx="1781523" cy="319389"/>
          </a:xfrm>
          <a:prstGeom prst="rect">
            <a:avLst/>
          </a:prstGeom>
          <a:noFill/>
          <a:ln w="9525">
            <a:noFill/>
          </a:ln>
        </p:spPr>
        <p:txBody>
          <a:bodyPr wrap="none" lIns="91432" tIns="45718" rIns="91432" bIns="45718" anchor="ctr"/>
          <a:lstStyle/>
          <a:p>
            <a:pPr algn="l" rtl="0" eaLnBrk="0" hangingPunct="0"/>
            <a:r>
              <a:rPr lang="zh-CN" altLang="en-US" sz="1900" b="1" dirty="0">
                <a:solidFill>
                  <a:prstClr val="white"/>
                </a:solidFill>
                <a:latin typeface="微软雅黑" panose="020B0503020204020204" pitchFamily="34" charset="-122"/>
                <a:ea typeface="微软雅黑" panose="020B0503020204020204" pitchFamily="34" charset="-122"/>
              </a:rPr>
              <a:t>产品要素</a:t>
            </a:r>
            <a:endParaRPr lang="zh-CN" altLang="en-US" sz="1900" b="1" dirty="0">
              <a:solidFill>
                <a:prstClr val="white"/>
              </a:solidFill>
              <a:latin typeface="微软雅黑" panose="020B0503020204020204" pitchFamily="34" charset="-122"/>
              <a:ea typeface="微软雅黑" panose="020B0503020204020204" pitchFamily="34" charset="-122"/>
            </a:endParaRPr>
          </a:p>
        </p:txBody>
      </p:sp>
      <p:sp>
        <p:nvSpPr>
          <p:cNvPr id="36" name="TextBox 25"/>
          <p:cNvSpPr/>
          <p:nvPr/>
        </p:nvSpPr>
        <p:spPr>
          <a:xfrm>
            <a:off x="3512184" y="1671320"/>
            <a:ext cx="8419737" cy="2090420"/>
          </a:xfrm>
          <a:prstGeom prst="rect">
            <a:avLst/>
          </a:prstGeom>
          <a:solidFill>
            <a:schemeClr val="bg1"/>
          </a:solidFill>
          <a:ln w="9525">
            <a:noFill/>
          </a:ln>
        </p:spPr>
        <p:txBody>
          <a:bodyPr wrap="square" lIns="91432" tIns="45718" rIns="91432" bIns="45718">
            <a:spAutoFit/>
          </a:bodyPr>
          <a:lstStyle/>
          <a:p>
            <a:pPr marL="342900" indent="-342900" algn="l">
              <a:lnSpc>
                <a:spcPct val="130000"/>
              </a:lnSpc>
              <a:buClr>
                <a:srgbClr val="C00000"/>
              </a:buClr>
              <a:buFont typeface="Wingdings" panose="05000000000000000000" charset="0"/>
              <a:buChar char="Ø"/>
            </a:pPr>
            <a:r>
              <a:rPr lang="zh-CN" altLang="en-GB" sz="2000" b="1" dirty="0">
                <a:solidFill>
                  <a:schemeClr val="tx1"/>
                </a:solidFill>
                <a:latin typeface="Arial Black" panose="020B0A04020102020204" pitchFamily="34" charset="0"/>
                <a:ea typeface="微软雅黑" panose="020B0503020204020204" pitchFamily="34" charset="-122"/>
                <a:sym typeface="Arial" panose="020B0604020202020204" pitchFamily="34" charset="0"/>
              </a:rPr>
              <a:t>贷款对象：名单制动态管理</a:t>
            </a:r>
            <a:endParaRPr lang="zh-CN" altLang="en-GB" sz="2000" b="1" dirty="0">
              <a:solidFill>
                <a:schemeClr val="tx1"/>
              </a:solidFill>
              <a:latin typeface="Arial Black" panose="020B0A04020102020204" pitchFamily="34" charset="0"/>
              <a:ea typeface="微软雅黑" panose="020B0503020204020204" pitchFamily="34" charset="-122"/>
              <a:sym typeface="Arial" panose="020B0604020202020204" pitchFamily="34" charset="0"/>
            </a:endParaRPr>
          </a:p>
          <a:p>
            <a:pPr marL="342900" indent="-342900" algn="l">
              <a:lnSpc>
                <a:spcPct val="130000"/>
              </a:lnSpc>
              <a:buClr>
                <a:srgbClr val="C00000"/>
              </a:buClr>
              <a:buFont typeface="Wingdings" panose="05000000000000000000" charset="0"/>
              <a:buChar char="Ø"/>
            </a:pPr>
            <a:r>
              <a:rPr lang="zh-CN" altLang="en-GB" sz="2000" b="1" dirty="0">
                <a:solidFill>
                  <a:schemeClr val="tx1"/>
                </a:solidFill>
                <a:latin typeface="Arial Black" panose="020B0A04020102020204" pitchFamily="34" charset="0"/>
                <a:ea typeface="微软雅黑" panose="020B0503020204020204" pitchFamily="34" charset="-122"/>
                <a:sym typeface="Arial" panose="020B0604020202020204" pitchFamily="34" charset="0"/>
              </a:rPr>
              <a:t>贷款金额：最高</a:t>
            </a:r>
            <a:r>
              <a:rPr lang="en-US" altLang="zh-CN" sz="2000" b="1" dirty="0">
                <a:solidFill>
                  <a:schemeClr val="tx1"/>
                </a:solidFill>
                <a:latin typeface="Arial Black" panose="020B0A04020102020204" pitchFamily="34" charset="0"/>
                <a:ea typeface="微软雅黑" panose="020B0503020204020204" pitchFamily="34" charset="-122"/>
                <a:sym typeface="Arial" panose="020B0604020202020204" pitchFamily="34" charset="0"/>
              </a:rPr>
              <a:t>1000</a:t>
            </a:r>
            <a:r>
              <a:rPr lang="zh-CN" altLang="en-US" sz="2000" dirty="0">
                <a:solidFill>
                  <a:schemeClr val="tx1"/>
                </a:solidFill>
                <a:latin typeface="Arial Black" panose="020B0A04020102020204" pitchFamily="34" charset="0"/>
                <a:ea typeface="微软雅黑" panose="020B0503020204020204" pitchFamily="34" charset="-122"/>
                <a:sym typeface="Arial" panose="020B0604020202020204" pitchFamily="34" charset="0"/>
              </a:rPr>
              <a:t>万元</a:t>
            </a:r>
            <a:endParaRPr lang="zh-CN" altLang="en-US" sz="2000" dirty="0">
              <a:solidFill>
                <a:schemeClr val="tx1"/>
              </a:solidFill>
              <a:latin typeface="Arial Black" panose="020B0A04020102020204" pitchFamily="34" charset="0"/>
              <a:ea typeface="微软雅黑" panose="020B0503020204020204" pitchFamily="34" charset="-122"/>
              <a:sym typeface="Arial" panose="020B0604020202020204" pitchFamily="34" charset="0"/>
            </a:endParaRPr>
          </a:p>
          <a:p>
            <a:pPr marL="342900" indent="-342900" algn="l">
              <a:lnSpc>
                <a:spcPct val="130000"/>
              </a:lnSpc>
              <a:buClr>
                <a:srgbClr val="C00000"/>
              </a:buClr>
              <a:buFont typeface="Wingdings" panose="05000000000000000000" charset="0"/>
              <a:buChar char="Ø"/>
            </a:pPr>
            <a:r>
              <a:rPr lang="zh-CN" altLang="en-US" sz="2000" b="1" dirty="0">
                <a:solidFill>
                  <a:schemeClr val="tx1"/>
                </a:solidFill>
                <a:latin typeface="Arial Black" panose="020B0A04020102020204" pitchFamily="34" charset="0"/>
                <a:ea typeface="微软雅黑" panose="020B0503020204020204" pitchFamily="34" charset="-122"/>
                <a:sym typeface="Arial" panose="020B0604020202020204" pitchFamily="34" charset="0"/>
              </a:rPr>
              <a:t>贷款期限</a:t>
            </a:r>
            <a:r>
              <a:rPr lang="zh-CN" altLang="en-US" sz="2000" dirty="0">
                <a:solidFill>
                  <a:schemeClr val="tx1"/>
                </a:solidFill>
                <a:latin typeface="Arial Black" panose="020B0A04020102020204" pitchFamily="34" charset="0"/>
                <a:ea typeface="微软雅黑" panose="020B0503020204020204" pitchFamily="34" charset="-122"/>
                <a:sym typeface="Arial" panose="020B0604020202020204" pitchFamily="34" charset="0"/>
              </a:rPr>
              <a:t>：</a:t>
            </a:r>
            <a:r>
              <a:rPr lang="en-US" altLang="zh-CN" sz="2000" dirty="0">
                <a:solidFill>
                  <a:schemeClr val="tx1"/>
                </a:solidFill>
                <a:latin typeface="Arial Black" panose="020B0A04020102020204" pitchFamily="34" charset="0"/>
                <a:ea typeface="微软雅黑" panose="020B0503020204020204" pitchFamily="34" charset="-122"/>
                <a:sym typeface="Arial" panose="020B0604020202020204" pitchFamily="34" charset="0"/>
              </a:rPr>
              <a:t>1</a:t>
            </a:r>
            <a:r>
              <a:rPr lang="zh-CN" altLang="en-US" sz="2000" dirty="0">
                <a:solidFill>
                  <a:schemeClr val="tx1"/>
                </a:solidFill>
                <a:latin typeface="Arial Black" panose="020B0A04020102020204" pitchFamily="34" charset="0"/>
                <a:ea typeface="微软雅黑" panose="020B0503020204020204" pitchFamily="34" charset="-122"/>
                <a:sym typeface="Arial" panose="020B0604020202020204" pitchFamily="34" charset="0"/>
              </a:rPr>
              <a:t>年</a:t>
            </a:r>
            <a:endParaRPr lang="zh-CN" altLang="en-US" sz="2000" dirty="0">
              <a:solidFill>
                <a:schemeClr val="tx1"/>
              </a:solidFill>
              <a:latin typeface="Arial Black" panose="020B0A04020102020204" pitchFamily="34" charset="0"/>
              <a:ea typeface="微软雅黑" panose="020B0503020204020204" pitchFamily="34" charset="-122"/>
              <a:sym typeface="Arial" panose="020B0604020202020204" pitchFamily="34" charset="0"/>
            </a:endParaRPr>
          </a:p>
          <a:p>
            <a:pPr marL="342900" indent="-342900" algn="l">
              <a:lnSpc>
                <a:spcPct val="130000"/>
              </a:lnSpc>
              <a:buClr>
                <a:srgbClr val="C00000"/>
              </a:buClr>
              <a:buFont typeface="Wingdings" panose="05000000000000000000" charset="0"/>
              <a:buChar char="Ø"/>
            </a:pPr>
            <a:r>
              <a:rPr lang="zh-CN" altLang="en-US" sz="2000" b="1" dirty="0">
                <a:solidFill>
                  <a:schemeClr val="tx1"/>
                </a:solidFill>
                <a:latin typeface="Arial Black" panose="020B0A04020102020204" pitchFamily="34" charset="0"/>
                <a:ea typeface="微软雅黑" panose="020B0503020204020204" pitchFamily="34" charset="-122"/>
                <a:sym typeface="Arial" panose="020B0604020202020204" pitchFamily="34" charset="0"/>
              </a:rPr>
              <a:t>贷款定价</a:t>
            </a:r>
            <a:r>
              <a:rPr lang="zh-CN" altLang="en-US" sz="2000" dirty="0">
                <a:solidFill>
                  <a:schemeClr val="tx1"/>
                </a:solidFill>
                <a:latin typeface="Arial Black" panose="020B0A04020102020204" pitchFamily="34" charset="0"/>
                <a:ea typeface="微软雅黑" panose="020B0503020204020204" pitchFamily="34" charset="-122"/>
                <a:sym typeface="Arial" panose="020B0604020202020204" pitchFamily="34" charset="0"/>
              </a:rPr>
              <a:t>：差异化灵活定价</a:t>
            </a:r>
            <a:endParaRPr lang="en-US" altLang="zh-CN" sz="2000" dirty="0">
              <a:solidFill>
                <a:schemeClr val="tx1"/>
              </a:solidFill>
              <a:latin typeface="Arial Black" panose="020B0A04020102020204" pitchFamily="34" charset="0"/>
              <a:ea typeface="微软雅黑" panose="020B0503020204020204" pitchFamily="34" charset="-122"/>
              <a:sym typeface="Arial" panose="020B0604020202020204" pitchFamily="34" charset="0"/>
            </a:endParaRPr>
          </a:p>
          <a:p>
            <a:pPr marL="342900" indent="-342900" algn="l">
              <a:lnSpc>
                <a:spcPct val="130000"/>
              </a:lnSpc>
              <a:buClr>
                <a:srgbClr val="C00000"/>
              </a:buClr>
              <a:buFont typeface="Wingdings" panose="05000000000000000000" charset="0"/>
              <a:buChar char="Ø"/>
            </a:pPr>
            <a:r>
              <a:rPr lang="zh-CN" altLang="en-GB" sz="2000" b="1" dirty="0">
                <a:solidFill>
                  <a:schemeClr val="tx1"/>
                </a:solidFill>
                <a:latin typeface="Arial Black" panose="020B0A04020102020204" pitchFamily="34" charset="0"/>
                <a:ea typeface="微软雅黑" panose="020B0503020204020204" pitchFamily="34" charset="-122"/>
                <a:sym typeface="Arial" panose="020B0604020202020204" pitchFamily="34" charset="0"/>
              </a:rPr>
              <a:t>担保方式：</a:t>
            </a:r>
            <a:r>
              <a:rPr lang="zh-CN" altLang="en-US" sz="2000" dirty="0">
                <a:solidFill>
                  <a:schemeClr val="tx1"/>
                </a:solidFill>
                <a:latin typeface="Arial Black" panose="020B0A04020102020204" pitchFamily="34" charset="0"/>
                <a:ea typeface="微软雅黑" panose="020B0503020204020204" pitchFamily="34" charset="-122"/>
                <a:cs typeface="+mn-ea"/>
                <a:sym typeface="+mn-ea"/>
              </a:rPr>
              <a:t>根据客户情况，灵活选择</a:t>
            </a:r>
            <a:endParaRPr lang="zh-CN" altLang="en-US" sz="2000" dirty="0">
              <a:solidFill>
                <a:schemeClr val="tx1"/>
              </a:solidFill>
              <a:latin typeface="Arial Black" panose="020B0A04020102020204" pitchFamily="34" charset="0"/>
              <a:ea typeface="微软雅黑" panose="020B0503020204020204" pitchFamily="34" charset="-122"/>
              <a:cs typeface="+mn-ea"/>
              <a:sym typeface="+mn-ea"/>
            </a:endParaRPr>
          </a:p>
        </p:txBody>
      </p:sp>
      <p:grpSp>
        <p:nvGrpSpPr>
          <p:cNvPr id="2" name="组合 96"/>
          <p:cNvGrpSpPr/>
          <p:nvPr/>
        </p:nvGrpSpPr>
        <p:grpSpPr>
          <a:xfrm>
            <a:off x="885190" y="1640205"/>
            <a:ext cx="2364740" cy="2278380"/>
            <a:chOff x="562681" y="2583120"/>
            <a:chExt cx="2942897" cy="2852393"/>
          </a:xfrm>
        </p:grpSpPr>
        <p:grpSp>
          <p:nvGrpSpPr>
            <p:cNvPr id="3" name="组合 97"/>
            <p:cNvGrpSpPr/>
            <p:nvPr/>
          </p:nvGrpSpPr>
          <p:grpSpPr>
            <a:xfrm>
              <a:off x="562681" y="2583120"/>
              <a:ext cx="2942897" cy="2852393"/>
              <a:chOff x="-115111" y="-10364"/>
              <a:chExt cx="2538643" cy="2456466"/>
            </a:xfrm>
          </p:grpSpPr>
          <p:sp>
            <p:nvSpPr>
              <p:cNvPr id="59" name="Arc 14"/>
              <p:cNvSpPr/>
              <p:nvPr/>
            </p:nvSpPr>
            <p:spPr>
              <a:xfrm>
                <a:off x="1089063" y="430906"/>
                <a:ext cx="1334469" cy="1320800"/>
              </a:xfrm>
              <a:custGeom>
                <a:avLst/>
                <a:gdLst>
                  <a:gd name="txL" fmla="*/ 0 w 21600"/>
                  <a:gd name="txT" fmla="*/ 0 h 20705"/>
                  <a:gd name="txR" fmla="*/ 21600 w 21600"/>
                  <a:gd name="txB" fmla="*/ 20705 h 20705"/>
                </a:gdLst>
                <a:ahLst/>
                <a:cxnLst>
                  <a:cxn ang="0">
                    <a:pos x="2147483647" y="0"/>
                  </a:cxn>
                  <a:cxn ang="0">
                    <a:pos x="2147483647" y="2147483647"/>
                  </a:cxn>
                  <a:cxn ang="0">
                    <a:pos x="2147483647" y="2147483647"/>
                  </a:cxn>
                  <a:cxn ang="0">
                    <a:pos x="2147483647" y="0"/>
                  </a:cxn>
                  <a:cxn ang="0">
                    <a:pos x="2147483647" y="2147483647"/>
                  </a:cxn>
                  <a:cxn ang="0">
                    <a:pos x="2147483647" y="2147483647"/>
                  </a:cxn>
                  <a:cxn ang="0">
                    <a:pos x="0" y="2147483647"/>
                  </a:cxn>
                  <a:cxn ang="0">
                    <a:pos x="2147483647" y="0"/>
                  </a:cxn>
                </a:cxnLst>
                <a:rect l="txL" t="txT" r="txR" b="txB"/>
                <a:pathLst>
                  <a:path w="21600" h="20705">
                    <a:moveTo>
                      <a:pt x="18839" y="0"/>
                    </a:moveTo>
                    <a:cubicBezTo>
                      <a:pt x="20649" y="3227"/>
                      <a:pt x="21600" y="6865"/>
                      <a:pt x="21600" y="10565"/>
                    </a:cubicBezTo>
                    <a:cubicBezTo>
                      <a:pt x="21600" y="14100"/>
                      <a:pt x="20731" y="17582"/>
                      <a:pt x="19071" y="20704"/>
                    </a:cubicBezTo>
                  </a:path>
                  <a:path w="21600" h="20705">
                    <a:moveTo>
                      <a:pt x="18839" y="0"/>
                    </a:moveTo>
                    <a:cubicBezTo>
                      <a:pt x="20649" y="3227"/>
                      <a:pt x="21600" y="6865"/>
                      <a:pt x="21600" y="10565"/>
                    </a:cubicBezTo>
                    <a:cubicBezTo>
                      <a:pt x="21600" y="14100"/>
                      <a:pt x="20731" y="17582"/>
                      <a:pt x="19071" y="20704"/>
                    </a:cubicBezTo>
                    <a:lnTo>
                      <a:pt x="0" y="10565"/>
                    </a:lnTo>
                    <a:lnTo>
                      <a:pt x="18839" y="0"/>
                    </a:lnTo>
                    <a:close/>
                  </a:path>
                </a:pathLst>
              </a:custGeom>
              <a:solidFill>
                <a:srgbClr val="C00000"/>
              </a:solidFill>
              <a:ln w="9525">
                <a:noFill/>
              </a:ln>
            </p:spPr>
            <p:txBody>
              <a:bodyPr wrap="none" anchor="ctr"/>
              <a:lstStyle/>
              <a:p>
                <a:pPr algn="l" rtl="0" eaLnBrk="0" hangingPunct="0"/>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60" name="Arc 18"/>
              <p:cNvSpPr/>
              <p:nvPr/>
            </p:nvSpPr>
            <p:spPr>
              <a:xfrm>
                <a:off x="1081087" y="1069975"/>
                <a:ext cx="1191213" cy="1376127"/>
              </a:xfrm>
              <a:custGeom>
                <a:avLst/>
                <a:gdLst>
                  <a:gd name="txL" fmla="*/ 0 w 19151"/>
                  <a:gd name="txT" fmla="*/ 0 h 21600"/>
                  <a:gd name="txR" fmla="*/ 19151 w 19151"/>
                  <a:gd name="txB" fmla="*/ 21600 h 21600"/>
                </a:gdLst>
                <a:ahLst/>
                <a:cxnLst>
                  <a:cxn ang="0">
                    <a:pos x="2147483647" y="2147483647"/>
                  </a:cxn>
                  <a:cxn ang="0">
                    <a:pos x="2147483647" y="2147483647"/>
                  </a:cxn>
                  <a:cxn ang="0">
                    <a:pos x="0" y="2147483647"/>
                  </a:cxn>
                  <a:cxn ang="0">
                    <a:pos x="2147483647" y="2147483647"/>
                  </a:cxn>
                  <a:cxn ang="0">
                    <a:pos x="2147483647" y="2147483647"/>
                  </a:cxn>
                  <a:cxn ang="0">
                    <a:pos x="0" y="2147483647"/>
                  </a:cxn>
                  <a:cxn ang="0">
                    <a:pos x="2147483647" y="0"/>
                  </a:cxn>
                  <a:cxn ang="0">
                    <a:pos x="2147483647" y="2147483647"/>
                  </a:cxn>
                </a:cxnLst>
                <a:rect l="txL" t="txT" r="txR" b="txB"/>
                <a:pathLst>
                  <a:path w="19151" h="21600">
                    <a:moveTo>
                      <a:pt x="19150" y="10451"/>
                    </a:moveTo>
                    <a:cubicBezTo>
                      <a:pt x="15347" y="17330"/>
                      <a:pt x="8107" y="21599"/>
                      <a:pt x="248" y="21600"/>
                    </a:cubicBezTo>
                    <a:cubicBezTo>
                      <a:pt x="165" y="21600"/>
                      <a:pt x="82" y="21599"/>
                      <a:pt x="0" y="21598"/>
                    </a:cubicBezTo>
                  </a:path>
                  <a:path w="19151" h="21600">
                    <a:moveTo>
                      <a:pt x="19150" y="10451"/>
                    </a:moveTo>
                    <a:cubicBezTo>
                      <a:pt x="15347" y="17330"/>
                      <a:pt x="8107" y="21599"/>
                      <a:pt x="248" y="21600"/>
                    </a:cubicBezTo>
                    <a:cubicBezTo>
                      <a:pt x="165" y="21600"/>
                      <a:pt x="82" y="21599"/>
                      <a:pt x="0" y="21598"/>
                    </a:cubicBezTo>
                    <a:lnTo>
                      <a:pt x="248" y="0"/>
                    </a:lnTo>
                    <a:lnTo>
                      <a:pt x="19150" y="10451"/>
                    </a:lnTo>
                    <a:close/>
                  </a:path>
                </a:pathLst>
              </a:custGeom>
              <a:solidFill>
                <a:srgbClr val="C00000"/>
              </a:solidFill>
              <a:ln w="9525">
                <a:noFill/>
              </a:ln>
            </p:spPr>
            <p:txBody>
              <a:bodyPr wrap="none" anchor="ctr"/>
              <a:lstStyle/>
              <a:p>
                <a:pPr algn="l" rtl="0" eaLnBrk="0" hangingPunct="0"/>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61" name="Oval 21"/>
              <p:cNvSpPr/>
              <p:nvPr/>
            </p:nvSpPr>
            <p:spPr>
              <a:xfrm>
                <a:off x="-115111" y="-10364"/>
                <a:ext cx="2185887" cy="2182612"/>
              </a:xfrm>
              <a:prstGeom prst="ellipse">
                <a:avLst/>
              </a:prstGeom>
              <a:solidFill>
                <a:schemeClr val="bg1"/>
              </a:solidFill>
              <a:ln w="95250" cap="flat" cmpd="sng">
                <a:solidFill>
                  <a:srgbClr val="C00000"/>
                </a:solidFill>
                <a:prstDash val="solid"/>
                <a:headEnd type="none" w="med" len="med"/>
                <a:tailEnd type="none" w="med" len="med"/>
              </a:ln>
            </p:spPr>
            <p:txBody>
              <a:bodyPr wrap="none" anchor="ctr"/>
              <a:lstStyle/>
              <a:p>
                <a:pPr algn="l" rtl="0" eaLnBrk="0" hangingPunct="0"/>
                <a:endParaRPr lang="zh-CN" altLang="en-US" sz="16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grpSp>
        <p:sp>
          <p:nvSpPr>
            <p:cNvPr id="48" name="矩形 47"/>
            <p:cNvSpPr/>
            <p:nvPr/>
          </p:nvSpPr>
          <p:spPr>
            <a:xfrm>
              <a:off x="725287" y="3378776"/>
              <a:ext cx="2280942" cy="634395"/>
            </a:xfrm>
            <a:prstGeom prst="rect">
              <a:avLst/>
            </a:prstGeom>
          </p:spPr>
          <p:txBody>
            <a:bodyPr wrap="square">
              <a:spAutoFit/>
            </a:bodyPr>
            <a:lstStyle/>
            <a:p>
              <a:pPr algn="ctr" rtl="0" eaLnBrk="0" fontAlgn="base" hangingPunct="0">
                <a:lnSpc>
                  <a:spcPct val="150000"/>
                </a:lnSpc>
                <a:spcBef>
                  <a:spcPct val="0"/>
                </a:spcBef>
                <a:spcAft>
                  <a:spcPct val="0"/>
                </a:spcAft>
              </a:pPr>
              <a:r>
                <a:rPr lang="zh-CN" altLang="en-US" b="1" kern="1200" dirty="0">
                  <a:solidFill>
                    <a:prstClr val="black"/>
                  </a:solidFill>
                  <a:latin typeface="微软雅黑" panose="020B0503020204020204" pitchFamily="34" charset="-122"/>
                  <a:ea typeface="微软雅黑" panose="020B0503020204020204" pitchFamily="34" charset="-122"/>
                  <a:cs typeface="+mn-cs"/>
                </a:rPr>
                <a:t>小微贷</a:t>
              </a:r>
              <a:endParaRPr lang="zh-CN" altLang="en-US" b="1" kern="1200" dirty="0">
                <a:solidFill>
                  <a:prstClr val="black"/>
                </a:solidFill>
                <a:latin typeface="微软雅黑" panose="020B0503020204020204" pitchFamily="34" charset="-122"/>
                <a:ea typeface="微软雅黑" panose="020B0503020204020204" pitchFamily="34" charset="-122"/>
                <a:cs typeface="+mn-cs"/>
              </a:endParaRPr>
            </a:p>
          </p:txBody>
        </p:sp>
        <p:sp>
          <p:nvSpPr>
            <p:cNvPr id="50" name="文本框 1"/>
            <p:cNvSpPr txBox="1"/>
            <p:nvPr/>
          </p:nvSpPr>
          <p:spPr>
            <a:xfrm>
              <a:off x="865481" y="4016977"/>
              <a:ext cx="2001485" cy="532835"/>
            </a:xfrm>
            <a:prstGeom prst="rect">
              <a:avLst/>
            </a:prstGeom>
            <a:noFill/>
            <a:ln w="9525">
              <a:noFill/>
            </a:ln>
          </p:spPr>
          <p:txBody>
            <a:bodyPr wrap="square">
              <a:spAutoFit/>
            </a:bodyPr>
            <a:lstStyle/>
            <a:p>
              <a:pPr algn="ctr" rtl="0" eaLnBrk="0" hangingPunct="0">
                <a:lnSpc>
                  <a:spcPct val="150000"/>
                </a:lnSpc>
              </a:pP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51" name="椭圆 50"/>
            <p:cNvSpPr/>
            <p:nvPr/>
          </p:nvSpPr>
          <p:spPr>
            <a:xfrm>
              <a:off x="672559" y="2685003"/>
              <a:ext cx="2340000" cy="2340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spcBef>
                  <a:spcPct val="0"/>
                </a:spcBef>
                <a:spcAft>
                  <a:spcPct val="0"/>
                </a:spcAft>
              </a:pPr>
              <a:endParaRPr lang="zh-CN" altLang="en-US" sz="1300" dirty="0">
                <a:solidFill>
                  <a:prstClr val="white"/>
                </a:solidFill>
                <a:latin typeface="Calibri" panose="020F0502020204030204"/>
                <a:ea typeface="宋体" panose="02010600030101010101" pitchFamily="2" charset="-122"/>
              </a:endParaRPr>
            </a:p>
          </p:txBody>
        </p:sp>
      </p:grpSp>
      <p:sp>
        <p:nvSpPr>
          <p:cNvPr id="32" name="灯片编号占位符 2"/>
          <p:cNvSpPr>
            <a:spLocks noGrp="1"/>
          </p:cNvSpPr>
          <p:nvPr>
            <p:ph type="sldNum" sz="quarter" idx="12"/>
          </p:nvPr>
        </p:nvSpPr>
        <p:spPr/>
        <p:txBody>
          <a:bodyPr/>
          <a:lstStyle/>
          <a:p>
            <a:pPr algn="r" rtl="0" eaLnBrk="0" fontAlgn="base" hangingPunct="0">
              <a:spcBef>
                <a:spcPct val="0"/>
              </a:spcBef>
              <a:spcAft>
                <a:spcPct val="0"/>
              </a:spcAft>
              <a:defRPr/>
            </a:pPr>
            <a:fld id="{13F64BD7-06B4-4655-8C97-3B9E76CF90CA}" type="slidenum">
              <a:rPr lang="zh-CN" altLang="en-US" sz="1050"/>
            </a:fld>
            <a:endParaRPr lang="zh-CN" altLang="en-US" sz="1050" dirty="0"/>
          </a:p>
        </p:txBody>
      </p:sp>
      <p:sp>
        <p:nvSpPr>
          <p:cNvPr id="130" name="Rectangle 99"/>
          <p:cNvSpPr/>
          <p:nvPr/>
        </p:nvSpPr>
        <p:spPr>
          <a:xfrm>
            <a:off x="1217295" y="4228465"/>
            <a:ext cx="10023475" cy="1337945"/>
          </a:xfrm>
          <a:prstGeom prst="rect">
            <a:avLst/>
          </a:prstGeom>
          <a:ln w="28575" cmpd="sng">
            <a:solidFill>
              <a:srgbClr val="CC0000"/>
            </a:solidFill>
            <a:prstDash val="sysDot"/>
          </a:ln>
        </p:spPr>
        <p:txBody>
          <a:bodyPr wrap="square">
            <a:spAutoFit/>
          </a:bodyPr>
          <a:lstStyle/>
          <a:p>
            <a:pPr indent="0">
              <a:lnSpc>
                <a:spcPct val="150000"/>
              </a:lnSpc>
              <a:buFont typeface="+mj-lt"/>
              <a:buNone/>
            </a:pPr>
            <a:r>
              <a:rPr lang="en-US" b="1" dirty="0">
                <a:ea typeface="微软雅黑" panose="020B0503020204020204" pitchFamily="34" charset="-122"/>
                <a:sym typeface="Arial" panose="020B0604020202020204" pitchFamily="34" charset="0"/>
              </a:rPr>
              <a:t>1</a:t>
            </a:r>
            <a:r>
              <a:rPr lang="zh-CN" altLang="en-US" b="1" dirty="0">
                <a:ea typeface="微软雅黑" panose="020B0503020204020204" pitchFamily="34" charset="-122"/>
                <a:sym typeface="Arial" panose="020B0604020202020204" pitchFamily="34" charset="0"/>
              </a:rPr>
              <a:t>、</a:t>
            </a:r>
            <a:r>
              <a:rPr b="1" dirty="0">
                <a:ea typeface="微软雅黑" panose="020B0503020204020204" pitchFamily="34" charset="-122"/>
                <a:sym typeface="Arial" panose="020B0604020202020204" pitchFamily="34" charset="0"/>
              </a:rPr>
              <a:t>重点投向光电新显示、机器人产业及智能制造、新能源汽车、新材料汽车、新材料、现代服务业等重点产业领域；2、重点支持符合“两无五有”标准的小微创新创业企业。</a:t>
            </a:r>
            <a:endParaRPr b="1" dirty="0">
              <a:ea typeface="微软雅黑" panose="020B0503020204020204" pitchFamily="34" charset="-122"/>
              <a:sym typeface="Arial" panose="020B0604020202020204" pitchFamily="34" charset="0"/>
            </a:endParaRPr>
          </a:p>
          <a:p>
            <a:pPr marL="342900" indent="-342900">
              <a:lnSpc>
                <a:spcPct val="150000"/>
              </a:lnSpc>
              <a:buFont typeface="+mj-lt"/>
              <a:buAutoNum type="arabicPeriod"/>
            </a:pPr>
            <a:endParaRPr dirty="0">
              <a:ea typeface="微软雅黑" panose="020B0503020204020204" pitchFamily="34" charset="-122"/>
              <a:sym typeface="Arial" panose="020B0604020202020204" pitchFamily="34" charset="0"/>
            </a:endParaRPr>
          </a:p>
        </p:txBody>
      </p:sp>
      <p:sp>
        <p:nvSpPr>
          <p:cNvPr id="38915" name="标题 1"/>
          <p:cNvSpPr txBox="1"/>
          <p:nvPr/>
        </p:nvSpPr>
        <p:spPr>
          <a:xfrm>
            <a:off x="885190" y="253683"/>
            <a:ext cx="8613775" cy="731837"/>
          </a:xfrm>
          <a:prstGeom prst="rect">
            <a:avLst/>
          </a:prstGeom>
          <a:noFill/>
          <a:ln w="9525">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stStyle>
          <a:p>
            <a:pPr marL="0" lvl="0" eaLnBrk="0" hangingPunct="0">
              <a:lnSpc>
                <a:spcPct val="100000"/>
              </a:lnSpc>
              <a:buNone/>
            </a:pPr>
            <a:r>
              <a:rPr lang="zh-CN" altLang="en-US" sz="3200" b="1" dirty="0">
                <a:sym typeface="Arial Unicode MS" panose="020B0604020202020204" pitchFamily="34" charset="-122"/>
              </a:rPr>
              <a:t>中小企业信贷重点产品</a:t>
            </a:r>
            <a:r>
              <a:rPr lang="en-US" altLang="zh-CN" sz="3200" b="1" dirty="0">
                <a:sym typeface="Arial Unicode MS" panose="020B0604020202020204" pitchFamily="34" charset="-122"/>
              </a:rPr>
              <a:t>5——</a:t>
            </a:r>
            <a:r>
              <a:rPr lang="zh-CN" altLang="en-US" sz="3200" b="1" dirty="0">
                <a:sym typeface="Arial Unicode MS" panose="020B0604020202020204" pitchFamily="34" charset="-122"/>
              </a:rPr>
              <a:t>小微贷</a:t>
            </a:r>
            <a:endParaRPr lang="zh-CN" altLang="en-US" sz="3200" b="1" i="1" dirty="0">
              <a:sym typeface="Arial Unicode MS" panose="020B0604020202020204" pitchFamily="34" charset="-122"/>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32"/>
          <p:cNvSpPr/>
          <p:nvPr/>
        </p:nvSpPr>
        <p:spPr>
          <a:xfrm>
            <a:off x="4883369" y="1078098"/>
            <a:ext cx="1781523" cy="319391"/>
          </a:xfrm>
          <a:prstGeom prst="rect">
            <a:avLst/>
          </a:prstGeom>
          <a:noFill/>
          <a:ln w="9525">
            <a:noFill/>
          </a:ln>
        </p:spPr>
        <p:txBody>
          <a:bodyPr wrap="none" lIns="91432" tIns="45718" rIns="91432" bIns="45718" anchor="ctr"/>
          <a:lstStyle/>
          <a:p>
            <a:pPr algn="l" rtl="0" eaLnBrk="0" hangingPunct="0"/>
            <a:r>
              <a:rPr lang="zh-CN" altLang="en-US" sz="1200" b="1" dirty="0">
                <a:solidFill>
                  <a:srgbClr val="FFFFFF"/>
                </a:solidFill>
                <a:latin typeface="微软雅黑" panose="020B0503020204020204" pitchFamily="34" charset="-122"/>
                <a:ea typeface="微软雅黑" panose="020B0503020204020204" pitchFamily="34" charset="-122"/>
              </a:rPr>
              <a:t>完善战略客户经营管理体系</a:t>
            </a:r>
            <a:endParaRPr lang="zh-CN" altLang="en-US" sz="1200" b="1" dirty="0">
              <a:solidFill>
                <a:srgbClr val="FFFFFF"/>
              </a:solidFill>
              <a:latin typeface="微软雅黑" panose="020B0503020204020204" pitchFamily="34" charset="-122"/>
              <a:ea typeface="微软雅黑" panose="020B0503020204020204" pitchFamily="34" charset="-122"/>
            </a:endParaRPr>
          </a:p>
        </p:txBody>
      </p:sp>
      <p:sp>
        <p:nvSpPr>
          <p:cNvPr id="26" name="Text Box 36"/>
          <p:cNvSpPr/>
          <p:nvPr/>
        </p:nvSpPr>
        <p:spPr>
          <a:xfrm>
            <a:off x="4518284" y="1523031"/>
            <a:ext cx="2069609" cy="278652"/>
          </a:xfrm>
          <a:prstGeom prst="rect">
            <a:avLst/>
          </a:prstGeom>
          <a:noFill/>
          <a:ln w="9525">
            <a:noFill/>
          </a:ln>
        </p:spPr>
        <p:txBody>
          <a:bodyPr wrap="none" lIns="91432" tIns="45718" rIns="91432" bIns="45718" anchor="ctr"/>
          <a:lstStyle/>
          <a:p>
            <a:pPr algn="ctr" rtl="0" eaLnBrk="0" hangingPunct="0"/>
            <a:r>
              <a:rPr lang="zh-CN" altLang="en-US" sz="1200" b="1" dirty="0">
                <a:solidFill>
                  <a:srgbClr val="FFFFFF"/>
                </a:solidFill>
                <a:latin typeface="微软雅黑" panose="020B0503020204020204" pitchFamily="34" charset="-122"/>
                <a:ea typeface="微软雅黑" panose="020B0503020204020204" pitchFamily="34" charset="-122"/>
              </a:rPr>
              <a:t>加强小企业客户专营</a:t>
            </a:r>
            <a:endParaRPr lang="zh-CN" altLang="en-US" sz="1200" b="1" dirty="0">
              <a:solidFill>
                <a:srgbClr val="FFFFFF"/>
              </a:solidFill>
              <a:latin typeface="微软雅黑" panose="020B0503020204020204" pitchFamily="34" charset="-122"/>
              <a:ea typeface="微软雅黑" panose="020B0503020204020204" pitchFamily="34" charset="-122"/>
            </a:endParaRPr>
          </a:p>
        </p:txBody>
      </p:sp>
      <p:sp>
        <p:nvSpPr>
          <p:cNvPr id="28" name="Text Box 32"/>
          <p:cNvSpPr/>
          <p:nvPr/>
        </p:nvSpPr>
        <p:spPr>
          <a:xfrm>
            <a:off x="3883899" y="1241292"/>
            <a:ext cx="1781523" cy="319389"/>
          </a:xfrm>
          <a:prstGeom prst="rect">
            <a:avLst/>
          </a:prstGeom>
          <a:noFill/>
          <a:ln w="9525">
            <a:noFill/>
          </a:ln>
        </p:spPr>
        <p:txBody>
          <a:bodyPr wrap="none" lIns="91432" tIns="45718" rIns="91432" bIns="45718" anchor="ctr"/>
          <a:lstStyle/>
          <a:p>
            <a:pPr algn="l" rtl="0" eaLnBrk="0" hangingPunct="0"/>
            <a:r>
              <a:rPr lang="zh-CN" altLang="en-US" sz="1900" b="1" dirty="0">
                <a:solidFill>
                  <a:prstClr val="white"/>
                </a:solidFill>
                <a:latin typeface="微软雅黑" panose="020B0503020204020204" pitchFamily="34" charset="-122"/>
                <a:ea typeface="微软雅黑" panose="020B0503020204020204" pitchFamily="34" charset="-122"/>
              </a:rPr>
              <a:t>产品定义：</a:t>
            </a:r>
            <a:endParaRPr lang="zh-CN" altLang="en-US" sz="1900" b="1" dirty="0">
              <a:solidFill>
                <a:prstClr val="white"/>
              </a:solidFill>
              <a:latin typeface="微软雅黑" panose="020B0503020204020204" pitchFamily="34" charset="-122"/>
              <a:ea typeface="微软雅黑" panose="020B0503020204020204" pitchFamily="34" charset="-122"/>
            </a:endParaRPr>
          </a:p>
        </p:txBody>
      </p:sp>
      <p:sp>
        <p:nvSpPr>
          <p:cNvPr id="30" name="AutoShape 23"/>
          <p:cNvSpPr/>
          <p:nvPr/>
        </p:nvSpPr>
        <p:spPr>
          <a:xfrm>
            <a:off x="3634105" y="1323340"/>
            <a:ext cx="1640840" cy="347980"/>
          </a:xfrm>
          <a:prstGeom prst="roundRect">
            <a:avLst>
              <a:gd name="adj" fmla="val 50000"/>
            </a:avLst>
          </a:prstGeom>
          <a:solidFill>
            <a:srgbClr val="C00000"/>
          </a:solidFill>
          <a:ln w="9525">
            <a:noFill/>
          </a:ln>
        </p:spPr>
        <p:txBody>
          <a:bodyPr wrap="none" lIns="91432" tIns="45718" rIns="91432" bIns="45718" anchor="ctr"/>
          <a:lstStyle/>
          <a:p>
            <a:pPr algn="l" rtl="0" eaLnBrk="0" hangingPunct="0"/>
            <a:endParaRPr lang="zh-CN" altLang="en-US" sz="12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31" name="Text Box 32"/>
          <p:cNvSpPr/>
          <p:nvPr/>
        </p:nvSpPr>
        <p:spPr>
          <a:xfrm>
            <a:off x="3850947" y="1334500"/>
            <a:ext cx="1781523" cy="319389"/>
          </a:xfrm>
          <a:prstGeom prst="rect">
            <a:avLst/>
          </a:prstGeom>
          <a:noFill/>
          <a:ln w="9525">
            <a:noFill/>
          </a:ln>
        </p:spPr>
        <p:txBody>
          <a:bodyPr wrap="none" lIns="91432" tIns="45718" rIns="91432" bIns="45718" anchor="ctr"/>
          <a:lstStyle/>
          <a:p>
            <a:pPr algn="l" rtl="0" eaLnBrk="0" hangingPunct="0"/>
            <a:r>
              <a:rPr lang="zh-CN" altLang="en-US" sz="1900" b="1" dirty="0">
                <a:solidFill>
                  <a:prstClr val="white"/>
                </a:solidFill>
                <a:latin typeface="微软雅黑" panose="020B0503020204020204" pitchFamily="34" charset="-122"/>
                <a:ea typeface="微软雅黑" panose="020B0503020204020204" pitchFamily="34" charset="-122"/>
              </a:rPr>
              <a:t>产品要素</a:t>
            </a:r>
            <a:endParaRPr lang="zh-CN" altLang="en-US" sz="1900" b="1" dirty="0">
              <a:solidFill>
                <a:prstClr val="white"/>
              </a:solidFill>
              <a:latin typeface="微软雅黑" panose="020B0503020204020204" pitchFamily="34" charset="-122"/>
              <a:ea typeface="微软雅黑" panose="020B0503020204020204" pitchFamily="34" charset="-122"/>
            </a:endParaRPr>
          </a:p>
        </p:txBody>
      </p:sp>
      <p:sp>
        <p:nvSpPr>
          <p:cNvPr id="36" name="TextBox 25"/>
          <p:cNvSpPr/>
          <p:nvPr/>
        </p:nvSpPr>
        <p:spPr>
          <a:xfrm>
            <a:off x="3500119" y="1666875"/>
            <a:ext cx="8419737" cy="2450465"/>
          </a:xfrm>
          <a:prstGeom prst="rect">
            <a:avLst/>
          </a:prstGeom>
          <a:solidFill>
            <a:schemeClr val="bg1"/>
          </a:solidFill>
          <a:ln w="9525">
            <a:noFill/>
          </a:ln>
        </p:spPr>
        <p:txBody>
          <a:bodyPr wrap="square" lIns="91432" tIns="45718" rIns="91432" bIns="45718">
            <a:spAutoFit/>
          </a:bodyPr>
          <a:lstStyle/>
          <a:p>
            <a:pPr marL="342900" indent="-342900" algn="l">
              <a:lnSpc>
                <a:spcPct val="130000"/>
              </a:lnSpc>
              <a:buClr>
                <a:srgbClr val="C00000"/>
              </a:buClr>
              <a:buFont typeface="Wingdings" panose="05000000000000000000" charset="0"/>
              <a:buChar char="Ø"/>
            </a:pPr>
            <a:r>
              <a:rPr lang="zh-CN" altLang="en-GB" sz="2000" b="1" dirty="0">
                <a:solidFill>
                  <a:schemeClr val="tx1"/>
                </a:solidFill>
                <a:latin typeface="Arial Black" panose="020B0A04020102020204" pitchFamily="34" charset="0"/>
                <a:ea typeface="微软雅黑" panose="020B0503020204020204" pitchFamily="34" charset="-122"/>
                <a:sym typeface="Arial" panose="020B0604020202020204" pitchFamily="34" charset="0"/>
              </a:rPr>
              <a:t>贷款对象：</a:t>
            </a:r>
            <a:r>
              <a:rPr lang="zh-CN" altLang="en-GB" sz="2000" dirty="0">
                <a:solidFill>
                  <a:schemeClr val="tx1"/>
                </a:solidFill>
                <a:latin typeface="Arial Black" panose="020B0A04020102020204" pitchFamily="34" charset="0"/>
                <a:ea typeface="微软雅黑" panose="020B0503020204020204" pitchFamily="34" charset="-122"/>
                <a:sym typeface="Arial" panose="020B0604020202020204" pitchFamily="34" charset="0"/>
              </a:rPr>
              <a:t>综合金融平台要求的</a:t>
            </a:r>
            <a:r>
              <a:rPr lang="en-US" altLang="zh-CN" sz="2000" dirty="0">
                <a:solidFill>
                  <a:schemeClr val="tx1"/>
                </a:solidFill>
                <a:latin typeface="Arial Black" panose="020B0A04020102020204" pitchFamily="34" charset="0"/>
                <a:ea typeface="微软雅黑" panose="020B0503020204020204" pitchFamily="34" charset="-122"/>
                <a:sym typeface="Arial" panose="020B0604020202020204" pitchFamily="34" charset="0"/>
              </a:rPr>
              <a:t>9</a:t>
            </a:r>
            <a:r>
              <a:rPr lang="zh-CN" altLang="en-US" sz="2000" dirty="0">
                <a:solidFill>
                  <a:schemeClr val="tx1"/>
                </a:solidFill>
                <a:latin typeface="Arial Black" panose="020B0A04020102020204" pitchFamily="34" charset="0"/>
                <a:ea typeface="微软雅黑" panose="020B0503020204020204" pitchFamily="34" charset="-122"/>
                <a:sym typeface="Arial" panose="020B0604020202020204" pitchFamily="34" charset="0"/>
              </a:rPr>
              <a:t>大类客户</a:t>
            </a:r>
            <a:endParaRPr lang="zh-CN" altLang="en-GB" sz="2000" b="1" dirty="0">
              <a:solidFill>
                <a:schemeClr val="tx1"/>
              </a:solidFill>
              <a:latin typeface="Arial Black" panose="020B0A04020102020204" pitchFamily="34" charset="0"/>
              <a:ea typeface="微软雅黑" panose="020B0503020204020204" pitchFamily="34" charset="-122"/>
              <a:sym typeface="Arial" panose="020B0604020202020204" pitchFamily="34" charset="0"/>
            </a:endParaRPr>
          </a:p>
          <a:p>
            <a:pPr marL="342900" indent="-342900" algn="l">
              <a:lnSpc>
                <a:spcPct val="130000"/>
              </a:lnSpc>
              <a:buClr>
                <a:srgbClr val="C00000"/>
              </a:buClr>
              <a:buFont typeface="Wingdings" panose="05000000000000000000" charset="0"/>
              <a:buChar char="Ø"/>
            </a:pPr>
            <a:r>
              <a:rPr lang="zh-CN" altLang="en-GB" sz="2000" b="1" dirty="0">
                <a:solidFill>
                  <a:schemeClr val="tx1"/>
                </a:solidFill>
                <a:latin typeface="Arial Black" panose="020B0A04020102020204" pitchFamily="34" charset="0"/>
                <a:ea typeface="微软雅黑" panose="020B0503020204020204" pitchFamily="34" charset="-122"/>
                <a:sym typeface="Arial" panose="020B0604020202020204" pitchFamily="34" charset="0"/>
              </a:rPr>
              <a:t>贷款金额：</a:t>
            </a:r>
            <a:r>
              <a:rPr lang="zh-CN" altLang="en-US" sz="2000" b="1" dirty="0">
                <a:solidFill>
                  <a:schemeClr val="tx1"/>
                </a:solidFill>
                <a:latin typeface="Arial Black" panose="020B0A04020102020204" pitchFamily="34" charset="0"/>
                <a:ea typeface="微软雅黑" panose="020B0503020204020204" pitchFamily="34" charset="-122"/>
                <a:sym typeface="Arial" panose="020B0604020202020204" pitchFamily="34" charset="0"/>
              </a:rPr>
              <a:t>最高</a:t>
            </a:r>
            <a:r>
              <a:rPr lang="en-US" altLang="zh-CN" sz="2000" dirty="0">
                <a:solidFill>
                  <a:schemeClr val="tx1"/>
                </a:solidFill>
                <a:latin typeface="Arial Black" panose="020B0A04020102020204" pitchFamily="34" charset="0"/>
                <a:ea typeface="微软雅黑" panose="020B0503020204020204" pitchFamily="34" charset="-122"/>
                <a:sym typeface="Arial" panose="020B0604020202020204" pitchFamily="34" charset="0"/>
              </a:rPr>
              <a:t>1000</a:t>
            </a:r>
            <a:r>
              <a:rPr lang="zh-CN" altLang="en-US" sz="2000" dirty="0">
                <a:solidFill>
                  <a:schemeClr val="tx1"/>
                </a:solidFill>
                <a:latin typeface="Arial Black" panose="020B0A04020102020204" pitchFamily="34" charset="0"/>
                <a:ea typeface="微软雅黑" panose="020B0503020204020204" pitchFamily="34" charset="-122"/>
                <a:sym typeface="Arial" panose="020B0604020202020204" pitchFamily="34" charset="0"/>
              </a:rPr>
              <a:t>万元</a:t>
            </a:r>
            <a:endParaRPr lang="zh-CN" altLang="en-US" sz="2000" dirty="0">
              <a:solidFill>
                <a:schemeClr val="tx1"/>
              </a:solidFill>
              <a:latin typeface="Arial Black" panose="020B0A04020102020204" pitchFamily="34" charset="0"/>
              <a:ea typeface="微软雅黑" panose="020B0503020204020204" pitchFamily="34" charset="-122"/>
              <a:sym typeface="Arial" panose="020B0604020202020204" pitchFamily="34" charset="0"/>
            </a:endParaRPr>
          </a:p>
          <a:p>
            <a:pPr marL="342900" indent="-342900" algn="l">
              <a:lnSpc>
                <a:spcPct val="130000"/>
              </a:lnSpc>
              <a:buClr>
                <a:srgbClr val="C00000"/>
              </a:buClr>
              <a:buFont typeface="Wingdings" panose="05000000000000000000" charset="0"/>
              <a:buChar char="Ø"/>
            </a:pPr>
            <a:r>
              <a:rPr lang="zh-CN" altLang="en-US" sz="2000" b="1" dirty="0">
                <a:solidFill>
                  <a:schemeClr val="tx1"/>
                </a:solidFill>
                <a:latin typeface="Arial Black" panose="020B0A04020102020204" pitchFamily="34" charset="0"/>
                <a:ea typeface="微软雅黑" panose="020B0503020204020204" pitchFamily="34" charset="-122"/>
                <a:sym typeface="Arial" panose="020B0604020202020204" pitchFamily="34" charset="0"/>
              </a:rPr>
              <a:t>贷款期限</a:t>
            </a:r>
            <a:r>
              <a:rPr lang="zh-CN" altLang="en-US" sz="2000" dirty="0">
                <a:solidFill>
                  <a:schemeClr val="tx1"/>
                </a:solidFill>
                <a:latin typeface="Arial Black" panose="020B0A04020102020204" pitchFamily="34" charset="0"/>
                <a:ea typeface="微软雅黑" panose="020B0503020204020204" pitchFamily="34" charset="-122"/>
                <a:sym typeface="Arial" panose="020B0604020202020204" pitchFamily="34" charset="0"/>
              </a:rPr>
              <a:t>：</a:t>
            </a:r>
            <a:r>
              <a:rPr lang="en-US" sz="2000" dirty="0">
                <a:solidFill>
                  <a:schemeClr val="tx1"/>
                </a:solidFill>
                <a:latin typeface="Arial Black" panose="020B0A04020102020204" pitchFamily="34" charset="0"/>
                <a:ea typeface="微软雅黑" panose="020B0503020204020204" pitchFamily="34" charset="-122"/>
                <a:sym typeface="Arial" panose="020B0604020202020204" pitchFamily="34" charset="0"/>
              </a:rPr>
              <a:t>1</a:t>
            </a:r>
            <a:r>
              <a:rPr lang="zh-CN" altLang="en-US" sz="2000" dirty="0">
                <a:solidFill>
                  <a:schemeClr val="tx1"/>
                </a:solidFill>
                <a:latin typeface="Arial Black" panose="020B0A04020102020204" pitchFamily="34" charset="0"/>
                <a:ea typeface="微软雅黑" panose="020B0503020204020204" pitchFamily="34" charset="-122"/>
                <a:sym typeface="Arial" panose="020B0604020202020204" pitchFamily="34" charset="0"/>
              </a:rPr>
              <a:t>年</a:t>
            </a:r>
            <a:endParaRPr lang="zh-CN" altLang="en-US" sz="2000" dirty="0">
              <a:solidFill>
                <a:schemeClr val="tx1"/>
              </a:solidFill>
              <a:latin typeface="Arial Black" panose="020B0A04020102020204" pitchFamily="34" charset="0"/>
              <a:ea typeface="微软雅黑" panose="020B0503020204020204" pitchFamily="34" charset="-122"/>
              <a:sym typeface="Arial" panose="020B0604020202020204" pitchFamily="34" charset="0"/>
            </a:endParaRPr>
          </a:p>
          <a:p>
            <a:pPr marL="342900" indent="-342900" algn="l">
              <a:lnSpc>
                <a:spcPct val="130000"/>
              </a:lnSpc>
              <a:buClr>
                <a:srgbClr val="C00000"/>
              </a:buClr>
              <a:buFont typeface="Wingdings" panose="05000000000000000000" charset="0"/>
              <a:buChar char="Ø"/>
            </a:pPr>
            <a:r>
              <a:rPr lang="zh-CN" altLang="en-US" sz="2000" b="1" dirty="0">
                <a:solidFill>
                  <a:schemeClr val="tx1"/>
                </a:solidFill>
                <a:latin typeface="Arial Black" panose="020B0A04020102020204" pitchFamily="34" charset="0"/>
                <a:ea typeface="微软雅黑" panose="020B0503020204020204" pitchFamily="34" charset="-122"/>
                <a:sym typeface="Arial" panose="020B0604020202020204" pitchFamily="34" charset="0"/>
              </a:rPr>
              <a:t>贷款定价</a:t>
            </a:r>
            <a:r>
              <a:rPr lang="zh-CN" altLang="en-US" sz="2000" dirty="0">
                <a:solidFill>
                  <a:schemeClr val="tx1"/>
                </a:solidFill>
                <a:latin typeface="Arial Black" panose="020B0A04020102020204" pitchFamily="34" charset="0"/>
                <a:ea typeface="微软雅黑" panose="020B0503020204020204" pitchFamily="34" charset="-122"/>
                <a:sym typeface="Arial" panose="020B0604020202020204" pitchFamily="34" charset="0"/>
              </a:rPr>
              <a:t>：差异化灵活定价</a:t>
            </a:r>
            <a:endParaRPr lang="en-US" altLang="zh-CN" sz="2000" dirty="0">
              <a:solidFill>
                <a:schemeClr val="tx1"/>
              </a:solidFill>
              <a:latin typeface="Arial Black" panose="020B0A04020102020204" pitchFamily="34" charset="0"/>
              <a:ea typeface="微软雅黑" panose="020B0503020204020204" pitchFamily="34" charset="-122"/>
              <a:sym typeface="Arial" panose="020B0604020202020204" pitchFamily="34" charset="0"/>
            </a:endParaRPr>
          </a:p>
          <a:p>
            <a:pPr marL="342900" indent="-342900" algn="l">
              <a:lnSpc>
                <a:spcPct val="130000"/>
              </a:lnSpc>
              <a:buClr>
                <a:srgbClr val="C00000"/>
              </a:buClr>
              <a:buFont typeface="Wingdings" panose="05000000000000000000" charset="0"/>
              <a:buChar char="Ø"/>
            </a:pPr>
            <a:r>
              <a:rPr lang="zh-CN" altLang="en-GB" sz="2000" b="1" dirty="0">
                <a:solidFill>
                  <a:schemeClr val="tx1"/>
                </a:solidFill>
                <a:latin typeface="Arial Black" panose="020B0A04020102020204" pitchFamily="34" charset="0"/>
                <a:ea typeface="微软雅黑" panose="020B0503020204020204" pitchFamily="34" charset="-122"/>
                <a:sym typeface="Arial" panose="020B0604020202020204" pitchFamily="34" charset="0"/>
              </a:rPr>
              <a:t>担保方式：</a:t>
            </a:r>
            <a:r>
              <a:rPr lang="zh-CN" altLang="en-US" sz="1800" dirty="0">
                <a:solidFill>
                  <a:schemeClr val="tx1"/>
                </a:solidFill>
                <a:latin typeface="Arial Black" panose="020B0A04020102020204" pitchFamily="34" charset="0"/>
                <a:ea typeface="微软雅黑" panose="020B0503020204020204" pitchFamily="34" charset="-122"/>
                <a:cs typeface="+mn-ea"/>
                <a:sym typeface="+mn-ea"/>
              </a:rPr>
              <a:t>企业地方征信评分&gt;=650分，类信用方式，无需引入担保公司；</a:t>
            </a:r>
            <a:endParaRPr lang="zh-CN" altLang="en-US" sz="1800" dirty="0">
              <a:solidFill>
                <a:schemeClr val="tx1"/>
              </a:solidFill>
              <a:latin typeface="Arial Black" panose="020B0A04020102020204" pitchFamily="34" charset="0"/>
              <a:ea typeface="微软雅黑" panose="020B0503020204020204" pitchFamily="34" charset="-122"/>
              <a:cs typeface="+mn-ea"/>
              <a:sym typeface="+mn-ea"/>
            </a:endParaRPr>
          </a:p>
          <a:p>
            <a:pPr algn="l">
              <a:lnSpc>
                <a:spcPct val="130000"/>
              </a:lnSpc>
            </a:pPr>
            <a:r>
              <a:rPr lang="zh-CN" altLang="en-US" sz="1800" dirty="0">
                <a:solidFill>
                  <a:schemeClr val="tx1"/>
                </a:solidFill>
                <a:latin typeface="Arial Black" panose="020B0A04020102020204" pitchFamily="34" charset="0"/>
                <a:ea typeface="微软雅黑" panose="020B0503020204020204" pitchFamily="34" charset="-122"/>
                <a:cs typeface="+mn-ea"/>
                <a:sym typeface="+mn-ea"/>
              </a:rPr>
              <a:t>                     企业地方征信评分&lt;6</a:t>
            </a:r>
            <a:r>
              <a:rPr lang="en-US" altLang="zh-CN" sz="1800" dirty="0">
                <a:solidFill>
                  <a:schemeClr val="tx1"/>
                </a:solidFill>
                <a:latin typeface="Arial Black" panose="020B0A04020102020204" pitchFamily="34" charset="0"/>
                <a:ea typeface="微软雅黑" panose="020B0503020204020204" pitchFamily="34" charset="-122"/>
                <a:cs typeface="+mn-ea"/>
                <a:sym typeface="+mn-ea"/>
              </a:rPr>
              <a:t>50</a:t>
            </a:r>
            <a:r>
              <a:rPr lang="zh-CN" altLang="en-US" sz="1800" dirty="0">
                <a:solidFill>
                  <a:schemeClr val="tx1"/>
                </a:solidFill>
                <a:latin typeface="Arial Black" panose="020B0A04020102020204" pitchFamily="34" charset="0"/>
                <a:ea typeface="微软雅黑" panose="020B0503020204020204" pitchFamily="34" charset="-122"/>
                <a:cs typeface="+mn-ea"/>
                <a:sym typeface="+mn-ea"/>
              </a:rPr>
              <a:t>分，引入合作担保公司</a:t>
            </a:r>
            <a:endParaRPr lang="zh-CN" altLang="en-US" sz="1800" dirty="0">
              <a:solidFill>
                <a:schemeClr val="tx1"/>
              </a:solidFill>
              <a:latin typeface="Arial Black" panose="020B0A04020102020204" pitchFamily="34" charset="0"/>
              <a:ea typeface="微软雅黑" panose="020B0503020204020204" pitchFamily="34" charset="-122"/>
              <a:cs typeface="+mn-ea"/>
              <a:sym typeface="+mn-ea"/>
            </a:endParaRPr>
          </a:p>
        </p:txBody>
      </p:sp>
      <p:grpSp>
        <p:nvGrpSpPr>
          <p:cNvPr id="2" name="组合 96"/>
          <p:cNvGrpSpPr/>
          <p:nvPr/>
        </p:nvGrpSpPr>
        <p:grpSpPr>
          <a:xfrm>
            <a:off x="885190" y="1640205"/>
            <a:ext cx="2364740" cy="2278380"/>
            <a:chOff x="562681" y="2583120"/>
            <a:chExt cx="2942897" cy="2852393"/>
          </a:xfrm>
        </p:grpSpPr>
        <p:grpSp>
          <p:nvGrpSpPr>
            <p:cNvPr id="3" name="组合 97"/>
            <p:cNvGrpSpPr/>
            <p:nvPr/>
          </p:nvGrpSpPr>
          <p:grpSpPr>
            <a:xfrm>
              <a:off x="562681" y="2583120"/>
              <a:ext cx="2942897" cy="2852393"/>
              <a:chOff x="-115111" y="-10364"/>
              <a:chExt cx="2538643" cy="2456466"/>
            </a:xfrm>
          </p:grpSpPr>
          <p:sp>
            <p:nvSpPr>
              <p:cNvPr id="59" name="Arc 14"/>
              <p:cNvSpPr/>
              <p:nvPr/>
            </p:nvSpPr>
            <p:spPr>
              <a:xfrm>
                <a:off x="1089063" y="430906"/>
                <a:ext cx="1334469" cy="1320800"/>
              </a:xfrm>
              <a:custGeom>
                <a:avLst/>
                <a:gdLst>
                  <a:gd name="txL" fmla="*/ 0 w 21600"/>
                  <a:gd name="txT" fmla="*/ 0 h 20705"/>
                  <a:gd name="txR" fmla="*/ 21600 w 21600"/>
                  <a:gd name="txB" fmla="*/ 20705 h 20705"/>
                </a:gdLst>
                <a:ahLst/>
                <a:cxnLst>
                  <a:cxn ang="0">
                    <a:pos x="2147483647" y="0"/>
                  </a:cxn>
                  <a:cxn ang="0">
                    <a:pos x="2147483647" y="2147483647"/>
                  </a:cxn>
                  <a:cxn ang="0">
                    <a:pos x="2147483647" y="2147483647"/>
                  </a:cxn>
                  <a:cxn ang="0">
                    <a:pos x="2147483647" y="0"/>
                  </a:cxn>
                  <a:cxn ang="0">
                    <a:pos x="2147483647" y="2147483647"/>
                  </a:cxn>
                  <a:cxn ang="0">
                    <a:pos x="2147483647" y="2147483647"/>
                  </a:cxn>
                  <a:cxn ang="0">
                    <a:pos x="0" y="2147483647"/>
                  </a:cxn>
                  <a:cxn ang="0">
                    <a:pos x="2147483647" y="0"/>
                  </a:cxn>
                </a:cxnLst>
                <a:rect l="txL" t="txT" r="txR" b="txB"/>
                <a:pathLst>
                  <a:path w="21600" h="20705">
                    <a:moveTo>
                      <a:pt x="18839" y="0"/>
                    </a:moveTo>
                    <a:cubicBezTo>
                      <a:pt x="20649" y="3227"/>
                      <a:pt x="21600" y="6865"/>
                      <a:pt x="21600" y="10565"/>
                    </a:cubicBezTo>
                    <a:cubicBezTo>
                      <a:pt x="21600" y="14100"/>
                      <a:pt x="20731" y="17582"/>
                      <a:pt x="19071" y="20704"/>
                    </a:cubicBezTo>
                  </a:path>
                  <a:path w="21600" h="20705">
                    <a:moveTo>
                      <a:pt x="18839" y="0"/>
                    </a:moveTo>
                    <a:cubicBezTo>
                      <a:pt x="20649" y="3227"/>
                      <a:pt x="21600" y="6865"/>
                      <a:pt x="21600" y="10565"/>
                    </a:cubicBezTo>
                    <a:cubicBezTo>
                      <a:pt x="21600" y="14100"/>
                      <a:pt x="20731" y="17582"/>
                      <a:pt x="19071" y="20704"/>
                    </a:cubicBezTo>
                    <a:lnTo>
                      <a:pt x="0" y="10565"/>
                    </a:lnTo>
                    <a:lnTo>
                      <a:pt x="18839" y="0"/>
                    </a:lnTo>
                    <a:close/>
                  </a:path>
                </a:pathLst>
              </a:custGeom>
              <a:solidFill>
                <a:srgbClr val="C00000"/>
              </a:solidFill>
              <a:ln w="9525">
                <a:noFill/>
              </a:ln>
            </p:spPr>
            <p:txBody>
              <a:bodyPr wrap="none" anchor="ctr"/>
              <a:lstStyle/>
              <a:p>
                <a:pPr algn="l" rtl="0" eaLnBrk="0" hangingPunct="0"/>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60" name="Arc 18"/>
              <p:cNvSpPr/>
              <p:nvPr/>
            </p:nvSpPr>
            <p:spPr>
              <a:xfrm>
                <a:off x="1081087" y="1069975"/>
                <a:ext cx="1191213" cy="1376127"/>
              </a:xfrm>
              <a:custGeom>
                <a:avLst/>
                <a:gdLst>
                  <a:gd name="txL" fmla="*/ 0 w 19151"/>
                  <a:gd name="txT" fmla="*/ 0 h 21600"/>
                  <a:gd name="txR" fmla="*/ 19151 w 19151"/>
                  <a:gd name="txB" fmla="*/ 21600 h 21600"/>
                </a:gdLst>
                <a:ahLst/>
                <a:cxnLst>
                  <a:cxn ang="0">
                    <a:pos x="2147483647" y="2147483647"/>
                  </a:cxn>
                  <a:cxn ang="0">
                    <a:pos x="2147483647" y="2147483647"/>
                  </a:cxn>
                  <a:cxn ang="0">
                    <a:pos x="0" y="2147483647"/>
                  </a:cxn>
                  <a:cxn ang="0">
                    <a:pos x="2147483647" y="2147483647"/>
                  </a:cxn>
                  <a:cxn ang="0">
                    <a:pos x="2147483647" y="2147483647"/>
                  </a:cxn>
                  <a:cxn ang="0">
                    <a:pos x="0" y="2147483647"/>
                  </a:cxn>
                  <a:cxn ang="0">
                    <a:pos x="2147483647" y="0"/>
                  </a:cxn>
                  <a:cxn ang="0">
                    <a:pos x="2147483647" y="2147483647"/>
                  </a:cxn>
                </a:cxnLst>
                <a:rect l="txL" t="txT" r="txR" b="txB"/>
                <a:pathLst>
                  <a:path w="19151" h="21600">
                    <a:moveTo>
                      <a:pt x="19150" y="10451"/>
                    </a:moveTo>
                    <a:cubicBezTo>
                      <a:pt x="15347" y="17330"/>
                      <a:pt x="8107" y="21599"/>
                      <a:pt x="248" y="21600"/>
                    </a:cubicBezTo>
                    <a:cubicBezTo>
                      <a:pt x="165" y="21600"/>
                      <a:pt x="82" y="21599"/>
                      <a:pt x="0" y="21598"/>
                    </a:cubicBezTo>
                  </a:path>
                  <a:path w="19151" h="21600">
                    <a:moveTo>
                      <a:pt x="19150" y="10451"/>
                    </a:moveTo>
                    <a:cubicBezTo>
                      <a:pt x="15347" y="17330"/>
                      <a:pt x="8107" y="21599"/>
                      <a:pt x="248" y="21600"/>
                    </a:cubicBezTo>
                    <a:cubicBezTo>
                      <a:pt x="165" y="21600"/>
                      <a:pt x="82" y="21599"/>
                      <a:pt x="0" y="21598"/>
                    </a:cubicBezTo>
                    <a:lnTo>
                      <a:pt x="248" y="0"/>
                    </a:lnTo>
                    <a:lnTo>
                      <a:pt x="19150" y="10451"/>
                    </a:lnTo>
                    <a:close/>
                  </a:path>
                </a:pathLst>
              </a:custGeom>
              <a:solidFill>
                <a:srgbClr val="C00000"/>
              </a:solidFill>
              <a:ln w="9525">
                <a:noFill/>
              </a:ln>
            </p:spPr>
            <p:txBody>
              <a:bodyPr wrap="none" anchor="ctr"/>
              <a:lstStyle/>
              <a:p>
                <a:pPr algn="l" rtl="0" eaLnBrk="0" hangingPunct="0"/>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61" name="Oval 21"/>
              <p:cNvSpPr/>
              <p:nvPr/>
            </p:nvSpPr>
            <p:spPr>
              <a:xfrm>
                <a:off x="-115111" y="-10364"/>
                <a:ext cx="2185887" cy="2182612"/>
              </a:xfrm>
              <a:prstGeom prst="ellipse">
                <a:avLst/>
              </a:prstGeom>
              <a:solidFill>
                <a:schemeClr val="bg1"/>
              </a:solidFill>
              <a:ln w="95250" cap="flat" cmpd="sng">
                <a:solidFill>
                  <a:srgbClr val="C00000"/>
                </a:solidFill>
                <a:prstDash val="solid"/>
                <a:headEnd type="none" w="med" len="med"/>
                <a:tailEnd type="none" w="med" len="med"/>
              </a:ln>
            </p:spPr>
            <p:txBody>
              <a:bodyPr wrap="none" anchor="ctr"/>
              <a:lstStyle/>
              <a:p>
                <a:pPr algn="l" rtl="0" eaLnBrk="0" hangingPunct="0"/>
                <a:endParaRPr lang="zh-CN" altLang="en-US" sz="16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grpSp>
        <p:sp>
          <p:nvSpPr>
            <p:cNvPr id="48" name="矩形 47"/>
            <p:cNvSpPr/>
            <p:nvPr/>
          </p:nvSpPr>
          <p:spPr>
            <a:xfrm>
              <a:off x="725287" y="3378776"/>
              <a:ext cx="2280942" cy="634395"/>
            </a:xfrm>
            <a:prstGeom prst="rect">
              <a:avLst/>
            </a:prstGeom>
          </p:spPr>
          <p:txBody>
            <a:bodyPr wrap="square">
              <a:spAutoFit/>
            </a:bodyPr>
            <a:lstStyle/>
            <a:p>
              <a:pPr algn="ctr" rtl="0" eaLnBrk="0" fontAlgn="base" hangingPunct="0">
                <a:lnSpc>
                  <a:spcPct val="150000"/>
                </a:lnSpc>
                <a:spcBef>
                  <a:spcPct val="0"/>
                </a:spcBef>
                <a:spcAft>
                  <a:spcPct val="0"/>
                </a:spcAft>
              </a:pPr>
              <a:r>
                <a:rPr lang="zh-CN" altLang="en-US" b="1" kern="1200" dirty="0">
                  <a:solidFill>
                    <a:prstClr val="black"/>
                  </a:solidFill>
                  <a:latin typeface="微软雅黑" panose="020B0503020204020204" pitchFamily="34" charset="-122"/>
                  <a:ea typeface="微软雅黑" panose="020B0503020204020204" pitchFamily="34" charset="-122"/>
                  <a:cs typeface="+mn-cs"/>
                </a:rPr>
                <a:t>信保贷</a:t>
              </a:r>
              <a:endParaRPr lang="zh-CN" altLang="en-US" b="1" kern="1200" dirty="0">
                <a:solidFill>
                  <a:prstClr val="black"/>
                </a:solidFill>
                <a:latin typeface="微软雅黑" panose="020B0503020204020204" pitchFamily="34" charset="-122"/>
                <a:ea typeface="微软雅黑" panose="020B0503020204020204" pitchFamily="34" charset="-122"/>
                <a:cs typeface="+mn-cs"/>
              </a:endParaRPr>
            </a:p>
          </p:txBody>
        </p:sp>
        <p:sp>
          <p:nvSpPr>
            <p:cNvPr id="50" name="文本框 1"/>
            <p:cNvSpPr txBox="1"/>
            <p:nvPr/>
          </p:nvSpPr>
          <p:spPr>
            <a:xfrm>
              <a:off x="865481" y="4016977"/>
              <a:ext cx="2001485" cy="532835"/>
            </a:xfrm>
            <a:prstGeom prst="rect">
              <a:avLst/>
            </a:prstGeom>
            <a:noFill/>
            <a:ln w="9525">
              <a:noFill/>
            </a:ln>
          </p:spPr>
          <p:txBody>
            <a:bodyPr wrap="square">
              <a:spAutoFit/>
            </a:bodyPr>
            <a:lstStyle/>
            <a:p>
              <a:pPr algn="ctr" rtl="0" eaLnBrk="0" hangingPunct="0">
                <a:lnSpc>
                  <a:spcPct val="150000"/>
                </a:lnSpc>
              </a:pP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51" name="椭圆 50"/>
            <p:cNvSpPr/>
            <p:nvPr/>
          </p:nvSpPr>
          <p:spPr>
            <a:xfrm>
              <a:off x="672559" y="2685003"/>
              <a:ext cx="2340000" cy="2340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spcBef>
                  <a:spcPct val="0"/>
                </a:spcBef>
                <a:spcAft>
                  <a:spcPct val="0"/>
                </a:spcAft>
              </a:pPr>
              <a:endParaRPr lang="zh-CN" altLang="en-US" sz="1300" dirty="0">
                <a:solidFill>
                  <a:prstClr val="white"/>
                </a:solidFill>
                <a:latin typeface="Calibri" panose="020F0502020204030204"/>
                <a:ea typeface="宋体" panose="02010600030101010101" pitchFamily="2" charset="-122"/>
              </a:endParaRPr>
            </a:p>
          </p:txBody>
        </p:sp>
      </p:grpSp>
      <p:sp>
        <p:nvSpPr>
          <p:cNvPr id="32" name="灯片编号占位符 2"/>
          <p:cNvSpPr>
            <a:spLocks noGrp="1"/>
          </p:cNvSpPr>
          <p:nvPr>
            <p:ph type="sldNum" sz="quarter" idx="12"/>
          </p:nvPr>
        </p:nvSpPr>
        <p:spPr/>
        <p:txBody>
          <a:bodyPr/>
          <a:lstStyle/>
          <a:p>
            <a:pPr algn="r" rtl="0" eaLnBrk="0" fontAlgn="base" hangingPunct="0">
              <a:spcBef>
                <a:spcPct val="0"/>
              </a:spcBef>
              <a:spcAft>
                <a:spcPct val="0"/>
              </a:spcAft>
              <a:defRPr/>
            </a:pPr>
            <a:fld id="{13F64BD7-06B4-4655-8C97-3B9E76CF90CA}" type="slidenum">
              <a:rPr lang="zh-CN" altLang="en-US" sz="1050"/>
            </a:fld>
            <a:endParaRPr lang="zh-CN" altLang="en-US" sz="1050" dirty="0"/>
          </a:p>
        </p:txBody>
      </p:sp>
      <p:sp>
        <p:nvSpPr>
          <p:cNvPr id="130" name="Rectangle 99"/>
          <p:cNvSpPr/>
          <p:nvPr/>
        </p:nvSpPr>
        <p:spPr>
          <a:xfrm>
            <a:off x="1217295" y="4228465"/>
            <a:ext cx="10023475" cy="1338828"/>
          </a:xfrm>
          <a:prstGeom prst="rect">
            <a:avLst/>
          </a:prstGeom>
          <a:ln w="28575" cmpd="sng">
            <a:solidFill>
              <a:srgbClr val="CC0000"/>
            </a:solidFill>
            <a:prstDash val="sysDot"/>
          </a:ln>
        </p:spPr>
        <p:txBody>
          <a:bodyPr wrap="square">
            <a:spAutoFit/>
          </a:bodyPr>
          <a:lstStyle/>
          <a:p>
            <a:pPr>
              <a:lnSpc>
                <a:spcPct val="150000"/>
              </a:lnSpc>
            </a:pPr>
            <a:r>
              <a:rPr lang="en-US" b="1" dirty="0">
                <a:ea typeface="微软雅黑" panose="020B0503020204020204" pitchFamily="34" charset="-122"/>
                <a:sym typeface="Arial" panose="020B0604020202020204" pitchFamily="34" charset="0"/>
              </a:rPr>
              <a:t>1.</a:t>
            </a:r>
            <a:r>
              <a:rPr b="1" dirty="0">
                <a:ea typeface="微软雅黑" panose="020B0503020204020204" pitchFamily="34" charset="-122"/>
                <a:sym typeface="Arial" panose="020B0604020202020204" pitchFamily="34" charset="0"/>
              </a:rPr>
              <a:t>金额高。</a:t>
            </a:r>
            <a:r>
              <a:rPr lang="zh-CN" dirty="0">
                <a:ea typeface="微软雅黑" panose="020B0503020204020204" pitchFamily="34" charset="-122"/>
                <a:sym typeface="Arial" panose="020B0604020202020204" pitchFamily="34" charset="0"/>
              </a:rPr>
              <a:t>贷款金额最高可达</a:t>
            </a:r>
            <a:r>
              <a:rPr dirty="0">
                <a:ea typeface="微软雅黑" panose="020B0503020204020204" pitchFamily="34" charset="-122"/>
                <a:sym typeface="Arial" panose="020B0604020202020204" pitchFamily="34" charset="0"/>
              </a:rPr>
              <a:t>1000万</a:t>
            </a:r>
            <a:endParaRPr dirty="0">
              <a:ea typeface="微软雅黑" panose="020B0503020204020204" pitchFamily="34" charset="-122"/>
              <a:sym typeface="Arial" panose="020B0604020202020204" pitchFamily="34" charset="0"/>
            </a:endParaRPr>
          </a:p>
          <a:p>
            <a:pPr>
              <a:lnSpc>
                <a:spcPct val="150000"/>
              </a:lnSpc>
            </a:pPr>
            <a:r>
              <a:rPr lang="en-US" b="1" dirty="0">
                <a:ea typeface="微软雅黑" panose="020B0503020204020204" pitchFamily="34" charset="-122"/>
                <a:sym typeface="Arial" panose="020B0604020202020204" pitchFamily="34" charset="0"/>
              </a:rPr>
              <a:t>2.</a:t>
            </a:r>
            <a:r>
              <a:rPr b="1" dirty="0">
                <a:ea typeface="微软雅黑" panose="020B0503020204020204" pitchFamily="34" charset="-122"/>
                <a:sym typeface="Arial" panose="020B0604020202020204" pitchFamily="34" charset="0"/>
              </a:rPr>
              <a:t>成本低。</a:t>
            </a:r>
            <a:r>
              <a:rPr dirty="0">
                <a:ea typeface="微软雅黑" panose="020B0503020204020204" pitchFamily="34" charset="-122"/>
                <a:sym typeface="Arial" panose="020B0604020202020204" pitchFamily="34" charset="0"/>
              </a:rPr>
              <a:t>600</a:t>
            </a:r>
            <a:r>
              <a:rPr lang="zh-CN" dirty="0">
                <a:ea typeface="微软雅黑" panose="020B0503020204020204" pitchFamily="34" charset="-122"/>
                <a:sym typeface="Arial" panose="020B0604020202020204" pitchFamily="34" charset="0"/>
              </a:rPr>
              <a:t>分</a:t>
            </a:r>
            <a:r>
              <a:rPr dirty="0">
                <a:ea typeface="微软雅黑" panose="020B0503020204020204" pitchFamily="34" charset="-122"/>
                <a:sym typeface="Arial" panose="020B0604020202020204" pitchFamily="34" charset="0"/>
              </a:rPr>
              <a:t>以下担保费1.5%；600-650</a:t>
            </a:r>
            <a:r>
              <a:rPr lang="zh-CN" dirty="0">
                <a:ea typeface="微软雅黑" panose="020B0503020204020204" pitchFamily="34" charset="-122"/>
                <a:sym typeface="Arial" panose="020B0604020202020204" pitchFamily="34" charset="0"/>
              </a:rPr>
              <a:t>分</a:t>
            </a:r>
            <a:r>
              <a:rPr dirty="0">
                <a:ea typeface="微软雅黑" panose="020B0503020204020204" pitchFamily="34" charset="-122"/>
                <a:sym typeface="Arial" panose="020B0604020202020204" pitchFamily="34" charset="0"/>
              </a:rPr>
              <a:t>1%；650</a:t>
            </a:r>
            <a:r>
              <a:rPr lang="zh-CN" dirty="0">
                <a:ea typeface="微软雅黑" panose="020B0503020204020204" pitchFamily="34" charset="-122"/>
                <a:sym typeface="Arial" panose="020B0604020202020204" pitchFamily="34" charset="0"/>
              </a:rPr>
              <a:t>分</a:t>
            </a:r>
            <a:r>
              <a:rPr dirty="0">
                <a:ea typeface="微软雅黑" panose="020B0503020204020204" pitchFamily="34" charset="-122"/>
                <a:sym typeface="Arial" panose="020B0604020202020204" pitchFamily="34" charset="0"/>
              </a:rPr>
              <a:t>以上无担保费。</a:t>
            </a:r>
            <a:endParaRPr dirty="0">
              <a:ea typeface="微软雅黑" panose="020B0503020204020204" pitchFamily="34" charset="-122"/>
              <a:sym typeface="Arial" panose="020B0604020202020204" pitchFamily="34" charset="0"/>
            </a:endParaRPr>
          </a:p>
          <a:p>
            <a:pPr>
              <a:lnSpc>
                <a:spcPct val="150000"/>
              </a:lnSpc>
            </a:pPr>
            <a:r>
              <a:rPr lang="en-US" b="1" dirty="0">
                <a:ea typeface="微软雅黑" panose="020B0503020204020204" pitchFamily="34" charset="-122"/>
                <a:sym typeface="Arial" panose="020B0604020202020204" pitchFamily="34" charset="0"/>
              </a:rPr>
              <a:t>3.</a:t>
            </a:r>
            <a:r>
              <a:rPr b="1" dirty="0">
                <a:ea typeface="微软雅黑" panose="020B0503020204020204" pitchFamily="34" charset="-122"/>
                <a:sym typeface="Arial" panose="020B0604020202020204" pitchFamily="34" charset="0"/>
              </a:rPr>
              <a:t>担保活。</a:t>
            </a:r>
            <a:r>
              <a:rPr dirty="0">
                <a:ea typeface="微软雅黑" panose="020B0503020204020204" pitchFamily="34" charset="-122"/>
                <a:sym typeface="Arial" panose="020B0604020202020204" pitchFamily="34" charset="0"/>
              </a:rPr>
              <a:t>信保贷可帮助轻资产或无法提供抵押物的企业解决融资困境</a:t>
            </a:r>
            <a:endParaRPr dirty="0">
              <a:ea typeface="微软雅黑" panose="020B0503020204020204" pitchFamily="34" charset="-122"/>
              <a:sym typeface="Arial" panose="020B0604020202020204" pitchFamily="34" charset="0"/>
            </a:endParaRPr>
          </a:p>
        </p:txBody>
      </p:sp>
      <p:sp>
        <p:nvSpPr>
          <p:cNvPr id="38915" name="标题 1"/>
          <p:cNvSpPr txBox="1"/>
          <p:nvPr/>
        </p:nvSpPr>
        <p:spPr>
          <a:xfrm>
            <a:off x="885190" y="235268"/>
            <a:ext cx="8613775" cy="731837"/>
          </a:xfrm>
          <a:prstGeom prst="rect">
            <a:avLst/>
          </a:prstGeom>
          <a:noFill/>
          <a:ln w="9525">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stStyle>
          <a:p>
            <a:pPr marL="0" lvl="0" eaLnBrk="0" hangingPunct="0">
              <a:lnSpc>
                <a:spcPct val="100000"/>
              </a:lnSpc>
              <a:buNone/>
            </a:pPr>
            <a:r>
              <a:rPr lang="zh-CN" altLang="en-US" sz="3200" b="1" dirty="0">
                <a:sym typeface="Arial Unicode MS" panose="020B0604020202020204" pitchFamily="34" charset="-122"/>
              </a:rPr>
              <a:t>中小企业信贷</a:t>
            </a:r>
            <a:r>
              <a:rPr lang="zh-CN" altLang="en-US" sz="3200" b="1" dirty="0">
                <a:latin typeface="+mj-ea"/>
                <a:ea typeface="+mj-ea"/>
                <a:sym typeface="Arial Unicode MS" panose="020B0604020202020204" pitchFamily="34" charset="-122"/>
              </a:rPr>
              <a:t>重点产品</a:t>
            </a:r>
            <a:r>
              <a:rPr lang="en-US" altLang="zh-CN" sz="3200" b="1" dirty="0">
                <a:latin typeface="+mj-ea"/>
                <a:ea typeface="+mj-ea"/>
                <a:sym typeface="Arial Unicode MS" panose="020B0604020202020204" pitchFamily="34" charset="-122"/>
              </a:rPr>
              <a:t>6——</a:t>
            </a:r>
            <a:r>
              <a:rPr lang="zh-CN" altLang="en-US" sz="3200" b="1" dirty="0">
                <a:latin typeface="+mj-ea"/>
                <a:ea typeface="+mj-ea"/>
                <a:sym typeface="Arial Unicode MS" panose="020B0604020202020204" pitchFamily="34" charset="-122"/>
              </a:rPr>
              <a:t>信保贷</a:t>
            </a:r>
            <a:endParaRPr lang="zh-CN" altLang="en-US" sz="3200" b="1" i="1" dirty="0">
              <a:latin typeface="+mj-ea"/>
              <a:ea typeface="+mj-ea"/>
              <a:sym typeface="Arial Unicode MS" panose="020B0604020202020204" pitchFamily="34" charset="-122"/>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32"/>
          <p:cNvSpPr/>
          <p:nvPr/>
        </p:nvSpPr>
        <p:spPr>
          <a:xfrm>
            <a:off x="4883369" y="1078098"/>
            <a:ext cx="1781523" cy="319391"/>
          </a:xfrm>
          <a:prstGeom prst="rect">
            <a:avLst/>
          </a:prstGeom>
          <a:noFill/>
          <a:ln w="9525">
            <a:noFill/>
          </a:ln>
        </p:spPr>
        <p:txBody>
          <a:bodyPr wrap="none" lIns="91432" tIns="45718" rIns="91432" bIns="45718" anchor="ctr"/>
          <a:lstStyle/>
          <a:p>
            <a:pPr algn="l" rtl="0" eaLnBrk="0" hangingPunct="0"/>
            <a:r>
              <a:rPr lang="zh-CN" altLang="en-US" sz="1200" b="1" dirty="0">
                <a:solidFill>
                  <a:srgbClr val="FFFFFF"/>
                </a:solidFill>
                <a:latin typeface="微软雅黑" panose="020B0503020204020204" pitchFamily="34" charset="-122"/>
                <a:ea typeface="微软雅黑" panose="020B0503020204020204" pitchFamily="34" charset="-122"/>
              </a:rPr>
              <a:t>完善战略客户经营管理体系</a:t>
            </a:r>
            <a:endParaRPr lang="zh-CN" altLang="en-US" sz="1200" b="1" dirty="0">
              <a:solidFill>
                <a:srgbClr val="FFFFFF"/>
              </a:solidFill>
              <a:latin typeface="微软雅黑" panose="020B0503020204020204" pitchFamily="34" charset="-122"/>
              <a:ea typeface="微软雅黑" panose="020B0503020204020204" pitchFamily="34" charset="-122"/>
            </a:endParaRPr>
          </a:p>
        </p:txBody>
      </p:sp>
      <p:sp>
        <p:nvSpPr>
          <p:cNvPr id="26" name="Text Box 36"/>
          <p:cNvSpPr/>
          <p:nvPr/>
        </p:nvSpPr>
        <p:spPr>
          <a:xfrm>
            <a:off x="4518284" y="1523031"/>
            <a:ext cx="2069609" cy="278652"/>
          </a:xfrm>
          <a:prstGeom prst="rect">
            <a:avLst/>
          </a:prstGeom>
          <a:noFill/>
          <a:ln w="9525">
            <a:noFill/>
          </a:ln>
        </p:spPr>
        <p:txBody>
          <a:bodyPr wrap="none" lIns="91432" tIns="45718" rIns="91432" bIns="45718" anchor="ctr"/>
          <a:lstStyle/>
          <a:p>
            <a:pPr algn="ctr" rtl="0" eaLnBrk="0" hangingPunct="0"/>
            <a:r>
              <a:rPr lang="zh-CN" altLang="en-US" sz="1200" b="1" dirty="0">
                <a:solidFill>
                  <a:srgbClr val="FFFFFF"/>
                </a:solidFill>
                <a:latin typeface="微软雅黑" panose="020B0503020204020204" pitchFamily="34" charset="-122"/>
                <a:ea typeface="微软雅黑" panose="020B0503020204020204" pitchFamily="34" charset="-122"/>
              </a:rPr>
              <a:t>加强小企业客户专营</a:t>
            </a:r>
            <a:endParaRPr lang="zh-CN" altLang="en-US" sz="1200" b="1" dirty="0">
              <a:solidFill>
                <a:srgbClr val="FFFFFF"/>
              </a:solidFill>
              <a:latin typeface="微软雅黑" panose="020B0503020204020204" pitchFamily="34" charset="-122"/>
              <a:ea typeface="微软雅黑" panose="020B0503020204020204" pitchFamily="34" charset="-122"/>
            </a:endParaRPr>
          </a:p>
        </p:txBody>
      </p:sp>
      <p:sp>
        <p:nvSpPr>
          <p:cNvPr id="28" name="Text Box 32"/>
          <p:cNvSpPr/>
          <p:nvPr/>
        </p:nvSpPr>
        <p:spPr>
          <a:xfrm>
            <a:off x="3883899" y="1241292"/>
            <a:ext cx="1781523" cy="319389"/>
          </a:xfrm>
          <a:prstGeom prst="rect">
            <a:avLst/>
          </a:prstGeom>
          <a:noFill/>
          <a:ln w="9525">
            <a:noFill/>
          </a:ln>
        </p:spPr>
        <p:txBody>
          <a:bodyPr wrap="none" lIns="91432" tIns="45718" rIns="91432" bIns="45718" anchor="ctr"/>
          <a:lstStyle/>
          <a:p>
            <a:pPr algn="l" rtl="0" eaLnBrk="0" hangingPunct="0"/>
            <a:r>
              <a:rPr lang="zh-CN" altLang="en-US" sz="1900" b="1" dirty="0">
                <a:solidFill>
                  <a:prstClr val="white"/>
                </a:solidFill>
                <a:latin typeface="微软雅黑" panose="020B0503020204020204" pitchFamily="34" charset="-122"/>
                <a:ea typeface="微软雅黑" panose="020B0503020204020204" pitchFamily="34" charset="-122"/>
              </a:rPr>
              <a:t>产品定义：</a:t>
            </a:r>
            <a:endParaRPr lang="zh-CN" altLang="en-US" sz="1900" b="1" dirty="0">
              <a:solidFill>
                <a:prstClr val="white"/>
              </a:solidFill>
              <a:latin typeface="微软雅黑" panose="020B0503020204020204" pitchFamily="34" charset="-122"/>
              <a:ea typeface="微软雅黑" panose="020B0503020204020204" pitchFamily="34" charset="-122"/>
            </a:endParaRPr>
          </a:p>
        </p:txBody>
      </p:sp>
      <p:sp>
        <p:nvSpPr>
          <p:cNvPr id="30" name="AutoShape 23"/>
          <p:cNvSpPr/>
          <p:nvPr/>
        </p:nvSpPr>
        <p:spPr>
          <a:xfrm>
            <a:off x="3634105" y="1323340"/>
            <a:ext cx="1640840" cy="347980"/>
          </a:xfrm>
          <a:prstGeom prst="roundRect">
            <a:avLst>
              <a:gd name="adj" fmla="val 50000"/>
            </a:avLst>
          </a:prstGeom>
          <a:solidFill>
            <a:srgbClr val="C00000"/>
          </a:solidFill>
          <a:ln w="9525">
            <a:noFill/>
          </a:ln>
        </p:spPr>
        <p:txBody>
          <a:bodyPr wrap="none" lIns="91432" tIns="45718" rIns="91432" bIns="45718" anchor="ctr"/>
          <a:lstStyle/>
          <a:p>
            <a:pPr algn="l" rtl="0" eaLnBrk="0" hangingPunct="0"/>
            <a:endParaRPr lang="zh-CN" altLang="en-US" sz="12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31" name="Text Box 32"/>
          <p:cNvSpPr/>
          <p:nvPr/>
        </p:nvSpPr>
        <p:spPr>
          <a:xfrm>
            <a:off x="3850947" y="1334500"/>
            <a:ext cx="1781523" cy="319389"/>
          </a:xfrm>
          <a:prstGeom prst="rect">
            <a:avLst/>
          </a:prstGeom>
          <a:noFill/>
          <a:ln w="9525">
            <a:noFill/>
          </a:ln>
        </p:spPr>
        <p:txBody>
          <a:bodyPr wrap="none" lIns="91432" tIns="45718" rIns="91432" bIns="45718" anchor="ctr"/>
          <a:lstStyle/>
          <a:p>
            <a:pPr algn="l" rtl="0" eaLnBrk="0" hangingPunct="0"/>
            <a:r>
              <a:rPr lang="zh-CN" altLang="en-US" sz="1900" b="1" dirty="0">
                <a:solidFill>
                  <a:prstClr val="white"/>
                </a:solidFill>
                <a:latin typeface="微软雅黑" panose="020B0503020204020204" pitchFamily="34" charset="-122"/>
                <a:ea typeface="微软雅黑" panose="020B0503020204020204" pitchFamily="34" charset="-122"/>
              </a:rPr>
              <a:t>产品要素</a:t>
            </a:r>
            <a:endParaRPr lang="zh-CN" altLang="en-US" sz="1900" b="1" dirty="0">
              <a:solidFill>
                <a:prstClr val="white"/>
              </a:solidFill>
              <a:latin typeface="微软雅黑" panose="020B0503020204020204" pitchFamily="34" charset="-122"/>
              <a:ea typeface="微软雅黑" panose="020B0503020204020204" pitchFamily="34" charset="-122"/>
            </a:endParaRPr>
          </a:p>
        </p:txBody>
      </p:sp>
      <p:sp>
        <p:nvSpPr>
          <p:cNvPr id="36" name="TextBox 25"/>
          <p:cNvSpPr/>
          <p:nvPr/>
        </p:nvSpPr>
        <p:spPr>
          <a:xfrm>
            <a:off x="3500120" y="1896110"/>
            <a:ext cx="7764780" cy="1936750"/>
          </a:xfrm>
          <a:prstGeom prst="rect">
            <a:avLst/>
          </a:prstGeom>
          <a:solidFill>
            <a:schemeClr val="bg1"/>
          </a:solidFill>
          <a:ln w="9525">
            <a:noFill/>
          </a:ln>
        </p:spPr>
        <p:txBody>
          <a:bodyPr wrap="square" lIns="91432" tIns="45718" rIns="91432" bIns="45718">
            <a:spAutoFit/>
          </a:bodyPr>
          <a:lstStyle/>
          <a:p>
            <a:pPr algn="l" rtl="0" eaLnBrk="0" fontAlgn="base" hangingPunct="0">
              <a:lnSpc>
                <a:spcPct val="150000"/>
              </a:lnSpc>
              <a:spcBef>
                <a:spcPct val="0"/>
              </a:spcBef>
              <a:spcAft>
                <a:spcPct val="0"/>
              </a:spcAft>
              <a:buClr>
                <a:srgbClr val="C00000"/>
              </a:buClr>
              <a:buFont typeface="Wingdings" panose="05000000000000000000" pitchFamily="2" charset="2"/>
              <a:buChar char="Ø"/>
              <a:defRPr/>
            </a:pPr>
            <a:r>
              <a:rPr lang="zh-CN" altLang="en-US" sz="2000" b="1" dirty="0">
                <a:solidFill>
                  <a:schemeClr val="tx1"/>
                </a:solidFill>
                <a:latin typeface="微软雅黑" panose="020B0503020204020204" pitchFamily="34" charset="-122"/>
                <a:ea typeface="微软雅黑" panose="020B0503020204020204" pitchFamily="34" charset="-122"/>
              </a:rPr>
              <a:t>授信额度：最高</a:t>
            </a:r>
            <a:r>
              <a:rPr lang="en-US" altLang="zh-CN" sz="2000" dirty="0">
                <a:solidFill>
                  <a:schemeClr val="tx1"/>
                </a:solidFill>
                <a:latin typeface="微软雅黑" panose="020B0503020204020204" pitchFamily="34" charset="-122"/>
                <a:ea typeface="微软雅黑" panose="020B0503020204020204" pitchFamily="34" charset="-122"/>
              </a:rPr>
              <a:t>100</a:t>
            </a:r>
            <a:r>
              <a:rPr lang="zh-CN" altLang="en-US" sz="2000" dirty="0">
                <a:solidFill>
                  <a:schemeClr val="tx1"/>
                </a:solidFill>
                <a:latin typeface="微软雅黑" panose="020B0503020204020204" pitchFamily="34" charset="-122"/>
                <a:ea typeface="微软雅黑" panose="020B0503020204020204" pitchFamily="34" charset="-122"/>
              </a:rPr>
              <a:t>万元</a:t>
            </a:r>
            <a:endParaRPr lang="en-US" altLang="zh-CN" sz="2000" dirty="0">
              <a:solidFill>
                <a:schemeClr val="tx1"/>
              </a:solidFill>
              <a:latin typeface="微软雅黑" panose="020B0503020204020204" pitchFamily="34" charset="-122"/>
              <a:ea typeface="微软雅黑" panose="020B0503020204020204" pitchFamily="34" charset="-122"/>
            </a:endParaRPr>
          </a:p>
          <a:p>
            <a:pPr algn="l" rtl="0" eaLnBrk="0" fontAlgn="base" hangingPunct="0">
              <a:lnSpc>
                <a:spcPct val="150000"/>
              </a:lnSpc>
              <a:spcBef>
                <a:spcPct val="0"/>
              </a:spcBef>
              <a:spcAft>
                <a:spcPct val="0"/>
              </a:spcAft>
              <a:buClr>
                <a:srgbClr val="C00000"/>
              </a:buClr>
              <a:buFont typeface="Wingdings" panose="05000000000000000000" pitchFamily="2" charset="2"/>
              <a:buChar char="Ø"/>
              <a:defRPr/>
            </a:pPr>
            <a:r>
              <a:rPr lang="zh-CN" altLang="en-GB" sz="2000" b="1" dirty="0">
                <a:latin typeface="Arial Black" panose="020B0A04020102020204" pitchFamily="34" charset="0"/>
                <a:ea typeface="微软雅黑" panose="020B0503020204020204" pitchFamily="34" charset="-122"/>
                <a:sym typeface="Arial" panose="020B0604020202020204" pitchFamily="34" charset="0"/>
              </a:rPr>
              <a:t>贷款对象：</a:t>
            </a:r>
            <a:r>
              <a:rPr lang="zh-CN" sz="2000" dirty="0">
                <a:latin typeface="Arial Black" panose="020B0A04020102020204" pitchFamily="34" charset="0"/>
                <a:ea typeface="微软雅黑" panose="020B0503020204020204" pitchFamily="34" charset="-122"/>
                <a:sym typeface="Arial" panose="020B0604020202020204" pitchFamily="34" charset="0"/>
              </a:rPr>
              <a:t>成立满</a:t>
            </a:r>
            <a:r>
              <a:rPr lang="en-US" altLang="zh-CN" sz="2000" dirty="0">
                <a:latin typeface="Arial Black" panose="020B0A04020102020204" pitchFamily="34" charset="0"/>
                <a:ea typeface="微软雅黑" panose="020B0503020204020204" pitchFamily="34" charset="-122"/>
                <a:sym typeface="Arial" panose="020B0604020202020204" pitchFamily="34" charset="0"/>
              </a:rPr>
              <a:t>2</a:t>
            </a:r>
            <a:r>
              <a:rPr lang="zh-CN" altLang="en-US" sz="2000" dirty="0">
                <a:latin typeface="Arial Black" panose="020B0A04020102020204" pitchFamily="34" charset="0"/>
                <a:ea typeface="微软雅黑" panose="020B0503020204020204" pitchFamily="34" charset="-122"/>
                <a:sym typeface="Arial" panose="020B0604020202020204" pitchFamily="34" charset="0"/>
              </a:rPr>
              <a:t>年的小微企业</a:t>
            </a:r>
            <a:endParaRPr lang="en-US" altLang="zh-CN" sz="2000" dirty="0">
              <a:solidFill>
                <a:schemeClr val="tx1"/>
              </a:solidFill>
              <a:latin typeface="微软雅黑" panose="020B0503020204020204" pitchFamily="34" charset="-122"/>
              <a:ea typeface="微软雅黑" panose="020B0503020204020204" pitchFamily="34" charset="-122"/>
            </a:endParaRPr>
          </a:p>
          <a:p>
            <a:pPr algn="l" rtl="0" eaLnBrk="0" fontAlgn="base" hangingPunct="0">
              <a:lnSpc>
                <a:spcPct val="150000"/>
              </a:lnSpc>
              <a:spcBef>
                <a:spcPct val="0"/>
              </a:spcBef>
              <a:spcAft>
                <a:spcPct val="0"/>
              </a:spcAft>
              <a:buClr>
                <a:srgbClr val="C00000"/>
              </a:buClr>
              <a:buFont typeface="Wingdings" panose="05000000000000000000" pitchFamily="2" charset="2"/>
              <a:buChar char="Ø"/>
              <a:defRPr/>
            </a:pPr>
            <a:r>
              <a:rPr lang="zh-CN" altLang="en-US" sz="2000" b="1" dirty="0">
                <a:solidFill>
                  <a:schemeClr val="tx1"/>
                </a:solidFill>
                <a:latin typeface="微软雅黑" panose="020B0503020204020204" pitchFamily="34" charset="-122"/>
                <a:ea typeface="微软雅黑" panose="020B0503020204020204" pitchFamily="34" charset="-122"/>
              </a:rPr>
              <a:t>授信期限：</a:t>
            </a:r>
            <a:r>
              <a:rPr lang="en-US"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年</a:t>
            </a:r>
            <a:endParaRPr lang="en-US" altLang="zh-CN" sz="2000" dirty="0">
              <a:solidFill>
                <a:schemeClr val="tx1"/>
              </a:solidFill>
              <a:latin typeface="微软雅黑" panose="020B0503020204020204" pitchFamily="34" charset="-122"/>
              <a:ea typeface="微软雅黑" panose="020B0503020204020204" pitchFamily="34" charset="-122"/>
            </a:endParaRPr>
          </a:p>
          <a:p>
            <a:pPr algn="l" rtl="0" eaLnBrk="0" fontAlgn="base" hangingPunct="0">
              <a:lnSpc>
                <a:spcPct val="150000"/>
              </a:lnSpc>
              <a:spcBef>
                <a:spcPct val="0"/>
              </a:spcBef>
              <a:spcAft>
                <a:spcPct val="0"/>
              </a:spcAft>
              <a:buClr>
                <a:srgbClr val="C00000"/>
              </a:buClr>
              <a:buFont typeface="Wingdings" panose="05000000000000000000" pitchFamily="2" charset="2"/>
              <a:buChar char="Ø"/>
              <a:defRPr/>
            </a:pPr>
            <a:r>
              <a:rPr lang="zh-CN" altLang="en-US" sz="2000" b="1" dirty="0">
                <a:latin typeface="Arial Black" panose="020B0A04020102020204" pitchFamily="34" charset="0"/>
                <a:ea typeface="微软雅黑" panose="020B0503020204020204" pitchFamily="34" charset="-122"/>
                <a:sym typeface="Arial" panose="020B0604020202020204" pitchFamily="34" charset="0"/>
              </a:rPr>
              <a:t>贷款定价</a:t>
            </a:r>
            <a:r>
              <a:rPr lang="zh-CN" altLang="en-US" sz="2000" dirty="0">
                <a:latin typeface="Arial Black" panose="020B0A04020102020204" pitchFamily="34" charset="0"/>
                <a:ea typeface="微软雅黑" panose="020B0503020204020204" pitchFamily="34" charset="-122"/>
                <a:sym typeface="Arial" panose="020B0604020202020204" pitchFamily="34" charset="0"/>
              </a:rPr>
              <a:t>：差异化灵活定价</a:t>
            </a:r>
            <a:endParaRPr lang="en-US" altLang="zh-CN" sz="2000" dirty="0">
              <a:latin typeface="微软雅黑" panose="020B0503020204020204" pitchFamily="34" charset="-122"/>
              <a:ea typeface="微软雅黑" panose="020B0503020204020204" pitchFamily="34" charset="-122"/>
            </a:endParaRPr>
          </a:p>
        </p:txBody>
      </p:sp>
      <p:grpSp>
        <p:nvGrpSpPr>
          <p:cNvPr id="2" name="组合 96"/>
          <p:cNvGrpSpPr/>
          <p:nvPr/>
        </p:nvGrpSpPr>
        <p:grpSpPr>
          <a:xfrm>
            <a:off x="885190" y="1640205"/>
            <a:ext cx="2364740" cy="2278380"/>
            <a:chOff x="562681" y="2583120"/>
            <a:chExt cx="2942897" cy="2852393"/>
          </a:xfrm>
        </p:grpSpPr>
        <p:grpSp>
          <p:nvGrpSpPr>
            <p:cNvPr id="3" name="组合 97"/>
            <p:cNvGrpSpPr/>
            <p:nvPr/>
          </p:nvGrpSpPr>
          <p:grpSpPr>
            <a:xfrm>
              <a:off x="562681" y="2583120"/>
              <a:ext cx="2942897" cy="2852393"/>
              <a:chOff x="-115111" y="-10364"/>
              <a:chExt cx="2538643" cy="2456466"/>
            </a:xfrm>
          </p:grpSpPr>
          <p:sp>
            <p:nvSpPr>
              <p:cNvPr id="59" name="Arc 14"/>
              <p:cNvSpPr/>
              <p:nvPr/>
            </p:nvSpPr>
            <p:spPr>
              <a:xfrm>
                <a:off x="1089063" y="430906"/>
                <a:ext cx="1334469" cy="1320800"/>
              </a:xfrm>
              <a:custGeom>
                <a:avLst/>
                <a:gdLst>
                  <a:gd name="txL" fmla="*/ 0 w 21600"/>
                  <a:gd name="txT" fmla="*/ 0 h 20705"/>
                  <a:gd name="txR" fmla="*/ 21600 w 21600"/>
                  <a:gd name="txB" fmla="*/ 20705 h 20705"/>
                </a:gdLst>
                <a:ahLst/>
                <a:cxnLst>
                  <a:cxn ang="0">
                    <a:pos x="2147483647" y="0"/>
                  </a:cxn>
                  <a:cxn ang="0">
                    <a:pos x="2147483647" y="2147483647"/>
                  </a:cxn>
                  <a:cxn ang="0">
                    <a:pos x="2147483647" y="2147483647"/>
                  </a:cxn>
                  <a:cxn ang="0">
                    <a:pos x="2147483647" y="0"/>
                  </a:cxn>
                  <a:cxn ang="0">
                    <a:pos x="2147483647" y="2147483647"/>
                  </a:cxn>
                  <a:cxn ang="0">
                    <a:pos x="2147483647" y="2147483647"/>
                  </a:cxn>
                  <a:cxn ang="0">
                    <a:pos x="0" y="2147483647"/>
                  </a:cxn>
                  <a:cxn ang="0">
                    <a:pos x="2147483647" y="0"/>
                  </a:cxn>
                </a:cxnLst>
                <a:rect l="txL" t="txT" r="txR" b="txB"/>
                <a:pathLst>
                  <a:path w="21600" h="20705">
                    <a:moveTo>
                      <a:pt x="18839" y="0"/>
                    </a:moveTo>
                    <a:cubicBezTo>
                      <a:pt x="20649" y="3227"/>
                      <a:pt x="21600" y="6865"/>
                      <a:pt x="21600" y="10565"/>
                    </a:cubicBezTo>
                    <a:cubicBezTo>
                      <a:pt x="21600" y="14100"/>
                      <a:pt x="20731" y="17582"/>
                      <a:pt x="19071" y="20704"/>
                    </a:cubicBezTo>
                  </a:path>
                  <a:path w="21600" h="20705">
                    <a:moveTo>
                      <a:pt x="18839" y="0"/>
                    </a:moveTo>
                    <a:cubicBezTo>
                      <a:pt x="20649" y="3227"/>
                      <a:pt x="21600" y="6865"/>
                      <a:pt x="21600" y="10565"/>
                    </a:cubicBezTo>
                    <a:cubicBezTo>
                      <a:pt x="21600" y="14100"/>
                      <a:pt x="20731" y="17582"/>
                      <a:pt x="19071" y="20704"/>
                    </a:cubicBezTo>
                    <a:lnTo>
                      <a:pt x="0" y="10565"/>
                    </a:lnTo>
                    <a:lnTo>
                      <a:pt x="18839" y="0"/>
                    </a:lnTo>
                    <a:close/>
                  </a:path>
                </a:pathLst>
              </a:custGeom>
              <a:solidFill>
                <a:srgbClr val="C00000"/>
              </a:solidFill>
              <a:ln w="9525">
                <a:noFill/>
              </a:ln>
            </p:spPr>
            <p:txBody>
              <a:bodyPr wrap="none" anchor="ctr"/>
              <a:lstStyle/>
              <a:p>
                <a:pPr algn="l" rtl="0" eaLnBrk="0" hangingPunct="0"/>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60" name="Arc 18"/>
              <p:cNvSpPr/>
              <p:nvPr/>
            </p:nvSpPr>
            <p:spPr>
              <a:xfrm>
                <a:off x="1081087" y="1069975"/>
                <a:ext cx="1191213" cy="1376127"/>
              </a:xfrm>
              <a:custGeom>
                <a:avLst/>
                <a:gdLst>
                  <a:gd name="txL" fmla="*/ 0 w 19151"/>
                  <a:gd name="txT" fmla="*/ 0 h 21600"/>
                  <a:gd name="txR" fmla="*/ 19151 w 19151"/>
                  <a:gd name="txB" fmla="*/ 21600 h 21600"/>
                </a:gdLst>
                <a:ahLst/>
                <a:cxnLst>
                  <a:cxn ang="0">
                    <a:pos x="2147483647" y="2147483647"/>
                  </a:cxn>
                  <a:cxn ang="0">
                    <a:pos x="2147483647" y="2147483647"/>
                  </a:cxn>
                  <a:cxn ang="0">
                    <a:pos x="0" y="2147483647"/>
                  </a:cxn>
                  <a:cxn ang="0">
                    <a:pos x="2147483647" y="2147483647"/>
                  </a:cxn>
                  <a:cxn ang="0">
                    <a:pos x="2147483647" y="2147483647"/>
                  </a:cxn>
                  <a:cxn ang="0">
                    <a:pos x="0" y="2147483647"/>
                  </a:cxn>
                  <a:cxn ang="0">
                    <a:pos x="2147483647" y="0"/>
                  </a:cxn>
                  <a:cxn ang="0">
                    <a:pos x="2147483647" y="2147483647"/>
                  </a:cxn>
                </a:cxnLst>
                <a:rect l="txL" t="txT" r="txR" b="txB"/>
                <a:pathLst>
                  <a:path w="19151" h="21600">
                    <a:moveTo>
                      <a:pt x="19150" y="10451"/>
                    </a:moveTo>
                    <a:cubicBezTo>
                      <a:pt x="15347" y="17330"/>
                      <a:pt x="8107" y="21599"/>
                      <a:pt x="248" y="21600"/>
                    </a:cubicBezTo>
                    <a:cubicBezTo>
                      <a:pt x="165" y="21600"/>
                      <a:pt x="82" y="21599"/>
                      <a:pt x="0" y="21598"/>
                    </a:cubicBezTo>
                  </a:path>
                  <a:path w="19151" h="21600">
                    <a:moveTo>
                      <a:pt x="19150" y="10451"/>
                    </a:moveTo>
                    <a:cubicBezTo>
                      <a:pt x="15347" y="17330"/>
                      <a:pt x="8107" y="21599"/>
                      <a:pt x="248" y="21600"/>
                    </a:cubicBezTo>
                    <a:cubicBezTo>
                      <a:pt x="165" y="21600"/>
                      <a:pt x="82" y="21599"/>
                      <a:pt x="0" y="21598"/>
                    </a:cubicBezTo>
                    <a:lnTo>
                      <a:pt x="248" y="0"/>
                    </a:lnTo>
                    <a:lnTo>
                      <a:pt x="19150" y="10451"/>
                    </a:lnTo>
                    <a:close/>
                  </a:path>
                </a:pathLst>
              </a:custGeom>
              <a:solidFill>
                <a:srgbClr val="C00000"/>
              </a:solidFill>
              <a:ln w="9525">
                <a:noFill/>
              </a:ln>
            </p:spPr>
            <p:txBody>
              <a:bodyPr wrap="none" anchor="ctr"/>
              <a:lstStyle/>
              <a:p>
                <a:pPr algn="l" rtl="0" eaLnBrk="0" hangingPunct="0"/>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61" name="Oval 21"/>
              <p:cNvSpPr/>
              <p:nvPr/>
            </p:nvSpPr>
            <p:spPr>
              <a:xfrm>
                <a:off x="-115111" y="-10364"/>
                <a:ext cx="2185887" cy="2182612"/>
              </a:xfrm>
              <a:prstGeom prst="ellipse">
                <a:avLst/>
              </a:prstGeom>
              <a:solidFill>
                <a:schemeClr val="bg1"/>
              </a:solidFill>
              <a:ln w="95250" cap="flat" cmpd="sng">
                <a:solidFill>
                  <a:srgbClr val="C00000"/>
                </a:solidFill>
                <a:prstDash val="solid"/>
                <a:headEnd type="none" w="med" len="med"/>
                <a:tailEnd type="none" w="med" len="med"/>
              </a:ln>
            </p:spPr>
            <p:txBody>
              <a:bodyPr wrap="none" anchor="ctr"/>
              <a:lstStyle/>
              <a:p>
                <a:pPr algn="l" rtl="0" eaLnBrk="0" hangingPunct="0"/>
                <a:endParaRPr lang="zh-CN" altLang="en-US" sz="16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grpSp>
        <p:sp>
          <p:nvSpPr>
            <p:cNvPr id="48" name="矩形 47"/>
            <p:cNvSpPr/>
            <p:nvPr/>
          </p:nvSpPr>
          <p:spPr>
            <a:xfrm>
              <a:off x="725287" y="3273041"/>
              <a:ext cx="2280942" cy="634395"/>
            </a:xfrm>
            <a:prstGeom prst="rect">
              <a:avLst/>
            </a:prstGeom>
          </p:spPr>
          <p:txBody>
            <a:bodyPr wrap="square">
              <a:spAutoFit/>
            </a:bodyPr>
            <a:lstStyle/>
            <a:p>
              <a:pPr algn="ctr" rtl="0" eaLnBrk="0" fontAlgn="base" hangingPunct="0">
                <a:lnSpc>
                  <a:spcPct val="150000"/>
                </a:lnSpc>
                <a:spcBef>
                  <a:spcPct val="0"/>
                </a:spcBef>
                <a:spcAft>
                  <a:spcPct val="0"/>
                </a:spcAft>
              </a:pPr>
              <a:r>
                <a:rPr lang="zh-CN" altLang="en-US" b="1" kern="1200" dirty="0">
                  <a:solidFill>
                    <a:prstClr val="black"/>
                  </a:solidFill>
                  <a:latin typeface="微软雅黑" panose="020B0503020204020204" pitchFamily="34" charset="-122"/>
                  <a:ea typeface="微软雅黑" panose="020B0503020204020204" pitchFamily="34" charset="-122"/>
                  <a:cs typeface="+mn-cs"/>
                </a:rPr>
                <a:t>银税</a:t>
              </a:r>
              <a:r>
                <a:rPr lang="en-US" altLang="zh-CN" b="1" kern="1200" dirty="0">
                  <a:solidFill>
                    <a:prstClr val="black"/>
                  </a:solidFill>
                  <a:latin typeface="微软雅黑" panose="020B0503020204020204" pitchFamily="34" charset="-122"/>
                  <a:ea typeface="微软雅黑" panose="020B0503020204020204" pitchFamily="34" charset="-122"/>
                  <a:cs typeface="+mn-cs"/>
                </a:rPr>
                <a:t>e</a:t>
              </a:r>
              <a:r>
                <a:rPr lang="zh-CN" altLang="en-US" b="1" kern="1200" dirty="0">
                  <a:solidFill>
                    <a:prstClr val="black"/>
                  </a:solidFill>
                  <a:latin typeface="微软雅黑" panose="020B0503020204020204" pitchFamily="34" charset="-122"/>
                  <a:ea typeface="微软雅黑" panose="020B0503020204020204" pitchFamily="34" charset="-122"/>
                  <a:cs typeface="+mn-cs"/>
                </a:rPr>
                <a:t>贷</a:t>
              </a:r>
              <a:endParaRPr lang="zh-CN" altLang="en-US" b="1" kern="1200" dirty="0">
                <a:solidFill>
                  <a:prstClr val="black"/>
                </a:solidFill>
                <a:latin typeface="微软雅黑" panose="020B0503020204020204" pitchFamily="34" charset="-122"/>
                <a:ea typeface="微软雅黑" panose="020B0503020204020204" pitchFamily="34" charset="-122"/>
                <a:cs typeface="+mn-cs"/>
              </a:endParaRPr>
            </a:p>
          </p:txBody>
        </p:sp>
        <p:sp>
          <p:nvSpPr>
            <p:cNvPr id="50" name="文本框 1"/>
            <p:cNvSpPr txBox="1"/>
            <p:nvPr/>
          </p:nvSpPr>
          <p:spPr>
            <a:xfrm>
              <a:off x="865481" y="4016977"/>
              <a:ext cx="2001485" cy="532835"/>
            </a:xfrm>
            <a:prstGeom prst="rect">
              <a:avLst/>
            </a:prstGeom>
            <a:noFill/>
            <a:ln w="9525">
              <a:noFill/>
            </a:ln>
          </p:spPr>
          <p:txBody>
            <a:bodyPr wrap="square">
              <a:spAutoFit/>
            </a:bodyPr>
            <a:lstStyle/>
            <a:p>
              <a:pPr algn="ctr" rtl="0" eaLnBrk="0" hangingPunct="0">
                <a:lnSpc>
                  <a:spcPct val="150000"/>
                </a:lnSpc>
              </a:pP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51" name="椭圆 50"/>
            <p:cNvSpPr/>
            <p:nvPr/>
          </p:nvSpPr>
          <p:spPr>
            <a:xfrm>
              <a:off x="672559" y="2685003"/>
              <a:ext cx="2340000" cy="2340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spcBef>
                  <a:spcPct val="0"/>
                </a:spcBef>
                <a:spcAft>
                  <a:spcPct val="0"/>
                </a:spcAft>
              </a:pPr>
              <a:endParaRPr lang="zh-CN" altLang="en-US" sz="1300" dirty="0">
                <a:solidFill>
                  <a:prstClr val="white"/>
                </a:solidFill>
                <a:latin typeface="Calibri" panose="020F0502020204030204"/>
                <a:ea typeface="宋体" panose="02010600030101010101" pitchFamily="2" charset="-122"/>
              </a:endParaRPr>
            </a:p>
          </p:txBody>
        </p:sp>
      </p:grpSp>
      <p:sp>
        <p:nvSpPr>
          <p:cNvPr id="32" name="灯片编号占位符 2"/>
          <p:cNvSpPr>
            <a:spLocks noGrp="1"/>
          </p:cNvSpPr>
          <p:nvPr>
            <p:ph type="sldNum" sz="quarter" idx="12"/>
          </p:nvPr>
        </p:nvSpPr>
        <p:spPr/>
        <p:txBody>
          <a:bodyPr/>
          <a:lstStyle/>
          <a:p>
            <a:pPr algn="r" rtl="0" eaLnBrk="0" fontAlgn="base" hangingPunct="0">
              <a:spcBef>
                <a:spcPct val="0"/>
              </a:spcBef>
              <a:spcAft>
                <a:spcPct val="0"/>
              </a:spcAft>
              <a:defRPr/>
            </a:pPr>
            <a:fld id="{13F64BD7-06B4-4655-8C97-3B9E76CF90CA}" type="slidenum">
              <a:rPr lang="zh-CN" altLang="en-US" sz="1050"/>
            </a:fld>
            <a:endParaRPr lang="zh-CN" altLang="en-US" sz="1050" dirty="0"/>
          </a:p>
        </p:txBody>
      </p:sp>
      <p:sp>
        <p:nvSpPr>
          <p:cNvPr id="130" name="Rectangle 99"/>
          <p:cNvSpPr/>
          <p:nvPr/>
        </p:nvSpPr>
        <p:spPr>
          <a:xfrm>
            <a:off x="1217295" y="4228465"/>
            <a:ext cx="10023475" cy="1753235"/>
          </a:xfrm>
          <a:prstGeom prst="rect">
            <a:avLst/>
          </a:prstGeom>
          <a:ln w="28575" cmpd="sng">
            <a:solidFill>
              <a:srgbClr val="CC0000"/>
            </a:solidFill>
            <a:prstDash val="sysDot"/>
          </a:ln>
        </p:spPr>
        <p:txBody>
          <a:bodyPr wrap="square">
            <a:spAutoFit/>
          </a:bodyPr>
          <a:lstStyle/>
          <a:p>
            <a:pPr>
              <a:lnSpc>
                <a:spcPct val="150000"/>
              </a:lnSpc>
            </a:pPr>
            <a:r>
              <a:rPr lang="en-US" altLang="zh-CN" b="1" dirty="0">
                <a:ea typeface="微软雅黑" panose="020B0503020204020204" pitchFamily="34" charset="-122"/>
                <a:sym typeface="Arial" panose="020B0604020202020204" pitchFamily="34" charset="0"/>
              </a:rPr>
              <a:t>1.</a:t>
            </a:r>
            <a:r>
              <a:rPr lang="zh-CN" altLang="en-US" b="1" dirty="0">
                <a:ea typeface="微软雅黑" panose="020B0503020204020204" pitchFamily="34" charset="-122"/>
                <a:sym typeface="Arial" panose="020B0604020202020204" pitchFamily="34" charset="0"/>
              </a:rPr>
              <a:t>公司税费降。</a:t>
            </a:r>
            <a:r>
              <a:rPr lang="zh-CN" altLang="en-US" dirty="0">
                <a:ea typeface="微软雅黑" panose="020B0503020204020204" pitchFamily="34" charset="-122"/>
                <a:sym typeface="Arial" panose="020B0604020202020204" pitchFamily="34" charset="0"/>
              </a:rPr>
              <a:t>利息费用抵扣公司税务，避开税务稽核。</a:t>
            </a:r>
            <a:endParaRPr lang="zh-CN" altLang="en-US" dirty="0">
              <a:ea typeface="微软雅黑" panose="020B0503020204020204" pitchFamily="34" charset="-122"/>
              <a:sym typeface="Arial" panose="020B0604020202020204" pitchFamily="34" charset="0"/>
            </a:endParaRPr>
          </a:p>
          <a:p>
            <a:pPr>
              <a:lnSpc>
                <a:spcPct val="150000"/>
              </a:lnSpc>
            </a:pPr>
            <a:r>
              <a:rPr lang="en-US" altLang="zh-CN" b="1" dirty="0">
                <a:ea typeface="微软雅黑" panose="020B0503020204020204" pitchFamily="34" charset="-122"/>
                <a:sym typeface="Arial" panose="020B0604020202020204" pitchFamily="34" charset="0"/>
              </a:rPr>
              <a:t>2.</a:t>
            </a:r>
            <a:r>
              <a:rPr lang="zh-CN" altLang="en-US" b="1" dirty="0">
                <a:ea typeface="微软雅黑" panose="020B0503020204020204" pitchFamily="34" charset="-122"/>
                <a:sym typeface="Arial" panose="020B0604020202020204" pitchFamily="34" charset="0"/>
              </a:rPr>
              <a:t>担保方式</a:t>
            </a:r>
            <a:r>
              <a:rPr lang="zh-CN" altLang="en-US" dirty="0">
                <a:ea typeface="微软雅黑" panose="020B0503020204020204" pitchFamily="34" charset="-122"/>
                <a:sym typeface="Arial" panose="020B0604020202020204" pitchFamily="34" charset="0"/>
              </a:rPr>
              <a:t>。纯信用、无须抵押。</a:t>
            </a:r>
            <a:endParaRPr lang="zh-CN" altLang="en-US" dirty="0">
              <a:ea typeface="微软雅黑" panose="020B0503020204020204" pitchFamily="34" charset="-122"/>
              <a:sym typeface="Arial" panose="020B0604020202020204" pitchFamily="34" charset="0"/>
            </a:endParaRPr>
          </a:p>
          <a:p>
            <a:pPr>
              <a:lnSpc>
                <a:spcPct val="150000"/>
              </a:lnSpc>
            </a:pPr>
            <a:r>
              <a:rPr lang="en-US" altLang="zh-CN" b="1" dirty="0">
                <a:ea typeface="微软雅黑" panose="020B0503020204020204" pitchFamily="34" charset="-122"/>
                <a:sym typeface="Arial" panose="020B0604020202020204" pitchFamily="34" charset="0"/>
              </a:rPr>
              <a:t>3.</a:t>
            </a:r>
            <a:r>
              <a:rPr lang="zh-CN" altLang="en-US" b="1" dirty="0">
                <a:ea typeface="微软雅黑" panose="020B0503020204020204" pitchFamily="34" charset="-122"/>
                <a:sym typeface="Arial" panose="020B0604020202020204" pitchFamily="34" charset="0"/>
              </a:rPr>
              <a:t>贷款期限。</a:t>
            </a:r>
            <a:r>
              <a:rPr lang="zh-CN" altLang="en-US" dirty="0">
                <a:ea typeface="微软雅黑" panose="020B0503020204020204" pitchFamily="34" charset="-122"/>
                <a:sym typeface="Arial" panose="020B0604020202020204" pitchFamily="34" charset="0"/>
              </a:rPr>
              <a:t>期限1年，到期可续贷。</a:t>
            </a:r>
            <a:endParaRPr lang="zh-CN" altLang="en-US" dirty="0">
              <a:ea typeface="微软雅黑" panose="020B0503020204020204" pitchFamily="34" charset="-122"/>
              <a:sym typeface="Arial" panose="020B0604020202020204" pitchFamily="34" charset="0"/>
            </a:endParaRPr>
          </a:p>
          <a:p>
            <a:pPr>
              <a:lnSpc>
                <a:spcPct val="150000"/>
              </a:lnSpc>
            </a:pPr>
            <a:r>
              <a:rPr lang="en-US" altLang="zh-CN" b="1" dirty="0">
                <a:ea typeface="微软雅黑" panose="020B0503020204020204" pitchFamily="34" charset="-122"/>
                <a:sym typeface="Arial" panose="020B0604020202020204" pitchFamily="34" charset="0"/>
              </a:rPr>
              <a:t>4.</a:t>
            </a:r>
            <a:r>
              <a:rPr lang="zh-CN" altLang="en-US" b="1" dirty="0">
                <a:ea typeface="微软雅黑" panose="020B0503020204020204" pitchFamily="34" charset="-122"/>
                <a:sym typeface="Arial" panose="020B0604020202020204" pitchFamily="34" charset="0"/>
              </a:rPr>
              <a:t>操作</a:t>
            </a:r>
            <a:r>
              <a:rPr lang="zh-CN" altLang="en-US" b="1" dirty="0">
                <a:latin typeface="微软雅黑" panose="020B0503020204020204" pitchFamily="34" charset="-122"/>
                <a:ea typeface="微软雅黑" panose="020B0503020204020204" pitchFamily="34" charset="-122"/>
                <a:sym typeface="+mn-ea"/>
              </a:rPr>
              <a:t>便捷</a:t>
            </a:r>
            <a:r>
              <a:rPr lang="zh-CN" altLang="en-US" b="1" dirty="0">
                <a:ea typeface="微软雅黑" panose="020B0503020204020204" pitchFamily="34" charset="-122"/>
                <a:sym typeface="Arial" panose="020B0604020202020204" pitchFamily="34" charset="0"/>
              </a:rPr>
              <a:t>。</a:t>
            </a:r>
            <a:r>
              <a:rPr lang="zh-CN" dirty="0">
                <a:ea typeface="微软雅黑" panose="020B0503020204020204" pitchFamily="34" charset="-122"/>
                <a:sym typeface="Arial" panose="020B0604020202020204" pitchFamily="34" charset="0"/>
              </a:rPr>
              <a:t>线上审批，线上放款</a:t>
            </a:r>
            <a:r>
              <a:rPr lang="zh-CN" altLang="en-US" dirty="0">
                <a:ea typeface="微软雅黑" panose="020B0503020204020204" pitchFamily="34" charset="-122"/>
                <a:sym typeface="Arial" panose="020B0604020202020204" pitchFamily="34" charset="0"/>
              </a:rPr>
              <a:t>。</a:t>
            </a:r>
            <a:endParaRPr lang="zh-CN" altLang="en-US" dirty="0">
              <a:ea typeface="微软雅黑" panose="020B0503020204020204" pitchFamily="34" charset="-122"/>
              <a:sym typeface="Arial" panose="020B0604020202020204" pitchFamily="34" charset="0"/>
            </a:endParaRPr>
          </a:p>
        </p:txBody>
      </p:sp>
      <p:sp>
        <p:nvSpPr>
          <p:cNvPr id="38915" name="标题 1"/>
          <p:cNvSpPr txBox="1"/>
          <p:nvPr/>
        </p:nvSpPr>
        <p:spPr>
          <a:xfrm>
            <a:off x="885190" y="213043"/>
            <a:ext cx="8613775" cy="731837"/>
          </a:xfrm>
          <a:prstGeom prst="rect">
            <a:avLst/>
          </a:prstGeom>
          <a:noFill/>
          <a:ln w="9525">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stStyle>
          <a:p>
            <a:pPr marL="0" lvl="0" eaLnBrk="0" hangingPunct="0">
              <a:lnSpc>
                <a:spcPct val="100000"/>
              </a:lnSpc>
              <a:buNone/>
            </a:pPr>
            <a:r>
              <a:rPr lang="zh-CN" altLang="en-US" sz="3200" b="1" dirty="0">
                <a:sym typeface="Arial Unicode MS" panose="020B0604020202020204" pitchFamily="34" charset="-122"/>
              </a:rPr>
              <a:t>中小企业信贷</a:t>
            </a:r>
            <a:r>
              <a:rPr lang="zh-CN" altLang="en-US" sz="3200" b="1" dirty="0">
                <a:latin typeface="+mj-ea"/>
                <a:ea typeface="+mj-ea"/>
                <a:sym typeface="Arial Unicode MS" panose="020B0604020202020204" pitchFamily="34" charset="-122"/>
              </a:rPr>
              <a:t>重点产品</a:t>
            </a:r>
            <a:r>
              <a:rPr lang="en-US" altLang="zh-CN" sz="3200" b="1" dirty="0">
                <a:latin typeface="+mj-ea"/>
                <a:ea typeface="+mj-ea"/>
                <a:sym typeface="Arial Unicode MS" panose="020B0604020202020204" pitchFamily="34" charset="-122"/>
              </a:rPr>
              <a:t>7——</a:t>
            </a:r>
            <a:r>
              <a:rPr lang="zh-CN" altLang="en-US" sz="3200" b="1" dirty="0">
                <a:latin typeface="+mj-ea"/>
                <a:ea typeface="+mj-ea"/>
                <a:sym typeface="Arial Unicode MS" panose="020B0604020202020204" pitchFamily="34" charset="-122"/>
              </a:rPr>
              <a:t>银税</a:t>
            </a:r>
            <a:r>
              <a:rPr lang="en-US" altLang="zh-CN" sz="3200" b="1" dirty="0">
                <a:latin typeface="+mj-ea"/>
                <a:ea typeface="+mj-ea"/>
                <a:sym typeface="Arial Unicode MS" panose="020B0604020202020204" pitchFamily="34" charset="-122"/>
              </a:rPr>
              <a:t>e</a:t>
            </a:r>
            <a:r>
              <a:rPr lang="zh-CN" altLang="en-US" sz="3200" b="1" dirty="0">
                <a:latin typeface="+mj-ea"/>
                <a:ea typeface="+mj-ea"/>
                <a:sym typeface="Arial Unicode MS" panose="020B0604020202020204" pitchFamily="34" charset="-122"/>
              </a:rPr>
              <a:t>贷</a:t>
            </a:r>
            <a:endParaRPr lang="zh-CN" altLang="en-US" sz="3200" b="1" i="1" dirty="0">
              <a:latin typeface="+mj-ea"/>
              <a:ea typeface="+mj-ea"/>
              <a:sym typeface="Arial Unicode MS" panose="020B0604020202020204" pitchFamily="34" charset="-122"/>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524000" y="2227984"/>
            <a:ext cx="9144000" cy="949853"/>
          </a:xfrm>
        </p:spPr>
        <p:txBody>
          <a:bodyPr>
            <a:normAutofit/>
          </a:bodyPr>
          <a:lstStyle/>
          <a:p>
            <a:r>
              <a:rPr lang="zh-CN" altLang="en-US" sz="5000" b="1" dirty="0">
                <a:solidFill>
                  <a:schemeClr val="bg1"/>
                </a:solidFill>
              </a:rPr>
              <a:t>中信银行综合服务方案</a:t>
            </a:r>
            <a:endParaRPr lang="en-US" altLang="zh-CN" sz="5000" b="1" dirty="0">
              <a:solidFill>
                <a:schemeClr val="bg1"/>
              </a:solidFill>
            </a:endParaRPr>
          </a:p>
        </p:txBody>
      </p:sp>
      <p:sp>
        <p:nvSpPr>
          <p:cNvPr id="3" name="副标题 2"/>
          <p:cNvSpPr>
            <a:spLocks noGrp="1"/>
          </p:cNvSpPr>
          <p:nvPr>
            <p:ph type="subTitle" idx="1"/>
          </p:nvPr>
        </p:nvSpPr>
        <p:spPr>
          <a:xfrm>
            <a:off x="1524000" y="3655060"/>
            <a:ext cx="9144000" cy="809625"/>
          </a:xfrm>
        </p:spPr>
        <p:txBody>
          <a:bodyPr/>
          <a:lstStyle/>
          <a:p>
            <a:r>
              <a:rPr lang="zh-CN" altLang="en-US" b="1" dirty="0">
                <a:solidFill>
                  <a:schemeClr val="bg1"/>
                </a:solidFill>
                <a:latin typeface="微软雅黑" panose="020B0503020204020204" pitchFamily="34" charset="-122"/>
                <a:ea typeface="微软雅黑" panose="020B0503020204020204" pitchFamily="34" charset="-122"/>
              </a:rPr>
              <a:t>中信银行昆山支行科创中心</a:t>
            </a:r>
            <a:fld id="{F7AD439F-38A8-4E4E-A92D-EBEF4D827447}" type="datetime6">
              <a:rPr lang="zh-CN" altLang="en-US" b="1" smtClean="0">
                <a:solidFill>
                  <a:schemeClr val="bg1"/>
                </a:solidFill>
                <a:latin typeface="微软雅黑" panose="020B0503020204020204" pitchFamily="34" charset="-122"/>
                <a:ea typeface="微软雅黑" panose="020B0503020204020204" pitchFamily="34" charset="-122"/>
              </a:rPr>
            </a:fld>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32"/>
          <p:cNvSpPr/>
          <p:nvPr/>
        </p:nvSpPr>
        <p:spPr>
          <a:xfrm>
            <a:off x="4883369" y="1078098"/>
            <a:ext cx="1781523" cy="319391"/>
          </a:xfrm>
          <a:prstGeom prst="rect">
            <a:avLst/>
          </a:prstGeom>
          <a:noFill/>
          <a:ln w="9525">
            <a:noFill/>
          </a:ln>
        </p:spPr>
        <p:txBody>
          <a:bodyPr wrap="none" lIns="91432" tIns="45718" rIns="91432" bIns="45718" anchor="ctr"/>
          <a:lstStyle/>
          <a:p>
            <a:pPr algn="l" rtl="0" eaLnBrk="0" hangingPunct="0"/>
            <a:r>
              <a:rPr lang="zh-CN" altLang="en-US" sz="1200" b="1" dirty="0">
                <a:solidFill>
                  <a:srgbClr val="FFFFFF"/>
                </a:solidFill>
                <a:latin typeface="微软雅黑" panose="020B0503020204020204" pitchFamily="34" charset="-122"/>
                <a:ea typeface="微软雅黑" panose="020B0503020204020204" pitchFamily="34" charset="-122"/>
              </a:rPr>
              <a:t>完善战略客户经营管理体系</a:t>
            </a:r>
            <a:endParaRPr lang="zh-CN" altLang="en-US" sz="1200" b="1" dirty="0">
              <a:solidFill>
                <a:srgbClr val="FFFFFF"/>
              </a:solidFill>
              <a:latin typeface="微软雅黑" panose="020B0503020204020204" pitchFamily="34" charset="-122"/>
              <a:ea typeface="微软雅黑" panose="020B0503020204020204" pitchFamily="34" charset="-122"/>
            </a:endParaRPr>
          </a:p>
        </p:txBody>
      </p:sp>
      <p:sp>
        <p:nvSpPr>
          <p:cNvPr id="26" name="Text Box 36"/>
          <p:cNvSpPr/>
          <p:nvPr/>
        </p:nvSpPr>
        <p:spPr>
          <a:xfrm>
            <a:off x="4518284" y="1523031"/>
            <a:ext cx="2069609" cy="278652"/>
          </a:xfrm>
          <a:prstGeom prst="rect">
            <a:avLst/>
          </a:prstGeom>
          <a:noFill/>
          <a:ln w="9525">
            <a:noFill/>
          </a:ln>
        </p:spPr>
        <p:txBody>
          <a:bodyPr wrap="none" lIns="91432" tIns="45718" rIns="91432" bIns="45718" anchor="ctr"/>
          <a:lstStyle/>
          <a:p>
            <a:pPr algn="ctr" rtl="0" eaLnBrk="0" hangingPunct="0"/>
            <a:r>
              <a:rPr lang="zh-CN" altLang="en-US" sz="1200" b="1" dirty="0">
                <a:solidFill>
                  <a:srgbClr val="FFFFFF"/>
                </a:solidFill>
                <a:latin typeface="微软雅黑" panose="020B0503020204020204" pitchFamily="34" charset="-122"/>
                <a:ea typeface="微软雅黑" panose="020B0503020204020204" pitchFamily="34" charset="-122"/>
              </a:rPr>
              <a:t>加强小企业客户专营</a:t>
            </a:r>
            <a:endParaRPr lang="zh-CN" altLang="en-US" sz="1200" b="1" dirty="0">
              <a:solidFill>
                <a:srgbClr val="FFFFFF"/>
              </a:solidFill>
              <a:latin typeface="微软雅黑" panose="020B0503020204020204" pitchFamily="34" charset="-122"/>
              <a:ea typeface="微软雅黑" panose="020B0503020204020204" pitchFamily="34" charset="-122"/>
            </a:endParaRPr>
          </a:p>
        </p:txBody>
      </p:sp>
      <p:sp>
        <p:nvSpPr>
          <p:cNvPr id="28" name="Text Box 32"/>
          <p:cNvSpPr/>
          <p:nvPr/>
        </p:nvSpPr>
        <p:spPr>
          <a:xfrm>
            <a:off x="3883899" y="1241292"/>
            <a:ext cx="1781523" cy="319389"/>
          </a:xfrm>
          <a:prstGeom prst="rect">
            <a:avLst/>
          </a:prstGeom>
          <a:noFill/>
          <a:ln w="9525">
            <a:noFill/>
          </a:ln>
        </p:spPr>
        <p:txBody>
          <a:bodyPr wrap="none" lIns="91432" tIns="45718" rIns="91432" bIns="45718" anchor="ctr"/>
          <a:lstStyle/>
          <a:p>
            <a:pPr algn="l" rtl="0" eaLnBrk="0" hangingPunct="0"/>
            <a:r>
              <a:rPr lang="zh-CN" altLang="en-US" sz="1900" b="1" dirty="0">
                <a:solidFill>
                  <a:prstClr val="white"/>
                </a:solidFill>
                <a:latin typeface="微软雅黑" panose="020B0503020204020204" pitchFamily="34" charset="-122"/>
                <a:ea typeface="微软雅黑" panose="020B0503020204020204" pitchFamily="34" charset="-122"/>
              </a:rPr>
              <a:t>产品定义：</a:t>
            </a:r>
            <a:endParaRPr lang="zh-CN" altLang="en-US" sz="1900" b="1" dirty="0">
              <a:solidFill>
                <a:prstClr val="white"/>
              </a:solidFill>
              <a:latin typeface="微软雅黑" panose="020B0503020204020204" pitchFamily="34" charset="-122"/>
              <a:ea typeface="微软雅黑" panose="020B0503020204020204" pitchFamily="34" charset="-122"/>
            </a:endParaRPr>
          </a:p>
        </p:txBody>
      </p:sp>
      <p:sp>
        <p:nvSpPr>
          <p:cNvPr id="30" name="AutoShape 23"/>
          <p:cNvSpPr/>
          <p:nvPr/>
        </p:nvSpPr>
        <p:spPr>
          <a:xfrm>
            <a:off x="3634105" y="1103630"/>
            <a:ext cx="1640840" cy="293370"/>
          </a:xfrm>
          <a:prstGeom prst="roundRect">
            <a:avLst>
              <a:gd name="adj" fmla="val 50000"/>
            </a:avLst>
          </a:prstGeom>
          <a:solidFill>
            <a:srgbClr val="C00000"/>
          </a:solidFill>
          <a:ln w="9525">
            <a:noFill/>
          </a:ln>
        </p:spPr>
        <p:txBody>
          <a:bodyPr wrap="none" lIns="91432" tIns="45718" rIns="91432" bIns="45718" anchor="ctr"/>
          <a:lstStyle/>
          <a:p>
            <a:pPr algn="l" rtl="0" eaLnBrk="0" hangingPunct="0"/>
            <a:endParaRPr lang="zh-CN" altLang="en-US" sz="12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31" name="Text Box 32"/>
          <p:cNvSpPr/>
          <p:nvPr/>
        </p:nvSpPr>
        <p:spPr>
          <a:xfrm>
            <a:off x="3806190" y="1116330"/>
            <a:ext cx="1781810" cy="281305"/>
          </a:xfrm>
          <a:prstGeom prst="rect">
            <a:avLst/>
          </a:prstGeom>
          <a:noFill/>
          <a:ln w="9525">
            <a:noFill/>
          </a:ln>
        </p:spPr>
        <p:txBody>
          <a:bodyPr wrap="none" lIns="91432" tIns="45718" rIns="91432" bIns="45718" anchor="ctr"/>
          <a:lstStyle/>
          <a:p>
            <a:pPr algn="l" rtl="0" eaLnBrk="0" hangingPunct="0"/>
            <a:r>
              <a:rPr lang="zh-CN" altLang="en-US" sz="1900" b="1" dirty="0">
                <a:solidFill>
                  <a:prstClr val="white"/>
                </a:solidFill>
                <a:latin typeface="微软雅黑" panose="020B0503020204020204" pitchFamily="34" charset="-122"/>
                <a:ea typeface="微软雅黑" panose="020B0503020204020204" pitchFamily="34" charset="-122"/>
              </a:rPr>
              <a:t>产品要素</a:t>
            </a:r>
            <a:endParaRPr lang="zh-CN" altLang="en-US" sz="1900" b="1" dirty="0">
              <a:solidFill>
                <a:prstClr val="white"/>
              </a:solidFill>
              <a:latin typeface="微软雅黑" panose="020B0503020204020204" pitchFamily="34" charset="-122"/>
              <a:ea typeface="微软雅黑" panose="020B0503020204020204" pitchFamily="34" charset="-122"/>
            </a:endParaRPr>
          </a:p>
        </p:txBody>
      </p:sp>
      <p:sp>
        <p:nvSpPr>
          <p:cNvPr id="36" name="TextBox 25"/>
          <p:cNvSpPr/>
          <p:nvPr/>
        </p:nvSpPr>
        <p:spPr>
          <a:xfrm>
            <a:off x="3475990" y="1387475"/>
            <a:ext cx="7764780" cy="2398395"/>
          </a:xfrm>
          <a:prstGeom prst="rect">
            <a:avLst/>
          </a:prstGeom>
          <a:solidFill>
            <a:schemeClr val="bg1"/>
          </a:solidFill>
          <a:ln w="9525">
            <a:noFill/>
          </a:ln>
        </p:spPr>
        <p:txBody>
          <a:bodyPr wrap="square" lIns="91432" tIns="45718" rIns="91432" bIns="45718">
            <a:spAutoFit/>
          </a:bodyPr>
          <a:lstStyle/>
          <a:p>
            <a:pPr algn="l" rtl="0" eaLnBrk="0" fontAlgn="base" hangingPunct="0">
              <a:lnSpc>
                <a:spcPct val="150000"/>
              </a:lnSpc>
              <a:spcBef>
                <a:spcPct val="0"/>
              </a:spcBef>
              <a:spcAft>
                <a:spcPct val="0"/>
              </a:spcAft>
              <a:buClr>
                <a:srgbClr val="C00000"/>
              </a:buClr>
              <a:buFont typeface="Wingdings" panose="05000000000000000000" pitchFamily="2" charset="2"/>
              <a:buChar char="Ø"/>
              <a:defRPr/>
            </a:pPr>
            <a:r>
              <a:rPr lang="zh-CN" altLang="en-US" sz="2000" b="1" dirty="0">
                <a:solidFill>
                  <a:schemeClr val="tx1"/>
                </a:solidFill>
                <a:latin typeface="微软雅黑" panose="020B0503020204020204" pitchFamily="34" charset="-122"/>
                <a:ea typeface="微软雅黑" panose="020B0503020204020204" pitchFamily="34" charset="-122"/>
              </a:rPr>
              <a:t>授信额度：最高</a:t>
            </a:r>
            <a:r>
              <a:rPr lang="en-US" altLang="zh-CN" sz="2000" b="1" dirty="0">
                <a:solidFill>
                  <a:schemeClr val="tx1"/>
                </a:solidFill>
                <a:latin typeface="微软雅黑" panose="020B0503020204020204" pitchFamily="34" charset="-122"/>
                <a:ea typeface="微软雅黑" panose="020B0503020204020204" pitchFamily="34" charset="-122"/>
              </a:rPr>
              <a:t>10</a:t>
            </a:r>
            <a:r>
              <a:rPr lang="zh-CN" altLang="en-US" sz="2000" b="1" dirty="0">
                <a:solidFill>
                  <a:schemeClr val="tx1"/>
                </a:solidFill>
                <a:latin typeface="微软雅黑" panose="020B0503020204020204" pitchFamily="34" charset="-122"/>
                <a:ea typeface="微软雅黑" panose="020B0503020204020204" pitchFamily="34" charset="-122"/>
              </a:rPr>
              <a:t>00万元</a:t>
            </a:r>
            <a:endParaRPr lang="zh-CN" altLang="en-US" sz="2000" b="1" dirty="0">
              <a:solidFill>
                <a:schemeClr val="tx1"/>
              </a:solidFill>
              <a:latin typeface="微软雅黑" panose="020B0503020204020204" pitchFamily="34" charset="-122"/>
              <a:ea typeface="微软雅黑" panose="020B0503020204020204" pitchFamily="34" charset="-122"/>
            </a:endParaRPr>
          </a:p>
          <a:p>
            <a:pPr algn="l" rtl="0" eaLnBrk="0" fontAlgn="base" hangingPunct="0">
              <a:lnSpc>
                <a:spcPct val="150000"/>
              </a:lnSpc>
              <a:spcBef>
                <a:spcPct val="0"/>
              </a:spcBef>
              <a:spcAft>
                <a:spcPct val="0"/>
              </a:spcAft>
              <a:buClr>
                <a:srgbClr val="C00000"/>
              </a:buClr>
              <a:buFont typeface="Wingdings" panose="05000000000000000000" pitchFamily="2" charset="2"/>
              <a:buChar char="Ø"/>
              <a:defRPr/>
            </a:pPr>
            <a:r>
              <a:rPr lang="zh-CN" altLang="en-GB" sz="2000" b="1" dirty="0">
                <a:latin typeface="Arial Black" panose="020B0A04020102020204" pitchFamily="34" charset="0"/>
                <a:ea typeface="微软雅黑" panose="020B0503020204020204" pitchFamily="34" charset="-122"/>
                <a:sym typeface="Arial" panose="020B0604020202020204" pitchFamily="34" charset="0"/>
              </a:rPr>
              <a:t>贷款对象：通过政府公开招标采购订单的小微企业客户，应收账款     质押形式</a:t>
            </a:r>
            <a:endParaRPr lang="zh-CN" altLang="en-GB" sz="2000" b="1" dirty="0">
              <a:latin typeface="Arial Black" panose="020B0A04020102020204" pitchFamily="34" charset="0"/>
              <a:ea typeface="微软雅黑" panose="020B0503020204020204" pitchFamily="34" charset="-122"/>
              <a:sym typeface="Arial" panose="020B0604020202020204" pitchFamily="34" charset="0"/>
            </a:endParaRPr>
          </a:p>
          <a:p>
            <a:pPr algn="l" rtl="0" eaLnBrk="0" fontAlgn="base" hangingPunct="0">
              <a:lnSpc>
                <a:spcPct val="150000"/>
              </a:lnSpc>
              <a:spcBef>
                <a:spcPct val="0"/>
              </a:spcBef>
              <a:spcAft>
                <a:spcPct val="0"/>
              </a:spcAft>
              <a:buClr>
                <a:srgbClr val="C00000"/>
              </a:buClr>
              <a:buFont typeface="Wingdings" panose="05000000000000000000" pitchFamily="2" charset="2"/>
              <a:buChar char="Ø"/>
              <a:defRPr/>
            </a:pPr>
            <a:r>
              <a:rPr lang="zh-CN" altLang="en-US" sz="2000" b="1" dirty="0">
                <a:solidFill>
                  <a:schemeClr val="tx1"/>
                </a:solidFill>
                <a:latin typeface="微软雅黑" panose="020B0503020204020204" pitchFamily="34" charset="-122"/>
                <a:ea typeface="微软雅黑" panose="020B0503020204020204" pitchFamily="34" charset="-122"/>
              </a:rPr>
              <a:t>授信期限：</a:t>
            </a:r>
            <a:r>
              <a:rPr lang="en-US"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年</a:t>
            </a:r>
            <a:endParaRPr lang="en-US" altLang="zh-CN" sz="2000" dirty="0">
              <a:solidFill>
                <a:schemeClr val="tx1"/>
              </a:solidFill>
              <a:latin typeface="微软雅黑" panose="020B0503020204020204" pitchFamily="34" charset="-122"/>
              <a:ea typeface="微软雅黑" panose="020B0503020204020204" pitchFamily="34" charset="-122"/>
            </a:endParaRPr>
          </a:p>
          <a:p>
            <a:pPr algn="l" rtl="0" eaLnBrk="0" fontAlgn="base" hangingPunct="0">
              <a:lnSpc>
                <a:spcPct val="150000"/>
              </a:lnSpc>
              <a:spcBef>
                <a:spcPct val="0"/>
              </a:spcBef>
              <a:spcAft>
                <a:spcPct val="0"/>
              </a:spcAft>
              <a:buClr>
                <a:srgbClr val="C00000"/>
              </a:buClr>
              <a:buFont typeface="Wingdings" panose="05000000000000000000" pitchFamily="2" charset="2"/>
              <a:buChar char="Ø"/>
              <a:defRPr/>
            </a:pPr>
            <a:r>
              <a:rPr lang="zh-CN" altLang="en-US" sz="2000" b="1" dirty="0">
                <a:latin typeface="Arial Black" panose="020B0A04020102020204" pitchFamily="34" charset="0"/>
                <a:ea typeface="微软雅黑" panose="020B0503020204020204" pitchFamily="34" charset="-122"/>
                <a:sym typeface="Arial" panose="020B0604020202020204" pitchFamily="34" charset="0"/>
              </a:rPr>
              <a:t>贷款定价</a:t>
            </a:r>
            <a:r>
              <a:rPr lang="zh-CN" altLang="en-US" sz="2000" dirty="0">
                <a:latin typeface="Arial Black" panose="020B0A04020102020204" pitchFamily="34" charset="0"/>
                <a:ea typeface="微软雅黑" panose="020B0503020204020204" pitchFamily="34" charset="-122"/>
                <a:sym typeface="Arial" panose="020B0604020202020204" pitchFamily="34" charset="0"/>
              </a:rPr>
              <a:t>：差异化灵活定价</a:t>
            </a:r>
            <a:endParaRPr lang="en-US" altLang="zh-CN" sz="2000" dirty="0">
              <a:latin typeface="微软雅黑" panose="020B0503020204020204" pitchFamily="34" charset="-122"/>
              <a:ea typeface="微软雅黑" panose="020B0503020204020204" pitchFamily="34" charset="-122"/>
            </a:endParaRPr>
          </a:p>
        </p:txBody>
      </p:sp>
      <p:grpSp>
        <p:nvGrpSpPr>
          <p:cNvPr id="2" name="组合 96"/>
          <p:cNvGrpSpPr/>
          <p:nvPr/>
        </p:nvGrpSpPr>
        <p:grpSpPr>
          <a:xfrm>
            <a:off x="760730" y="1165860"/>
            <a:ext cx="2364740" cy="2278380"/>
            <a:chOff x="562681" y="2583120"/>
            <a:chExt cx="2942897" cy="2852393"/>
          </a:xfrm>
        </p:grpSpPr>
        <p:grpSp>
          <p:nvGrpSpPr>
            <p:cNvPr id="3" name="组合 97"/>
            <p:cNvGrpSpPr/>
            <p:nvPr/>
          </p:nvGrpSpPr>
          <p:grpSpPr>
            <a:xfrm>
              <a:off x="562681" y="2583120"/>
              <a:ext cx="2942897" cy="2852393"/>
              <a:chOff x="-115111" y="-10364"/>
              <a:chExt cx="2538643" cy="2456466"/>
            </a:xfrm>
          </p:grpSpPr>
          <p:sp>
            <p:nvSpPr>
              <p:cNvPr id="59" name="Arc 14"/>
              <p:cNvSpPr/>
              <p:nvPr/>
            </p:nvSpPr>
            <p:spPr>
              <a:xfrm>
                <a:off x="1089063" y="430906"/>
                <a:ext cx="1334469" cy="1320800"/>
              </a:xfrm>
              <a:custGeom>
                <a:avLst/>
                <a:gdLst>
                  <a:gd name="txL" fmla="*/ 0 w 21600"/>
                  <a:gd name="txT" fmla="*/ 0 h 20705"/>
                  <a:gd name="txR" fmla="*/ 21600 w 21600"/>
                  <a:gd name="txB" fmla="*/ 20705 h 20705"/>
                </a:gdLst>
                <a:ahLst/>
                <a:cxnLst>
                  <a:cxn ang="0">
                    <a:pos x="2147483647" y="0"/>
                  </a:cxn>
                  <a:cxn ang="0">
                    <a:pos x="2147483647" y="2147483647"/>
                  </a:cxn>
                  <a:cxn ang="0">
                    <a:pos x="2147483647" y="2147483647"/>
                  </a:cxn>
                  <a:cxn ang="0">
                    <a:pos x="2147483647" y="0"/>
                  </a:cxn>
                  <a:cxn ang="0">
                    <a:pos x="2147483647" y="2147483647"/>
                  </a:cxn>
                  <a:cxn ang="0">
                    <a:pos x="2147483647" y="2147483647"/>
                  </a:cxn>
                  <a:cxn ang="0">
                    <a:pos x="0" y="2147483647"/>
                  </a:cxn>
                  <a:cxn ang="0">
                    <a:pos x="2147483647" y="0"/>
                  </a:cxn>
                </a:cxnLst>
                <a:rect l="txL" t="txT" r="txR" b="txB"/>
                <a:pathLst>
                  <a:path w="21600" h="20705">
                    <a:moveTo>
                      <a:pt x="18839" y="0"/>
                    </a:moveTo>
                    <a:cubicBezTo>
                      <a:pt x="20649" y="3227"/>
                      <a:pt x="21600" y="6865"/>
                      <a:pt x="21600" y="10565"/>
                    </a:cubicBezTo>
                    <a:cubicBezTo>
                      <a:pt x="21600" y="14100"/>
                      <a:pt x="20731" y="17582"/>
                      <a:pt x="19071" y="20704"/>
                    </a:cubicBezTo>
                  </a:path>
                  <a:path w="21600" h="20705">
                    <a:moveTo>
                      <a:pt x="18839" y="0"/>
                    </a:moveTo>
                    <a:cubicBezTo>
                      <a:pt x="20649" y="3227"/>
                      <a:pt x="21600" y="6865"/>
                      <a:pt x="21600" y="10565"/>
                    </a:cubicBezTo>
                    <a:cubicBezTo>
                      <a:pt x="21600" y="14100"/>
                      <a:pt x="20731" y="17582"/>
                      <a:pt x="19071" y="20704"/>
                    </a:cubicBezTo>
                    <a:lnTo>
                      <a:pt x="0" y="10565"/>
                    </a:lnTo>
                    <a:lnTo>
                      <a:pt x="18839" y="0"/>
                    </a:lnTo>
                    <a:close/>
                  </a:path>
                </a:pathLst>
              </a:custGeom>
              <a:solidFill>
                <a:srgbClr val="C00000"/>
              </a:solidFill>
              <a:ln w="9525">
                <a:noFill/>
              </a:ln>
            </p:spPr>
            <p:txBody>
              <a:bodyPr wrap="none" anchor="ctr"/>
              <a:lstStyle/>
              <a:p>
                <a:pPr algn="l" rtl="0" eaLnBrk="0" hangingPunct="0"/>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60" name="Arc 18"/>
              <p:cNvSpPr/>
              <p:nvPr/>
            </p:nvSpPr>
            <p:spPr>
              <a:xfrm>
                <a:off x="1081087" y="1069975"/>
                <a:ext cx="1191213" cy="1376127"/>
              </a:xfrm>
              <a:custGeom>
                <a:avLst/>
                <a:gdLst>
                  <a:gd name="txL" fmla="*/ 0 w 19151"/>
                  <a:gd name="txT" fmla="*/ 0 h 21600"/>
                  <a:gd name="txR" fmla="*/ 19151 w 19151"/>
                  <a:gd name="txB" fmla="*/ 21600 h 21600"/>
                </a:gdLst>
                <a:ahLst/>
                <a:cxnLst>
                  <a:cxn ang="0">
                    <a:pos x="2147483647" y="2147483647"/>
                  </a:cxn>
                  <a:cxn ang="0">
                    <a:pos x="2147483647" y="2147483647"/>
                  </a:cxn>
                  <a:cxn ang="0">
                    <a:pos x="0" y="2147483647"/>
                  </a:cxn>
                  <a:cxn ang="0">
                    <a:pos x="2147483647" y="2147483647"/>
                  </a:cxn>
                  <a:cxn ang="0">
                    <a:pos x="2147483647" y="2147483647"/>
                  </a:cxn>
                  <a:cxn ang="0">
                    <a:pos x="0" y="2147483647"/>
                  </a:cxn>
                  <a:cxn ang="0">
                    <a:pos x="2147483647" y="0"/>
                  </a:cxn>
                  <a:cxn ang="0">
                    <a:pos x="2147483647" y="2147483647"/>
                  </a:cxn>
                </a:cxnLst>
                <a:rect l="txL" t="txT" r="txR" b="txB"/>
                <a:pathLst>
                  <a:path w="19151" h="21600">
                    <a:moveTo>
                      <a:pt x="19150" y="10451"/>
                    </a:moveTo>
                    <a:cubicBezTo>
                      <a:pt x="15347" y="17330"/>
                      <a:pt x="8107" y="21599"/>
                      <a:pt x="248" y="21600"/>
                    </a:cubicBezTo>
                    <a:cubicBezTo>
                      <a:pt x="165" y="21600"/>
                      <a:pt x="82" y="21599"/>
                      <a:pt x="0" y="21598"/>
                    </a:cubicBezTo>
                  </a:path>
                  <a:path w="19151" h="21600">
                    <a:moveTo>
                      <a:pt x="19150" y="10451"/>
                    </a:moveTo>
                    <a:cubicBezTo>
                      <a:pt x="15347" y="17330"/>
                      <a:pt x="8107" y="21599"/>
                      <a:pt x="248" y="21600"/>
                    </a:cubicBezTo>
                    <a:cubicBezTo>
                      <a:pt x="165" y="21600"/>
                      <a:pt x="82" y="21599"/>
                      <a:pt x="0" y="21598"/>
                    </a:cubicBezTo>
                    <a:lnTo>
                      <a:pt x="248" y="0"/>
                    </a:lnTo>
                    <a:lnTo>
                      <a:pt x="19150" y="10451"/>
                    </a:lnTo>
                    <a:close/>
                  </a:path>
                </a:pathLst>
              </a:custGeom>
              <a:solidFill>
                <a:srgbClr val="C00000"/>
              </a:solidFill>
              <a:ln w="9525">
                <a:noFill/>
              </a:ln>
            </p:spPr>
            <p:txBody>
              <a:bodyPr wrap="none" anchor="ctr"/>
              <a:lstStyle/>
              <a:p>
                <a:pPr algn="l" rtl="0" eaLnBrk="0" hangingPunct="0"/>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61" name="Oval 21"/>
              <p:cNvSpPr/>
              <p:nvPr/>
            </p:nvSpPr>
            <p:spPr>
              <a:xfrm>
                <a:off x="-115111" y="-10364"/>
                <a:ext cx="2185887" cy="2182612"/>
              </a:xfrm>
              <a:prstGeom prst="ellipse">
                <a:avLst/>
              </a:prstGeom>
              <a:solidFill>
                <a:schemeClr val="bg1"/>
              </a:solidFill>
              <a:ln w="95250" cap="flat" cmpd="sng">
                <a:solidFill>
                  <a:srgbClr val="C00000"/>
                </a:solidFill>
                <a:prstDash val="solid"/>
                <a:headEnd type="none" w="med" len="med"/>
                <a:tailEnd type="none" w="med" len="med"/>
              </a:ln>
            </p:spPr>
            <p:txBody>
              <a:bodyPr wrap="none" anchor="ctr"/>
              <a:lstStyle/>
              <a:p>
                <a:pPr algn="l" rtl="0" eaLnBrk="0" hangingPunct="0"/>
                <a:endParaRPr lang="zh-CN" altLang="en-US" sz="16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grpSp>
        <p:sp>
          <p:nvSpPr>
            <p:cNvPr id="48" name="矩形 47"/>
            <p:cNvSpPr/>
            <p:nvPr/>
          </p:nvSpPr>
          <p:spPr>
            <a:xfrm>
              <a:off x="725287" y="3273041"/>
              <a:ext cx="2280942" cy="634395"/>
            </a:xfrm>
            <a:prstGeom prst="rect">
              <a:avLst/>
            </a:prstGeom>
          </p:spPr>
          <p:txBody>
            <a:bodyPr wrap="square">
              <a:spAutoFit/>
            </a:bodyPr>
            <a:lstStyle/>
            <a:p>
              <a:pPr algn="ctr" rtl="0" eaLnBrk="0" fontAlgn="base" hangingPunct="0">
                <a:lnSpc>
                  <a:spcPct val="150000"/>
                </a:lnSpc>
                <a:spcBef>
                  <a:spcPct val="0"/>
                </a:spcBef>
                <a:spcAft>
                  <a:spcPct val="0"/>
                </a:spcAft>
              </a:pPr>
              <a:r>
                <a:rPr lang="en-US" altLang="zh-CN" b="1" kern="1200" dirty="0">
                  <a:solidFill>
                    <a:prstClr val="black"/>
                  </a:solidFill>
                  <a:latin typeface="微软雅黑" panose="020B0503020204020204" pitchFamily="34" charset="-122"/>
                  <a:ea typeface="微软雅黑" panose="020B0503020204020204" pitchFamily="34" charset="-122"/>
                  <a:cs typeface="+mn-cs"/>
                </a:rPr>
                <a:t>政采e</a:t>
              </a:r>
              <a:r>
                <a:rPr lang="zh-CN" altLang="en-US" b="1" kern="1200" dirty="0">
                  <a:solidFill>
                    <a:prstClr val="black"/>
                  </a:solidFill>
                  <a:latin typeface="微软雅黑" panose="020B0503020204020204" pitchFamily="34" charset="-122"/>
                  <a:ea typeface="微软雅黑" panose="020B0503020204020204" pitchFamily="34" charset="-122"/>
                  <a:cs typeface="+mn-cs"/>
                </a:rPr>
                <a:t>贷</a:t>
              </a:r>
              <a:endParaRPr lang="zh-CN" altLang="en-US" b="1" kern="1200" dirty="0">
                <a:solidFill>
                  <a:prstClr val="black"/>
                </a:solidFill>
                <a:latin typeface="微软雅黑" panose="020B0503020204020204" pitchFamily="34" charset="-122"/>
                <a:ea typeface="微软雅黑" panose="020B0503020204020204" pitchFamily="34" charset="-122"/>
                <a:cs typeface="+mn-cs"/>
              </a:endParaRPr>
            </a:p>
          </p:txBody>
        </p:sp>
        <p:sp>
          <p:nvSpPr>
            <p:cNvPr id="50" name="文本框 1"/>
            <p:cNvSpPr txBox="1"/>
            <p:nvPr/>
          </p:nvSpPr>
          <p:spPr>
            <a:xfrm>
              <a:off x="865481" y="4016977"/>
              <a:ext cx="2001485" cy="532835"/>
            </a:xfrm>
            <a:prstGeom prst="rect">
              <a:avLst/>
            </a:prstGeom>
            <a:noFill/>
            <a:ln w="9525">
              <a:noFill/>
            </a:ln>
          </p:spPr>
          <p:txBody>
            <a:bodyPr wrap="square">
              <a:spAutoFit/>
            </a:bodyPr>
            <a:lstStyle/>
            <a:p>
              <a:pPr algn="ctr" rtl="0" eaLnBrk="0" hangingPunct="0">
                <a:lnSpc>
                  <a:spcPct val="150000"/>
                </a:lnSpc>
              </a:pP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51" name="椭圆 50"/>
            <p:cNvSpPr/>
            <p:nvPr/>
          </p:nvSpPr>
          <p:spPr>
            <a:xfrm>
              <a:off x="672559" y="2685003"/>
              <a:ext cx="2340000" cy="2340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spcBef>
                  <a:spcPct val="0"/>
                </a:spcBef>
                <a:spcAft>
                  <a:spcPct val="0"/>
                </a:spcAft>
              </a:pPr>
              <a:endParaRPr lang="zh-CN" altLang="en-US" sz="1300" dirty="0">
                <a:solidFill>
                  <a:prstClr val="white"/>
                </a:solidFill>
                <a:latin typeface="Calibri" panose="020F0502020204030204"/>
                <a:ea typeface="宋体" panose="02010600030101010101" pitchFamily="2" charset="-122"/>
              </a:endParaRPr>
            </a:p>
          </p:txBody>
        </p:sp>
      </p:grpSp>
      <p:sp>
        <p:nvSpPr>
          <p:cNvPr id="32" name="灯片编号占位符 2"/>
          <p:cNvSpPr>
            <a:spLocks noGrp="1"/>
          </p:cNvSpPr>
          <p:nvPr>
            <p:ph type="sldNum" sz="quarter" idx="12"/>
          </p:nvPr>
        </p:nvSpPr>
        <p:spPr/>
        <p:txBody>
          <a:bodyPr/>
          <a:lstStyle/>
          <a:p>
            <a:pPr algn="r" rtl="0" eaLnBrk="0" fontAlgn="base" hangingPunct="0">
              <a:spcBef>
                <a:spcPct val="0"/>
              </a:spcBef>
              <a:spcAft>
                <a:spcPct val="0"/>
              </a:spcAft>
              <a:defRPr/>
            </a:pPr>
            <a:fld id="{13F64BD7-06B4-4655-8C97-3B9E76CF90CA}" type="slidenum">
              <a:rPr lang="zh-CN" altLang="en-US" sz="1050"/>
            </a:fld>
            <a:endParaRPr lang="zh-CN" altLang="en-US" sz="1050" dirty="0"/>
          </a:p>
        </p:txBody>
      </p:sp>
      <p:sp>
        <p:nvSpPr>
          <p:cNvPr id="130" name="Rectangle 99"/>
          <p:cNvSpPr/>
          <p:nvPr/>
        </p:nvSpPr>
        <p:spPr>
          <a:xfrm>
            <a:off x="1084580" y="3664585"/>
            <a:ext cx="10023475" cy="2999740"/>
          </a:xfrm>
          <a:prstGeom prst="rect">
            <a:avLst/>
          </a:prstGeom>
          <a:ln w="28575" cmpd="sng">
            <a:solidFill>
              <a:srgbClr val="CC0000"/>
            </a:solidFill>
            <a:prstDash val="sysDot"/>
          </a:ln>
        </p:spPr>
        <p:txBody>
          <a:bodyPr wrap="square">
            <a:spAutoFit/>
          </a:bodyPr>
          <a:lstStyle/>
          <a:p>
            <a:pPr>
              <a:lnSpc>
                <a:spcPct val="150000"/>
              </a:lnSpc>
            </a:pPr>
            <a:r>
              <a:rPr lang="zh-CN" altLang="en-US" b="1" dirty="0">
                <a:ea typeface="微软雅黑" panose="020B0503020204020204" pitchFamily="34" charset="-122"/>
                <a:sym typeface="Arial" panose="020B0604020202020204" pitchFamily="34" charset="0"/>
              </a:rPr>
              <a:t>中信银行政采e贷6大优势：</a:t>
            </a:r>
            <a:endParaRPr lang="zh-CN" altLang="en-US" b="1" dirty="0">
              <a:ea typeface="微软雅黑" panose="020B0503020204020204" pitchFamily="34" charset="-122"/>
              <a:sym typeface="Arial" panose="020B0604020202020204" pitchFamily="34" charset="0"/>
            </a:endParaRPr>
          </a:p>
          <a:p>
            <a:pPr>
              <a:lnSpc>
                <a:spcPct val="150000"/>
              </a:lnSpc>
            </a:pPr>
            <a:r>
              <a:rPr lang="zh-CN" altLang="en-US" b="1" dirty="0">
                <a:ea typeface="微软雅黑" panose="020B0503020204020204" pitchFamily="34" charset="-122"/>
                <a:sym typeface="Arial" panose="020B0604020202020204" pitchFamily="34" charset="0"/>
              </a:rPr>
              <a:t>1、线上化：审批、放款全流程线上化</a:t>
            </a:r>
            <a:endParaRPr lang="zh-CN" altLang="en-US" b="1" dirty="0">
              <a:ea typeface="微软雅黑" panose="020B0503020204020204" pitchFamily="34" charset="-122"/>
              <a:sym typeface="Arial" panose="020B0604020202020204" pitchFamily="34" charset="0"/>
            </a:endParaRPr>
          </a:p>
          <a:p>
            <a:pPr>
              <a:lnSpc>
                <a:spcPct val="150000"/>
              </a:lnSpc>
            </a:pPr>
            <a:r>
              <a:rPr lang="zh-CN" altLang="en-US" b="1" dirty="0">
                <a:ea typeface="微软雅黑" panose="020B0503020204020204" pitchFamily="34" charset="-122"/>
                <a:sym typeface="Arial" panose="020B0604020202020204" pitchFamily="34" charset="0"/>
              </a:rPr>
              <a:t>2、利率优：普惠优惠利率，助力小微企业</a:t>
            </a:r>
            <a:endParaRPr lang="zh-CN" altLang="en-US" b="1" dirty="0">
              <a:ea typeface="微软雅黑" panose="020B0503020204020204" pitchFamily="34" charset="-122"/>
              <a:sym typeface="Arial" panose="020B0604020202020204" pitchFamily="34" charset="0"/>
            </a:endParaRPr>
          </a:p>
          <a:p>
            <a:pPr>
              <a:lnSpc>
                <a:spcPct val="150000"/>
              </a:lnSpc>
            </a:pPr>
            <a:r>
              <a:rPr lang="zh-CN" altLang="en-US" b="1" dirty="0">
                <a:ea typeface="微软雅黑" panose="020B0503020204020204" pitchFamily="34" charset="-122"/>
                <a:sym typeface="Arial" panose="020B0604020202020204" pitchFamily="34" charset="0"/>
              </a:rPr>
              <a:t>3、信用化：无抵押无担保公司</a:t>
            </a:r>
            <a:endParaRPr lang="zh-CN" altLang="en-US" b="1" dirty="0">
              <a:ea typeface="微软雅黑" panose="020B0503020204020204" pitchFamily="34" charset="-122"/>
              <a:sym typeface="Arial" panose="020B0604020202020204" pitchFamily="34" charset="0"/>
            </a:endParaRPr>
          </a:p>
          <a:p>
            <a:pPr>
              <a:lnSpc>
                <a:spcPct val="150000"/>
              </a:lnSpc>
            </a:pPr>
            <a:r>
              <a:rPr lang="zh-CN" altLang="en-US" b="1" dirty="0">
                <a:ea typeface="微软雅黑" panose="020B0503020204020204" pitchFamily="34" charset="-122"/>
                <a:sym typeface="Arial" panose="020B0604020202020204" pitchFamily="34" charset="0"/>
              </a:rPr>
              <a:t>4、全域化：支持异地客户办理</a:t>
            </a:r>
            <a:endParaRPr lang="zh-CN" altLang="en-US" b="1" dirty="0">
              <a:ea typeface="微软雅黑" panose="020B0503020204020204" pitchFamily="34" charset="-122"/>
              <a:sym typeface="Arial" panose="020B0604020202020204" pitchFamily="34" charset="0"/>
            </a:endParaRPr>
          </a:p>
          <a:p>
            <a:pPr>
              <a:lnSpc>
                <a:spcPct val="150000"/>
              </a:lnSpc>
            </a:pPr>
            <a:r>
              <a:rPr lang="zh-CN" altLang="en-US" b="1" dirty="0">
                <a:ea typeface="微软雅黑" panose="020B0503020204020204" pitchFamily="34" charset="-122"/>
                <a:sym typeface="Arial" panose="020B0604020202020204" pitchFamily="34" charset="0"/>
              </a:rPr>
              <a:t>5、效率化：线上审批提款半小时完成</a:t>
            </a:r>
            <a:endParaRPr lang="zh-CN" altLang="en-US" b="1" dirty="0">
              <a:ea typeface="微软雅黑" panose="020B0503020204020204" pitchFamily="34" charset="-122"/>
              <a:sym typeface="Arial" panose="020B0604020202020204" pitchFamily="34" charset="0"/>
            </a:endParaRPr>
          </a:p>
          <a:p>
            <a:pPr>
              <a:lnSpc>
                <a:spcPct val="150000"/>
              </a:lnSpc>
            </a:pPr>
            <a:r>
              <a:rPr lang="zh-CN" altLang="en-US" b="1" dirty="0">
                <a:ea typeface="微软雅黑" panose="020B0503020204020204" pitchFamily="34" charset="-122"/>
                <a:sym typeface="Arial" panose="020B0604020202020204" pitchFamily="34" charset="0"/>
              </a:rPr>
              <a:t>6、自主化：提款、还款自助办理，贷款期限、还款方式灵</a:t>
            </a:r>
            <a:endParaRPr lang="zh-CN" altLang="en-US" b="1" dirty="0">
              <a:ea typeface="微软雅黑" panose="020B0503020204020204" pitchFamily="34" charset="-122"/>
              <a:sym typeface="Arial" panose="020B0604020202020204" pitchFamily="34" charset="0"/>
            </a:endParaRPr>
          </a:p>
        </p:txBody>
      </p:sp>
      <p:sp>
        <p:nvSpPr>
          <p:cNvPr id="38915" name="标题 1"/>
          <p:cNvSpPr txBox="1"/>
          <p:nvPr/>
        </p:nvSpPr>
        <p:spPr>
          <a:xfrm>
            <a:off x="885190" y="213043"/>
            <a:ext cx="8613775" cy="731837"/>
          </a:xfrm>
          <a:prstGeom prst="rect">
            <a:avLst/>
          </a:prstGeom>
          <a:noFill/>
          <a:ln w="9525">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stStyle>
          <a:p>
            <a:pPr marL="0" lvl="0" eaLnBrk="0" hangingPunct="0">
              <a:lnSpc>
                <a:spcPct val="100000"/>
              </a:lnSpc>
              <a:buNone/>
            </a:pPr>
            <a:r>
              <a:rPr lang="zh-CN" altLang="en-US" sz="3200" b="1" dirty="0">
                <a:sym typeface="Arial Unicode MS" panose="020B0604020202020204" pitchFamily="34" charset="-122"/>
              </a:rPr>
              <a:t>中小企业信贷</a:t>
            </a:r>
            <a:r>
              <a:rPr lang="zh-CN" altLang="en-US" sz="3200" b="1" dirty="0">
                <a:latin typeface="+mj-ea"/>
                <a:ea typeface="+mj-ea"/>
                <a:sym typeface="Arial Unicode MS" panose="020B0604020202020204" pitchFamily="34" charset="-122"/>
              </a:rPr>
              <a:t>重点产品</a:t>
            </a:r>
            <a:r>
              <a:rPr lang="en-US" altLang="zh-CN" sz="3200" b="1" dirty="0">
                <a:latin typeface="+mj-ea"/>
                <a:ea typeface="+mj-ea"/>
                <a:sym typeface="Arial Unicode MS" panose="020B0604020202020204" pitchFamily="34" charset="-122"/>
              </a:rPr>
              <a:t>8——</a:t>
            </a:r>
            <a:r>
              <a:rPr lang="zh-CN" altLang="en-US" sz="3200" b="1" dirty="0">
                <a:latin typeface="+mj-ea"/>
                <a:ea typeface="+mj-ea"/>
                <a:sym typeface="Arial Unicode MS" panose="020B0604020202020204" pitchFamily="34" charset="-122"/>
              </a:rPr>
              <a:t>政采</a:t>
            </a:r>
            <a:r>
              <a:rPr lang="en-US" altLang="zh-CN" sz="3200" b="1" dirty="0">
                <a:latin typeface="+mj-ea"/>
                <a:ea typeface="+mj-ea"/>
                <a:sym typeface="Arial Unicode MS" panose="020B0604020202020204" pitchFamily="34" charset="-122"/>
              </a:rPr>
              <a:t>e</a:t>
            </a:r>
            <a:r>
              <a:rPr lang="zh-CN" altLang="en-US" sz="3200" b="1" dirty="0">
                <a:latin typeface="+mj-ea"/>
                <a:ea typeface="+mj-ea"/>
                <a:sym typeface="Arial Unicode MS" panose="020B0604020202020204" pitchFamily="34" charset="-122"/>
              </a:rPr>
              <a:t>贷</a:t>
            </a:r>
            <a:endParaRPr lang="zh-CN" altLang="en-US" sz="3200" b="1" i="1" dirty="0">
              <a:latin typeface="+mj-ea"/>
              <a:ea typeface="+mj-ea"/>
              <a:sym typeface="Arial Unicode MS" panose="020B0604020202020204" pitchFamily="34" charset="-122"/>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32"/>
          <p:cNvSpPr/>
          <p:nvPr/>
        </p:nvSpPr>
        <p:spPr>
          <a:xfrm>
            <a:off x="4883369" y="1078098"/>
            <a:ext cx="1781523" cy="319391"/>
          </a:xfrm>
          <a:prstGeom prst="rect">
            <a:avLst/>
          </a:prstGeom>
          <a:noFill/>
          <a:ln w="9525">
            <a:noFill/>
          </a:ln>
        </p:spPr>
        <p:txBody>
          <a:bodyPr wrap="none" lIns="91432" tIns="45718" rIns="91432" bIns="45718" anchor="ctr"/>
          <a:lstStyle/>
          <a:p>
            <a:pPr algn="l" rtl="0" eaLnBrk="0" hangingPunct="0"/>
            <a:r>
              <a:rPr lang="zh-CN" altLang="en-US" sz="1200" b="1" dirty="0">
                <a:solidFill>
                  <a:srgbClr val="FFFFFF"/>
                </a:solidFill>
                <a:latin typeface="微软雅黑" panose="020B0503020204020204" pitchFamily="34" charset="-122"/>
                <a:ea typeface="微软雅黑" panose="020B0503020204020204" pitchFamily="34" charset="-122"/>
              </a:rPr>
              <a:t>完善战略客户经营管理体系</a:t>
            </a:r>
            <a:endParaRPr lang="zh-CN" altLang="en-US" sz="1200" b="1" dirty="0">
              <a:solidFill>
                <a:srgbClr val="FFFFFF"/>
              </a:solidFill>
              <a:latin typeface="微软雅黑" panose="020B0503020204020204" pitchFamily="34" charset="-122"/>
              <a:ea typeface="微软雅黑" panose="020B0503020204020204" pitchFamily="34" charset="-122"/>
            </a:endParaRPr>
          </a:p>
        </p:txBody>
      </p:sp>
      <p:sp>
        <p:nvSpPr>
          <p:cNvPr id="26" name="Text Box 36"/>
          <p:cNvSpPr/>
          <p:nvPr/>
        </p:nvSpPr>
        <p:spPr>
          <a:xfrm>
            <a:off x="4518284" y="1523031"/>
            <a:ext cx="2069609" cy="278652"/>
          </a:xfrm>
          <a:prstGeom prst="rect">
            <a:avLst/>
          </a:prstGeom>
          <a:noFill/>
          <a:ln w="9525">
            <a:noFill/>
          </a:ln>
        </p:spPr>
        <p:txBody>
          <a:bodyPr wrap="none" lIns="91432" tIns="45718" rIns="91432" bIns="45718" anchor="ctr"/>
          <a:lstStyle/>
          <a:p>
            <a:pPr algn="ctr" rtl="0" eaLnBrk="0" hangingPunct="0"/>
            <a:r>
              <a:rPr lang="zh-CN" altLang="en-US" sz="1200" b="1" dirty="0">
                <a:solidFill>
                  <a:srgbClr val="FFFFFF"/>
                </a:solidFill>
                <a:latin typeface="微软雅黑" panose="020B0503020204020204" pitchFamily="34" charset="-122"/>
                <a:ea typeface="微软雅黑" panose="020B0503020204020204" pitchFamily="34" charset="-122"/>
              </a:rPr>
              <a:t>加强小企业客户专营</a:t>
            </a:r>
            <a:endParaRPr lang="zh-CN" altLang="en-US" sz="1200" b="1" dirty="0">
              <a:solidFill>
                <a:srgbClr val="FFFFFF"/>
              </a:solidFill>
              <a:latin typeface="微软雅黑" panose="020B0503020204020204" pitchFamily="34" charset="-122"/>
              <a:ea typeface="微软雅黑" panose="020B0503020204020204" pitchFamily="34" charset="-122"/>
            </a:endParaRPr>
          </a:p>
        </p:txBody>
      </p:sp>
      <p:sp>
        <p:nvSpPr>
          <p:cNvPr id="28" name="Text Box 32"/>
          <p:cNvSpPr/>
          <p:nvPr/>
        </p:nvSpPr>
        <p:spPr>
          <a:xfrm>
            <a:off x="3883899" y="1241292"/>
            <a:ext cx="1781523" cy="319389"/>
          </a:xfrm>
          <a:prstGeom prst="rect">
            <a:avLst/>
          </a:prstGeom>
          <a:noFill/>
          <a:ln w="9525">
            <a:noFill/>
          </a:ln>
        </p:spPr>
        <p:txBody>
          <a:bodyPr wrap="none" lIns="91432" tIns="45718" rIns="91432" bIns="45718" anchor="ctr"/>
          <a:lstStyle/>
          <a:p>
            <a:pPr algn="l" rtl="0" eaLnBrk="0" hangingPunct="0"/>
            <a:r>
              <a:rPr lang="zh-CN" altLang="en-US" sz="1900" b="1" dirty="0">
                <a:solidFill>
                  <a:prstClr val="white"/>
                </a:solidFill>
                <a:latin typeface="微软雅黑" panose="020B0503020204020204" pitchFamily="34" charset="-122"/>
                <a:ea typeface="微软雅黑" panose="020B0503020204020204" pitchFamily="34" charset="-122"/>
              </a:rPr>
              <a:t>产品定义：</a:t>
            </a:r>
            <a:endParaRPr lang="zh-CN" altLang="en-US" sz="1900" b="1" dirty="0">
              <a:solidFill>
                <a:prstClr val="white"/>
              </a:solidFill>
              <a:latin typeface="微软雅黑" panose="020B0503020204020204" pitchFamily="34" charset="-122"/>
              <a:ea typeface="微软雅黑" panose="020B0503020204020204" pitchFamily="34" charset="-122"/>
            </a:endParaRPr>
          </a:p>
        </p:txBody>
      </p:sp>
      <p:sp>
        <p:nvSpPr>
          <p:cNvPr id="30" name="AutoShape 23"/>
          <p:cNvSpPr/>
          <p:nvPr/>
        </p:nvSpPr>
        <p:spPr>
          <a:xfrm>
            <a:off x="3634105" y="1323340"/>
            <a:ext cx="1640840" cy="347980"/>
          </a:xfrm>
          <a:prstGeom prst="roundRect">
            <a:avLst>
              <a:gd name="adj" fmla="val 50000"/>
            </a:avLst>
          </a:prstGeom>
          <a:solidFill>
            <a:srgbClr val="C00000"/>
          </a:solidFill>
          <a:ln w="9525">
            <a:noFill/>
          </a:ln>
        </p:spPr>
        <p:txBody>
          <a:bodyPr wrap="none" lIns="91432" tIns="45718" rIns="91432" bIns="45718" anchor="ctr"/>
          <a:lstStyle/>
          <a:p>
            <a:pPr algn="l" rtl="0" eaLnBrk="0" hangingPunct="0"/>
            <a:endParaRPr lang="zh-CN" altLang="en-US" sz="12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31" name="Text Box 32"/>
          <p:cNvSpPr/>
          <p:nvPr/>
        </p:nvSpPr>
        <p:spPr>
          <a:xfrm>
            <a:off x="3850947" y="1334500"/>
            <a:ext cx="1781523" cy="319389"/>
          </a:xfrm>
          <a:prstGeom prst="rect">
            <a:avLst/>
          </a:prstGeom>
          <a:noFill/>
          <a:ln w="9525">
            <a:noFill/>
          </a:ln>
        </p:spPr>
        <p:txBody>
          <a:bodyPr wrap="none" lIns="91432" tIns="45718" rIns="91432" bIns="45718" anchor="ctr"/>
          <a:lstStyle/>
          <a:p>
            <a:pPr algn="l" rtl="0" eaLnBrk="0" hangingPunct="0"/>
            <a:r>
              <a:rPr lang="zh-CN" altLang="en-US" sz="1900" b="1" dirty="0">
                <a:solidFill>
                  <a:prstClr val="white"/>
                </a:solidFill>
                <a:latin typeface="微软雅黑" panose="020B0503020204020204" pitchFamily="34" charset="-122"/>
                <a:ea typeface="微软雅黑" panose="020B0503020204020204" pitchFamily="34" charset="-122"/>
              </a:rPr>
              <a:t>产品要素</a:t>
            </a:r>
            <a:endParaRPr lang="zh-CN" altLang="en-US" sz="1900" b="1" dirty="0">
              <a:solidFill>
                <a:prstClr val="white"/>
              </a:solidFill>
              <a:latin typeface="微软雅黑" panose="020B0503020204020204" pitchFamily="34" charset="-122"/>
              <a:ea typeface="微软雅黑" panose="020B0503020204020204" pitchFamily="34" charset="-122"/>
            </a:endParaRPr>
          </a:p>
        </p:txBody>
      </p:sp>
      <p:sp>
        <p:nvSpPr>
          <p:cNvPr id="36" name="TextBox 25"/>
          <p:cNvSpPr/>
          <p:nvPr/>
        </p:nvSpPr>
        <p:spPr>
          <a:xfrm>
            <a:off x="3500120" y="1896110"/>
            <a:ext cx="7764780" cy="1936750"/>
          </a:xfrm>
          <a:prstGeom prst="rect">
            <a:avLst/>
          </a:prstGeom>
          <a:solidFill>
            <a:schemeClr val="bg1"/>
          </a:solidFill>
          <a:ln w="9525">
            <a:noFill/>
          </a:ln>
        </p:spPr>
        <p:txBody>
          <a:bodyPr wrap="square" lIns="91432" tIns="45718" rIns="91432" bIns="45718">
            <a:spAutoFit/>
          </a:bodyPr>
          <a:lstStyle/>
          <a:p>
            <a:pPr algn="l" rtl="0" eaLnBrk="0" fontAlgn="base" hangingPunct="0">
              <a:lnSpc>
                <a:spcPct val="150000"/>
              </a:lnSpc>
              <a:spcBef>
                <a:spcPct val="0"/>
              </a:spcBef>
              <a:spcAft>
                <a:spcPct val="0"/>
              </a:spcAft>
              <a:buClr>
                <a:srgbClr val="C00000"/>
              </a:buClr>
              <a:buFont typeface="Wingdings" panose="05000000000000000000" pitchFamily="2" charset="2"/>
              <a:buChar char="Ø"/>
              <a:defRPr/>
            </a:pPr>
            <a:r>
              <a:rPr lang="zh-CN" altLang="en-US" sz="2000" b="1" dirty="0">
                <a:solidFill>
                  <a:schemeClr val="tx1"/>
                </a:solidFill>
                <a:latin typeface="微软雅黑" panose="020B0503020204020204" pitchFamily="34" charset="-122"/>
                <a:ea typeface="微软雅黑" panose="020B0503020204020204" pitchFamily="34" charset="-122"/>
              </a:rPr>
              <a:t>授信额度：最高</a:t>
            </a:r>
            <a:r>
              <a:rPr lang="en-US" altLang="zh-CN" sz="2000" b="1" dirty="0">
                <a:solidFill>
                  <a:schemeClr val="tx1"/>
                </a:solidFill>
                <a:latin typeface="微软雅黑" panose="020B0503020204020204" pitchFamily="34" charset="-122"/>
                <a:ea typeface="微软雅黑" panose="020B0503020204020204" pitchFamily="34" charset="-122"/>
              </a:rPr>
              <a:t>1000</a:t>
            </a:r>
            <a:r>
              <a:rPr lang="zh-CN" altLang="en-US" sz="2000" dirty="0">
                <a:solidFill>
                  <a:schemeClr val="tx1"/>
                </a:solidFill>
                <a:latin typeface="微软雅黑" panose="020B0503020204020204" pitchFamily="34" charset="-122"/>
                <a:ea typeface="微软雅黑" panose="020B0503020204020204" pitchFamily="34" charset="-122"/>
              </a:rPr>
              <a:t>万元</a:t>
            </a:r>
            <a:endParaRPr lang="en-US" altLang="zh-CN" sz="2000" dirty="0">
              <a:solidFill>
                <a:schemeClr val="tx1"/>
              </a:solidFill>
              <a:latin typeface="微软雅黑" panose="020B0503020204020204" pitchFamily="34" charset="-122"/>
              <a:ea typeface="微软雅黑" panose="020B0503020204020204" pitchFamily="34" charset="-122"/>
            </a:endParaRPr>
          </a:p>
          <a:p>
            <a:pPr algn="l" rtl="0" eaLnBrk="0" fontAlgn="base" hangingPunct="0">
              <a:lnSpc>
                <a:spcPct val="150000"/>
              </a:lnSpc>
              <a:spcBef>
                <a:spcPct val="0"/>
              </a:spcBef>
              <a:spcAft>
                <a:spcPct val="0"/>
              </a:spcAft>
              <a:buClr>
                <a:srgbClr val="C00000"/>
              </a:buClr>
              <a:buFont typeface="Wingdings" panose="05000000000000000000" pitchFamily="2" charset="2"/>
              <a:buChar char="Ø"/>
              <a:defRPr/>
            </a:pPr>
            <a:r>
              <a:rPr lang="zh-CN" altLang="en-GB" sz="2000" b="1" dirty="0">
                <a:latin typeface="Arial Black" panose="020B0A04020102020204" pitchFamily="34" charset="0"/>
                <a:ea typeface="微软雅黑" panose="020B0503020204020204" pitchFamily="34" charset="-122"/>
                <a:sym typeface="Arial" panose="020B0604020202020204" pitchFamily="34" charset="0"/>
              </a:rPr>
              <a:t>贷款对象：是我行基于各地中小企业主管部门提供的“专精特新”企业名单基础上，结合征信、工商、司法等数据维度，为科创型小微企业提供的用于生产经营等的流动资金贷款服务。</a:t>
            </a:r>
            <a:endParaRPr lang="zh-CN" altLang="en-GB" sz="2000" b="1" dirty="0">
              <a:latin typeface="Arial Black" panose="020B0A04020102020204" pitchFamily="34" charset="0"/>
              <a:ea typeface="微软雅黑" panose="020B0503020204020204" pitchFamily="34" charset="-122"/>
              <a:sym typeface="Arial" panose="020B0604020202020204" pitchFamily="34" charset="0"/>
            </a:endParaRPr>
          </a:p>
        </p:txBody>
      </p:sp>
      <p:grpSp>
        <p:nvGrpSpPr>
          <p:cNvPr id="2" name="组合 96"/>
          <p:cNvGrpSpPr/>
          <p:nvPr/>
        </p:nvGrpSpPr>
        <p:grpSpPr>
          <a:xfrm>
            <a:off x="885190" y="1640205"/>
            <a:ext cx="2364740" cy="2278380"/>
            <a:chOff x="562681" y="2583120"/>
            <a:chExt cx="2942897" cy="2852393"/>
          </a:xfrm>
        </p:grpSpPr>
        <p:grpSp>
          <p:nvGrpSpPr>
            <p:cNvPr id="3" name="组合 97"/>
            <p:cNvGrpSpPr/>
            <p:nvPr/>
          </p:nvGrpSpPr>
          <p:grpSpPr>
            <a:xfrm>
              <a:off x="562681" y="2583120"/>
              <a:ext cx="2942897" cy="2852393"/>
              <a:chOff x="-115111" y="-10364"/>
              <a:chExt cx="2538643" cy="2456466"/>
            </a:xfrm>
          </p:grpSpPr>
          <p:sp>
            <p:nvSpPr>
              <p:cNvPr id="59" name="Arc 14"/>
              <p:cNvSpPr/>
              <p:nvPr/>
            </p:nvSpPr>
            <p:spPr>
              <a:xfrm>
                <a:off x="1089063" y="430906"/>
                <a:ext cx="1334469" cy="1320800"/>
              </a:xfrm>
              <a:custGeom>
                <a:avLst/>
                <a:gdLst>
                  <a:gd name="txL" fmla="*/ 0 w 21600"/>
                  <a:gd name="txT" fmla="*/ 0 h 20705"/>
                  <a:gd name="txR" fmla="*/ 21600 w 21600"/>
                  <a:gd name="txB" fmla="*/ 20705 h 20705"/>
                </a:gdLst>
                <a:ahLst/>
                <a:cxnLst>
                  <a:cxn ang="0">
                    <a:pos x="2147483647" y="0"/>
                  </a:cxn>
                  <a:cxn ang="0">
                    <a:pos x="2147483647" y="2147483647"/>
                  </a:cxn>
                  <a:cxn ang="0">
                    <a:pos x="2147483647" y="2147483647"/>
                  </a:cxn>
                  <a:cxn ang="0">
                    <a:pos x="2147483647" y="0"/>
                  </a:cxn>
                  <a:cxn ang="0">
                    <a:pos x="2147483647" y="2147483647"/>
                  </a:cxn>
                  <a:cxn ang="0">
                    <a:pos x="2147483647" y="2147483647"/>
                  </a:cxn>
                  <a:cxn ang="0">
                    <a:pos x="0" y="2147483647"/>
                  </a:cxn>
                  <a:cxn ang="0">
                    <a:pos x="2147483647" y="0"/>
                  </a:cxn>
                </a:cxnLst>
                <a:rect l="txL" t="txT" r="txR" b="txB"/>
                <a:pathLst>
                  <a:path w="21600" h="20705">
                    <a:moveTo>
                      <a:pt x="18839" y="0"/>
                    </a:moveTo>
                    <a:cubicBezTo>
                      <a:pt x="20649" y="3227"/>
                      <a:pt x="21600" y="6865"/>
                      <a:pt x="21600" y="10565"/>
                    </a:cubicBezTo>
                    <a:cubicBezTo>
                      <a:pt x="21600" y="14100"/>
                      <a:pt x="20731" y="17582"/>
                      <a:pt x="19071" y="20704"/>
                    </a:cubicBezTo>
                  </a:path>
                  <a:path w="21600" h="20705">
                    <a:moveTo>
                      <a:pt x="18839" y="0"/>
                    </a:moveTo>
                    <a:cubicBezTo>
                      <a:pt x="20649" y="3227"/>
                      <a:pt x="21600" y="6865"/>
                      <a:pt x="21600" y="10565"/>
                    </a:cubicBezTo>
                    <a:cubicBezTo>
                      <a:pt x="21600" y="14100"/>
                      <a:pt x="20731" y="17582"/>
                      <a:pt x="19071" y="20704"/>
                    </a:cubicBezTo>
                    <a:lnTo>
                      <a:pt x="0" y="10565"/>
                    </a:lnTo>
                    <a:lnTo>
                      <a:pt x="18839" y="0"/>
                    </a:lnTo>
                    <a:close/>
                  </a:path>
                </a:pathLst>
              </a:custGeom>
              <a:solidFill>
                <a:srgbClr val="C00000"/>
              </a:solidFill>
              <a:ln w="9525">
                <a:noFill/>
              </a:ln>
            </p:spPr>
            <p:txBody>
              <a:bodyPr wrap="none" anchor="ctr"/>
              <a:lstStyle/>
              <a:p>
                <a:pPr algn="l" rtl="0" eaLnBrk="0" hangingPunct="0"/>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60" name="Arc 18"/>
              <p:cNvSpPr/>
              <p:nvPr/>
            </p:nvSpPr>
            <p:spPr>
              <a:xfrm>
                <a:off x="1081087" y="1069975"/>
                <a:ext cx="1191213" cy="1376127"/>
              </a:xfrm>
              <a:custGeom>
                <a:avLst/>
                <a:gdLst>
                  <a:gd name="txL" fmla="*/ 0 w 19151"/>
                  <a:gd name="txT" fmla="*/ 0 h 21600"/>
                  <a:gd name="txR" fmla="*/ 19151 w 19151"/>
                  <a:gd name="txB" fmla="*/ 21600 h 21600"/>
                </a:gdLst>
                <a:ahLst/>
                <a:cxnLst>
                  <a:cxn ang="0">
                    <a:pos x="2147483647" y="2147483647"/>
                  </a:cxn>
                  <a:cxn ang="0">
                    <a:pos x="2147483647" y="2147483647"/>
                  </a:cxn>
                  <a:cxn ang="0">
                    <a:pos x="0" y="2147483647"/>
                  </a:cxn>
                  <a:cxn ang="0">
                    <a:pos x="2147483647" y="2147483647"/>
                  </a:cxn>
                  <a:cxn ang="0">
                    <a:pos x="2147483647" y="2147483647"/>
                  </a:cxn>
                  <a:cxn ang="0">
                    <a:pos x="0" y="2147483647"/>
                  </a:cxn>
                  <a:cxn ang="0">
                    <a:pos x="2147483647" y="0"/>
                  </a:cxn>
                  <a:cxn ang="0">
                    <a:pos x="2147483647" y="2147483647"/>
                  </a:cxn>
                </a:cxnLst>
                <a:rect l="txL" t="txT" r="txR" b="txB"/>
                <a:pathLst>
                  <a:path w="19151" h="21600">
                    <a:moveTo>
                      <a:pt x="19150" y="10451"/>
                    </a:moveTo>
                    <a:cubicBezTo>
                      <a:pt x="15347" y="17330"/>
                      <a:pt x="8107" y="21599"/>
                      <a:pt x="248" y="21600"/>
                    </a:cubicBezTo>
                    <a:cubicBezTo>
                      <a:pt x="165" y="21600"/>
                      <a:pt x="82" y="21599"/>
                      <a:pt x="0" y="21598"/>
                    </a:cubicBezTo>
                  </a:path>
                  <a:path w="19151" h="21600">
                    <a:moveTo>
                      <a:pt x="19150" y="10451"/>
                    </a:moveTo>
                    <a:cubicBezTo>
                      <a:pt x="15347" y="17330"/>
                      <a:pt x="8107" y="21599"/>
                      <a:pt x="248" y="21600"/>
                    </a:cubicBezTo>
                    <a:cubicBezTo>
                      <a:pt x="165" y="21600"/>
                      <a:pt x="82" y="21599"/>
                      <a:pt x="0" y="21598"/>
                    </a:cubicBezTo>
                    <a:lnTo>
                      <a:pt x="248" y="0"/>
                    </a:lnTo>
                    <a:lnTo>
                      <a:pt x="19150" y="10451"/>
                    </a:lnTo>
                    <a:close/>
                  </a:path>
                </a:pathLst>
              </a:custGeom>
              <a:solidFill>
                <a:srgbClr val="C00000"/>
              </a:solidFill>
              <a:ln w="9525">
                <a:noFill/>
              </a:ln>
            </p:spPr>
            <p:txBody>
              <a:bodyPr wrap="none" anchor="ctr"/>
              <a:lstStyle/>
              <a:p>
                <a:pPr algn="l" rtl="0" eaLnBrk="0" hangingPunct="0"/>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61" name="Oval 21"/>
              <p:cNvSpPr/>
              <p:nvPr/>
            </p:nvSpPr>
            <p:spPr>
              <a:xfrm>
                <a:off x="-115111" y="-10364"/>
                <a:ext cx="2185887" cy="2182612"/>
              </a:xfrm>
              <a:prstGeom prst="ellipse">
                <a:avLst/>
              </a:prstGeom>
              <a:solidFill>
                <a:schemeClr val="bg1"/>
              </a:solidFill>
              <a:ln w="95250" cap="flat" cmpd="sng">
                <a:solidFill>
                  <a:srgbClr val="C00000"/>
                </a:solidFill>
                <a:prstDash val="solid"/>
                <a:headEnd type="none" w="med" len="med"/>
                <a:tailEnd type="none" w="med" len="med"/>
              </a:ln>
            </p:spPr>
            <p:txBody>
              <a:bodyPr wrap="none" anchor="ctr"/>
              <a:lstStyle/>
              <a:p>
                <a:pPr algn="l" rtl="0" eaLnBrk="0" hangingPunct="0"/>
                <a:endParaRPr lang="zh-CN" altLang="en-US" sz="16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grpSp>
        <p:sp>
          <p:nvSpPr>
            <p:cNvPr id="48" name="矩形 47"/>
            <p:cNvSpPr/>
            <p:nvPr/>
          </p:nvSpPr>
          <p:spPr>
            <a:xfrm>
              <a:off x="725287" y="3273041"/>
              <a:ext cx="2280942" cy="634395"/>
            </a:xfrm>
            <a:prstGeom prst="rect">
              <a:avLst/>
            </a:prstGeom>
          </p:spPr>
          <p:txBody>
            <a:bodyPr wrap="square">
              <a:spAutoFit/>
            </a:bodyPr>
            <a:lstStyle/>
            <a:p>
              <a:pPr algn="ctr" rtl="0" eaLnBrk="0" fontAlgn="base" hangingPunct="0">
                <a:lnSpc>
                  <a:spcPct val="150000"/>
                </a:lnSpc>
                <a:spcBef>
                  <a:spcPct val="0"/>
                </a:spcBef>
                <a:spcAft>
                  <a:spcPct val="0"/>
                </a:spcAft>
              </a:pPr>
              <a:r>
                <a:rPr lang="zh-CN" altLang="en-US" b="1" kern="1200" dirty="0">
                  <a:solidFill>
                    <a:prstClr val="black"/>
                  </a:solidFill>
                  <a:latin typeface="微软雅黑" panose="020B0503020204020204" pitchFamily="34" charset="-122"/>
                  <a:ea typeface="微软雅黑" panose="020B0503020204020204" pitchFamily="34" charset="-122"/>
                  <a:cs typeface="+mn-cs"/>
                </a:rPr>
                <a:t>科创</a:t>
              </a:r>
              <a:r>
                <a:rPr lang="en-US" altLang="zh-CN" b="1" kern="1200" dirty="0">
                  <a:solidFill>
                    <a:prstClr val="black"/>
                  </a:solidFill>
                  <a:latin typeface="微软雅黑" panose="020B0503020204020204" pitchFamily="34" charset="-122"/>
                  <a:ea typeface="微软雅黑" panose="020B0503020204020204" pitchFamily="34" charset="-122"/>
                  <a:cs typeface="+mn-cs"/>
                </a:rPr>
                <a:t>e</a:t>
              </a:r>
              <a:r>
                <a:rPr lang="zh-CN" altLang="en-US" b="1" kern="1200" dirty="0">
                  <a:solidFill>
                    <a:prstClr val="black"/>
                  </a:solidFill>
                  <a:latin typeface="微软雅黑" panose="020B0503020204020204" pitchFamily="34" charset="-122"/>
                  <a:ea typeface="微软雅黑" panose="020B0503020204020204" pitchFamily="34" charset="-122"/>
                  <a:cs typeface="+mn-cs"/>
                </a:rPr>
                <a:t>贷</a:t>
              </a:r>
              <a:endParaRPr lang="zh-CN" altLang="en-US" b="1" kern="1200" dirty="0">
                <a:solidFill>
                  <a:prstClr val="black"/>
                </a:solidFill>
                <a:latin typeface="微软雅黑" panose="020B0503020204020204" pitchFamily="34" charset="-122"/>
                <a:ea typeface="微软雅黑" panose="020B0503020204020204" pitchFamily="34" charset="-122"/>
                <a:cs typeface="+mn-cs"/>
              </a:endParaRPr>
            </a:p>
          </p:txBody>
        </p:sp>
        <p:sp>
          <p:nvSpPr>
            <p:cNvPr id="50" name="文本框 1"/>
            <p:cNvSpPr txBox="1"/>
            <p:nvPr/>
          </p:nvSpPr>
          <p:spPr>
            <a:xfrm>
              <a:off x="865481" y="4016977"/>
              <a:ext cx="2001485" cy="532835"/>
            </a:xfrm>
            <a:prstGeom prst="rect">
              <a:avLst/>
            </a:prstGeom>
            <a:noFill/>
            <a:ln w="9525">
              <a:noFill/>
            </a:ln>
          </p:spPr>
          <p:txBody>
            <a:bodyPr wrap="square">
              <a:spAutoFit/>
            </a:bodyPr>
            <a:lstStyle/>
            <a:p>
              <a:pPr algn="ctr" rtl="0" eaLnBrk="0" hangingPunct="0">
                <a:lnSpc>
                  <a:spcPct val="150000"/>
                </a:lnSpc>
              </a:pP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51" name="椭圆 50"/>
            <p:cNvSpPr/>
            <p:nvPr/>
          </p:nvSpPr>
          <p:spPr>
            <a:xfrm>
              <a:off x="672559" y="2685003"/>
              <a:ext cx="2340000" cy="2340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spcBef>
                  <a:spcPct val="0"/>
                </a:spcBef>
                <a:spcAft>
                  <a:spcPct val="0"/>
                </a:spcAft>
              </a:pPr>
              <a:endParaRPr lang="zh-CN" altLang="en-US" sz="1300" dirty="0">
                <a:solidFill>
                  <a:prstClr val="white"/>
                </a:solidFill>
                <a:latin typeface="Calibri" panose="020F0502020204030204"/>
                <a:ea typeface="宋体" panose="02010600030101010101" pitchFamily="2" charset="-122"/>
              </a:endParaRPr>
            </a:p>
          </p:txBody>
        </p:sp>
      </p:grpSp>
      <p:sp>
        <p:nvSpPr>
          <p:cNvPr id="32" name="灯片编号占位符 2"/>
          <p:cNvSpPr>
            <a:spLocks noGrp="1"/>
          </p:cNvSpPr>
          <p:nvPr>
            <p:ph type="sldNum" sz="quarter" idx="12"/>
          </p:nvPr>
        </p:nvSpPr>
        <p:spPr/>
        <p:txBody>
          <a:bodyPr/>
          <a:lstStyle/>
          <a:p>
            <a:pPr algn="r" rtl="0" eaLnBrk="0" fontAlgn="base" hangingPunct="0">
              <a:spcBef>
                <a:spcPct val="0"/>
              </a:spcBef>
              <a:spcAft>
                <a:spcPct val="0"/>
              </a:spcAft>
              <a:defRPr/>
            </a:pPr>
            <a:fld id="{13F64BD7-06B4-4655-8C97-3B9E76CF90CA}" type="slidenum">
              <a:rPr lang="zh-CN" altLang="en-US" sz="1050"/>
            </a:fld>
            <a:endParaRPr lang="zh-CN" altLang="en-US" sz="1050" dirty="0"/>
          </a:p>
        </p:txBody>
      </p:sp>
      <p:sp>
        <p:nvSpPr>
          <p:cNvPr id="130" name="Rectangle 99"/>
          <p:cNvSpPr/>
          <p:nvPr/>
        </p:nvSpPr>
        <p:spPr>
          <a:xfrm>
            <a:off x="1217295" y="4228465"/>
            <a:ext cx="10023475" cy="2584450"/>
          </a:xfrm>
          <a:prstGeom prst="rect">
            <a:avLst/>
          </a:prstGeom>
          <a:ln w="28575" cmpd="sng">
            <a:solidFill>
              <a:srgbClr val="CC0000"/>
            </a:solidFill>
            <a:prstDash val="sysDot"/>
          </a:ln>
        </p:spPr>
        <p:txBody>
          <a:bodyPr wrap="square">
            <a:spAutoFit/>
          </a:bodyPr>
          <a:lstStyle/>
          <a:p>
            <a:pPr>
              <a:lnSpc>
                <a:spcPct val="150000"/>
              </a:lnSpc>
            </a:pPr>
            <a:r>
              <a:rPr lang="zh-CN" altLang="en-US" b="1" dirty="0">
                <a:ea typeface="微软雅黑" panose="020B0503020204020204" pitchFamily="34" charset="-122"/>
                <a:sym typeface="Arial" panose="020B0604020202020204" pitchFamily="34" charset="0"/>
              </a:rPr>
              <a:t>贷款期限：最长1年</a:t>
            </a:r>
            <a:endParaRPr lang="zh-CN" altLang="en-US" b="1" dirty="0">
              <a:ea typeface="微软雅黑" panose="020B0503020204020204" pitchFamily="34" charset="-122"/>
              <a:sym typeface="Arial" panose="020B0604020202020204" pitchFamily="34" charset="0"/>
            </a:endParaRPr>
          </a:p>
          <a:p>
            <a:pPr>
              <a:lnSpc>
                <a:spcPct val="150000"/>
              </a:lnSpc>
            </a:pPr>
            <a:r>
              <a:rPr lang="zh-CN" altLang="en-US" b="1" dirty="0">
                <a:ea typeface="微软雅黑" panose="020B0503020204020204" pitchFamily="34" charset="-122"/>
                <a:sym typeface="Arial" panose="020B0604020202020204" pitchFamily="34" charset="0"/>
              </a:rPr>
              <a:t>业务范围：涵盖国家级、省级、市级“专精特新”企业</a:t>
            </a:r>
            <a:endParaRPr lang="zh-CN" altLang="en-US" b="1" dirty="0">
              <a:ea typeface="微软雅黑" panose="020B0503020204020204" pitchFamily="34" charset="-122"/>
              <a:sym typeface="Arial" panose="020B0604020202020204" pitchFamily="34" charset="0"/>
            </a:endParaRPr>
          </a:p>
          <a:p>
            <a:pPr>
              <a:lnSpc>
                <a:spcPct val="150000"/>
              </a:lnSpc>
            </a:pPr>
            <a:r>
              <a:rPr lang="zh-CN" altLang="en-US" b="1" dirty="0">
                <a:ea typeface="微软雅黑" panose="020B0503020204020204" pitchFamily="34" charset="-122"/>
                <a:sym typeface="Arial" panose="020B0604020202020204" pitchFamily="34" charset="0"/>
              </a:rPr>
              <a:t>担保方式：纯信用、</a:t>
            </a:r>
            <a:r>
              <a:rPr lang="zh-CN" altLang="en-US" b="1" dirty="0">
                <a:ea typeface="微软雅黑" panose="020B0503020204020204" pitchFamily="34" charset="-122"/>
                <a:sym typeface="+mn-ea"/>
              </a:rPr>
              <a:t>无需抵押压物、</a:t>
            </a:r>
            <a:r>
              <a:rPr lang="zh-CN" altLang="en-US" b="1" dirty="0">
                <a:ea typeface="微软雅黑" panose="020B0503020204020204" pitchFamily="34" charset="-122"/>
                <a:sym typeface="Arial" panose="020B0604020202020204" pitchFamily="34" charset="0"/>
              </a:rPr>
              <a:t>借款企业实际控制人连带责任担保</a:t>
            </a:r>
            <a:endParaRPr lang="zh-CN" altLang="en-US" b="1" dirty="0">
              <a:ea typeface="微软雅黑" panose="020B0503020204020204" pitchFamily="34" charset="-122"/>
              <a:sym typeface="Arial" panose="020B0604020202020204" pitchFamily="34" charset="0"/>
            </a:endParaRPr>
          </a:p>
          <a:p>
            <a:pPr>
              <a:lnSpc>
                <a:spcPct val="150000"/>
              </a:lnSpc>
            </a:pPr>
            <a:r>
              <a:rPr lang="zh-CN" altLang="en-US" b="1" dirty="0">
                <a:ea typeface="微软雅黑" panose="020B0503020204020204" pitchFamily="34" charset="-122"/>
                <a:sym typeface="Arial" panose="020B0604020202020204" pitchFamily="34" charset="0"/>
              </a:rPr>
              <a:t>贷款利率：不设范围，自主定价</a:t>
            </a:r>
            <a:endParaRPr lang="zh-CN" altLang="en-US" b="1" dirty="0">
              <a:ea typeface="微软雅黑" panose="020B0503020204020204" pitchFamily="34" charset="-122"/>
              <a:sym typeface="Arial" panose="020B0604020202020204" pitchFamily="34" charset="0"/>
            </a:endParaRPr>
          </a:p>
          <a:p>
            <a:pPr>
              <a:lnSpc>
                <a:spcPct val="150000"/>
              </a:lnSpc>
            </a:pPr>
            <a:r>
              <a:rPr lang="zh-CN" altLang="en-US" b="1" dirty="0">
                <a:ea typeface="微软雅黑" panose="020B0503020204020204" pitchFamily="34" charset="-122"/>
                <a:sym typeface="Arial" panose="020B0604020202020204" pitchFamily="34" charset="0"/>
              </a:rPr>
              <a:t>还款方式：按月付息，到期还本，支持随借随还</a:t>
            </a:r>
            <a:endParaRPr lang="zh-CN" altLang="en-US" b="1" dirty="0">
              <a:ea typeface="微软雅黑" panose="020B0503020204020204" pitchFamily="34" charset="-122"/>
              <a:sym typeface="Arial" panose="020B0604020202020204" pitchFamily="34" charset="0"/>
            </a:endParaRPr>
          </a:p>
          <a:p>
            <a:pPr>
              <a:lnSpc>
                <a:spcPct val="150000"/>
              </a:lnSpc>
            </a:pPr>
            <a:endParaRPr lang="zh-CN" altLang="en-US" b="1" dirty="0">
              <a:ea typeface="微软雅黑" panose="020B0503020204020204" pitchFamily="34" charset="-122"/>
              <a:sym typeface="Arial" panose="020B0604020202020204" pitchFamily="34" charset="0"/>
            </a:endParaRPr>
          </a:p>
        </p:txBody>
      </p:sp>
      <p:sp>
        <p:nvSpPr>
          <p:cNvPr id="38915" name="标题 1"/>
          <p:cNvSpPr txBox="1"/>
          <p:nvPr/>
        </p:nvSpPr>
        <p:spPr>
          <a:xfrm>
            <a:off x="885190" y="213043"/>
            <a:ext cx="8613775" cy="731837"/>
          </a:xfrm>
          <a:prstGeom prst="rect">
            <a:avLst/>
          </a:prstGeom>
          <a:noFill/>
          <a:ln w="9525">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stStyle>
          <a:p>
            <a:pPr marL="0" lvl="0" eaLnBrk="0" hangingPunct="0">
              <a:lnSpc>
                <a:spcPct val="100000"/>
              </a:lnSpc>
              <a:buNone/>
            </a:pPr>
            <a:r>
              <a:rPr lang="zh-CN" altLang="en-US" sz="3200" b="1" dirty="0">
                <a:sym typeface="Arial Unicode MS" panose="020B0604020202020204" pitchFamily="34" charset="-122"/>
              </a:rPr>
              <a:t>中小企业信贷</a:t>
            </a:r>
            <a:r>
              <a:rPr lang="zh-CN" altLang="en-US" sz="3200" b="1" dirty="0">
                <a:latin typeface="+mj-ea"/>
                <a:ea typeface="+mj-ea"/>
                <a:sym typeface="Arial Unicode MS" panose="020B0604020202020204" pitchFamily="34" charset="-122"/>
              </a:rPr>
              <a:t>重点产品</a:t>
            </a:r>
            <a:r>
              <a:rPr lang="en-US" altLang="zh-CN" sz="3200" b="1" dirty="0">
                <a:latin typeface="+mj-ea"/>
                <a:ea typeface="+mj-ea"/>
                <a:sym typeface="Arial Unicode MS" panose="020B0604020202020204" pitchFamily="34" charset="-122"/>
              </a:rPr>
              <a:t>9——</a:t>
            </a:r>
            <a:r>
              <a:rPr lang="zh-CN" altLang="en-US" sz="3200" b="1" dirty="0">
                <a:latin typeface="+mj-ea"/>
                <a:ea typeface="+mj-ea"/>
                <a:sym typeface="Arial Unicode MS" panose="020B0604020202020204" pitchFamily="34" charset="-122"/>
              </a:rPr>
              <a:t>科创</a:t>
            </a:r>
            <a:r>
              <a:rPr lang="en-US" altLang="zh-CN" sz="3200" b="1" dirty="0">
                <a:latin typeface="+mj-ea"/>
                <a:ea typeface="+mj-ea"/>
                <a:sym typeface="Arial Unicode MS" panose="020B0604020202020204" pitchFamily="34" charset="-122"/>
              </a:rPr>
              <a:t>e</a:t>
            </a:r>
            <a:r>
              <a:rPr lang="zh-CN" altLang="en-US" sz="3200" b="1" dirty="0">
                <a:latin typeface="+mj-ea"/>
                <a:ea typeface="+mj-ea"/>
                <a:sym typeface="Arial Unicode MS" panose="020B0604020202020204" pitchFamily="34" charset="-122"/>
              </a:rPr>
              <a:t>贷</a:t>
            </a:r>
            <a:endParaRPr lang="zh-CN" altLang="en-US" sz="3200" b="1" i="1" dirty="0">
              <a:latin typeface="+mj-ea"/>
              <a:ea typeface="+mj-ea"/>
              <a:sym typeface="Arial Unicode MS" panose="020B0604020202020204" pitchFamily="34" charset="-122"/>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43510"/>
            <a:ext cx="5685155" cy="847090"/>
          </a:xfrm>
        </p:spPr>
        <p:txBody>
          <a:bodyPr/>
          <a:p>
            <a:r>
              <a:rPr lang="zh-CN" altLang="zh-CN" sz="3200" b="1"/>
              <a:t>疫情期间特殊信贷政策</a:t>
            </a:r>
            <a:endParaRPr lang="zh-CN" altLang="zh-CN" sz="3200" b="1"/>
          </a:p>
        </p:txBody>
      </p:sp>
      <p:sp>
        <p:nvSpPr>
          <p:cNvPr id="3" name="内容占位符 2"/>
          <p:cNvSpPr>
            <a:spLocks noGrp="1"/>
          </p:cNvSpPr>
          <p:nvPr>
            <p:ph idx="1"/>
          </p:nvPr>
        </p:nvSpPr>
        <p:spPr/>
        <p:txBody>
          <a:bodyPr/>
          <a:p>
            <a:r>
              <a:rPr lang="zh-CN" altLang="en-US"/>
              <a:t>对于抗疫企业的授信需求，建立绿色通道，优先给予授信支持。</a:t>
            </a:r>
            <a:endParaRPr lang="zh-CN" altLang="en-US"/>
          </a:p>
          <a:p>
            <a:endParaRPr lang="zh-CN" altLang="en-US"/>
          </a:p>
          <a:p>
            <a:r>
              <a:rPr lang="zh-CN" altLang="en-US"/>
              <a:t>疫情期间，可向我行申请无还本续贷、延期还款等，帮助企业渡过难关。</a:t>
            </a:r>
            <a:endParaRPr lang="zh-CN" altLang="en-US"/>
          </a:p>
          <a:p>
            <a:endParaRPr lang="zh-CN" altLang="en-US"/>
          </a:p>
          <a:p>
            <a:r>
              <a:rPr lang="zh-CN" altLang="en-US" b="1"/>
              <a:t>案例：</a:t>
            </a:r>
            <a:r>
              <a:rPr lang="zh-CN" altLang="en-US"/>
              <a:t>我行在最近疫情期间有一家企业资金回笼出现困难，我行经办客户经理了解到客户情况后，和客户协商后帮助客户申请延期还款，客户可以延期归还贷款本息，而且不影响客户的征信记录。</a:t>
            </a:r>
            <a:endParaRPr lang="zh-CN" altLang="en-US"/>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43510"/>
            <a:ext cx="5685155" cy="847090"/>
          </a:xfrm>
        </p:spPr>
        <p:txBody>
          <a:bodyPr/>
          <a:p>
            <a:r>
              <a:rPr lang="zh-CN" altLang="zh-CN" sz="3200" b="1"/>
              <a:t>信贷产品的分类应用</a:t>
            </a:r>
            <a:endParaRPr lang="zh-CN" altLang="zh-CN" sz="3200" b="1"/>
          </a:p>
        </p:txBody>
      </p:sp>
      <p:sp>
        <p:nvSpPr>
          <p:cNvPr id="3" name="内容占位符 2"/>
          <p:cNvSpPr>
            <a:spLocks noGrp="1"/>
          </p:cNvSpPr>
          <p:nvPr>
            <p:ph idx="1"/>
          </p:nvPr>
        </p:nvSpPr>
        <p:spPr>
          <a:xfrm>
            <a:off x="838200" y="1180465"/>
            <a:ext cx="10515600" cy="4996815"/>
          </a:xfrm>
        </p:spPr>
        <p:txBody>
          <a:bodyPr/>
          <a:p>
            <a:pPr marL="0" indent="0">
              <a:buNone/>
            </a:pPr>
            <a:r>
              <a:rPr lang="en-US" altLang="zh-CN"/>
              <a:t>1</a:t>
            </a:r>
            <a:r>
              <a:rPr lang="zh-CN" altLang="en-US"/>
              <a:t>、抵押类授信：标准抵押贷、非标准抵押贷。</a:t>
            </a:r>
            <a:endParaRPr lang="zh-CN" altLang="en-US"/>
          </a:p>
          <a:p>
            <a:pPr marL="0" indent="0">
              <a:buNone/>
            </a:pPr>
            <a:r>
              <a:rPr lang="en-US" altLang="zh-CN"/>
              <a:t>  </a:t>
            </a:r>
            <a:r>
              <a:rPr lang="zh-CN" altLang="en-US"/>
              <a:t>只要客户具备资产抵押，就可以向我行申请上述贷款。</a:t>
            </a:r>
            <a:endParaRPr lang="zh-CN" altLang="en-US"/>
          </a:p>
          <a:p>
            <a:pPr marL="0" indent="0">
              <a:buNone/>
            </a:pPr>
            <a:endParaRPr lang="zh-CN" altLang="en-US"/>
          </a:p>
          <a:p>
            <a:pPr marL="0" indent="0">
              <a:buNone/>
            </a:pPr>
            <a:r>
              <a:rPr lang="en-US" altLang="zh-CN"/>
              <a:t>2</a:t>
            </a:r>
            <a:r>
              <a:rPr lang="zh-CN" altLang="en-US"/>
              <a:t>、非抵押政府资金池担保贷款：昆科贷、信保贷、小微贷、昆贸贷。</a:t>
            </a:r>
            <a:endParaRPr lang="zh-CN" altLang="en-US"/>
          </a:p>
          <a:p>
            <a:pPr marL="0" indent="0">
              <a:buNone/>
            </a:pPr>
            <a:r>
              <a:rPr lang="zh-CN" altLang="en-US"/>
              <a:t>有些企业没有抵押物，但在名录内或者符合相关条件的企业就可以申请该类贷款。</a:t>
            </a:r>
            <a:endParaRPr lang="zh-CN" altLang="en-US"/>
          </a:p>
          <a:p>
            <a:pPr marL="0" indent="0">
              <a:buNone/>
            </a:pPr>
            <a:endParaRPr lang="zh-CN" altLang="en-US"/>
          </a:p>
          <a:p>
            <a:pPr marL="0" indent="0">
              <a:buNone/>
            </a:pPr>
            <a:r>
              <a:rPr lang="en-US" altLang="zh-CN"/>
              <a:t>3</a:t>
            </a:r>
            <a:r>
              <a:rPr lang="zh-CN" altLang="en-US"/>
              <a:t>、我行线上信用类产品：银税</a:t>
            </a:r>
            <a:r>
              <a:rPr lang="en-US" altLang="zh-CN"/>
              <a:t>e</a:t>
            </a:r>
            <a:r>
              <a:rPr lang="zh-CN" altLang="en-US"/>
              <a:t>贷、政采</a:t>
            </a:r>
            <a:r>
              <a:rPr lang="en-US" altLang="zh-CN"/>
              <a:t>e</a:t>
            </a:r>
            <a:r>
              <a:rPr lang="zh-CN" altLang="en-US"/>
              <a:t>贷、科创</a:t>
            </a:r>
            <a:r>
              <a:rPr lang="en-US" altLang="zh-CN"/>
              <a:t>e</a:t>
            </a:r>
            <a:r>
              <a:rPr lang="zh-CN" altLang="en-US"/>
              <a:t>贷。</a:t>
            </a:r>
            <a:endParaRPr lang="zh-CN" altLang="en-US"/>
          </a:p>
          <a:p>
            <a:pPr marL="0" indent="0">
              <a:buNone/>
            </a:pPr>
            <a:r>
              <a:rPr lang="zh-CN" altLang="en-US"/>
              <a:t>对于部分企业，既没有抵押物，也不在上述名单内的，可以申请我行的银税</a:t>
            </a:r>
            <a:r>
              <a:rPr lang="en-US" altLang="zh-CN"/>
              <a:t>e</a:t>
            </a:r>
            <a:r>
              <a:rPr lang="zh-CN" altLang="en-US"/>
              <a:t>贷。如果是政府采购用途的，可以申请政采</a:t>
            </a:r>
            <a:r>
              <a:rPr lang="en-US" altLang="zh-CN"/>
              <a:t>e</a:t>
            </a:r>
            <a:r>
              <a:rPr lang="zh-CN" altLang="en-US"/>
              <a:t>贷。如果企业属于专精特新企业，则可以申请我行的科创</a:t>
            </a:r>
            <a:r>
              <a:rPr lang="en-US" altLang="zh-CN"/>
              <a:t>e</a:t>
            </a:r>
            <a:r>
              <a:rPr lang="zh-CN" altLang="en-US"/>
              <a:t>贷。</a:t>
            </a:r>
            <a:endParaRPr lang="zh-CN" altLang="en-US"/>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p:nvPr/>
        </p:nvSpPr>
        <p:spPr bwMode="auto">
          <a:xfrm>
            <a:off x="3584754" y="2796246"/>
            <a:ext cx="8296275" cy="1093032"/>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rgbClr val="C00000"/>
          </a:solidFill>
          <a:ln w="12700" cap="flat">
            <a:noFill/>
            <a:prstDash val="solid"/>
            <a:miter lim="800000"/>
          </a:ln>
        </p:spPr>
        <p:txBody>
          <a:bodyPr vert="horz" wrap="square" lIns="110780" tIns="55390" rIns="110780" bIns="55390" numCol="1" anchor="t" anchorCtr="0" compatLnSpc="1"/>
          <a:lstStyle/>
          <a:p>
            <a:endParaRPr lang="zh-CN" altLang="en-US" sz="1400">
              <a:solidFill>
                <a:schemeClr val="bg1"/>
              </a:solidFill>
              <a:latin typeface="时尚中黑简体" pitchFamily="2" charset="-122"/>
              <a:ea typeface="时尚中黑简体" pitchFamily="2" charset="-122"/>
            </a:endParaRPr>
          </a:p>
        </p:txBody>
      </p:sp>
      <p:sp>
        <p:nvSpPr>
          <p:cNvPr id="9" name="TextBox 93"/>
          <p:cNvSpPr txBox="1"/>
          <p:nvPr/>
        </p:nvSpPr>
        <p:spPr>
          <a:xfrm>
            <a:off x="3984806" y="3004208"/>
            <a:ext cx="7540480" cy="67710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4400" b="1" dirty="0" smtClean="0"/>
              <a:t>信</a:t>
            </a:r>
            <a:r>
              <a:rPr lang="en-US" altLang="zh-CN" sz="4400" b="1" dirty="0" smtClean="0"/>
              <a:t>e</a:t>
            </a:r>
            <a:r>
              <a:rPr lang="zh-CN" altLang="en-US" sz="4400" b="1" dirty="0" smtClean="0"/>
              <a:t>融</a:t>
            </a:r>
            <a:endParaRPr lang="zh-CN" altLang="en-US" sz="4400" b="1" dirty="0"/>
          </a:p>
        </p:txBody>
      </p:sp>
      <p:grpSp>
        <p:nvGrpSpPr>
          <p:cNvPr id="3" name="组合 2"/>
          <p:cNvGrpSpPr/>
          <p:nvPr/>
        </p:nvGrpSpPr>
        <p:grpSpPr>
          <a:xfrm>
            <a:off x="435305" y="1980247"/>
            <a:ext cx="3049305" cy="2851812"/>
            <a:chOff x="1136801" y="1980247"/>
            <a:chExt cx="2423684" cy="2423999"/>
          </a:xfrm>
        </p:grpSpPr>
        <p:grpSp>
          <p:nvGrpSpPr>
            <p:cNvPr id="30" name="组合 29"/>
            <p:cNvGrpSpPr/>
            <p:nvPr/>
          </p:nvGrpSpPr>
          <p:grpSpPr>
            <a:xfrm>
              <a:off x="1136801" y="1980247"/>
              <a:ext cx="2423684" cy="2423999"/>
              <a:chOff x="1341125" y="2288650"/>
              <a:chExt cx="2089784" cy="2090056"/>
            </a:xfrm>
          </p:grpSpPr>
          <p:sp>
            <p:nvSpPr>
              <p:cNvPr id="5" name="椭圆 4"/>
              <p:cNvSpPr/>
              <p:nvPr/>
            </p:nvSpPr>
            <p:spPr>
              <a:xfrm>
                <a:off x="1341125" y="2288650"/>
                <a:ext cx="2089784" cy="2090056"/>
              </a:xfrm>
              <a:prstGeom prst="ellipse">
                <a:avLst/>
              </a:prstGeom>
              <a:pattFill prst="dkDnDiag">
                <a:fgClr>
                  <a:srgbClr val="F3F3F3"/>
                </a:fgClr>
                <a:bgClr>
                  <a:srgbClr val="F7F7F7"/>
                </a:bgClr>
              </a:pattFill>
              <a:ln w="19050">
                <a:gradFill flip="none" rotWithShape="1">
                  <a:gsLst>
                    <a:gs pos="0">
                      <a:schemeClr val="bg1"/>
                    </a:gs>
                    <a:gs pos="100000">
                      <a:srgbClr val="DEDEDE"/>
                    </a:gs>
                  </a:gsLst>
                  <a:lin ang="2700000" scaled="1"/>
                  <a:tileRect/>
                </a:gradFill>
              </a:ln>
              <a:effectLst>
                <a:outerShdw blurRad="3429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478925" y="2440810"/>
                <a:ext cx="1769797" cy="1769797"/>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TextBox 14"/>
            <p:cNvSpPr txBox="1"/>
            <p:nvPr/>
          </p:nvSpPr>
          <p:spPr>
            <a:xfrm>
              <a:off x="1492419" y="2882156"/>
              <a:ext cx="1856769" cy="601693"/>
            </a:xfrm>
            <a:prstGeom prst="rect">
              <a:avLst/>
            </a:prstGeom>
            <a:noFill/>
          </p:spPr>
          <p:txBody>
            <a:bodyPr wrap="square" rtlCol="0">
              <a:spAutoFit/>
            </a:bodyPr>
            <a:lstStyle/>
            <a:p>
              <a:pPr algn="ctr"/>
              <a:r>
                <a:rPr lang="en-US" altLang="zh-CN" sz="4000" b="1" dirty="0" smtClean="0">
                  <a:solidFill>
                    <a:schemeClr val="bg1"/>
                  </a:solidFill>
                  <a:latin typeface="微软雅黑" panose="020B0503020204020204" pitchFamily="34" charset="-122"/>
                  <a:ea typeface="微软雅黑" panose="020B0503020204020204" pitchFamily="34" charset="-122"/>
                </a:rPr>
                <a:t>NO.1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sp>
        <p:nvSpPr>
          <p:cNvPr id="13" name="标题 1"/>
          <p:cNvSpPr>
            <a:spLocks noGrp="1"/>
          </p:cNvSpPr>
          <p:nvPr>
            <p:ph type="title"/>
          </p:nvPr>
        </p:nvSpPr>
        <p:spPr>
          <a:xfrm>
            <a:off x="838200" y="95135"/>
            <a:ext cx="9139518" cy="812165"/>
          </a:xfrm>
        </p:spPr>
        <p:txBody>
          <a:bodyPr/>
          <a:lstStyle/>
          <a:p>
            <a:r>
              <a:rPr lang="zh-CN" altLang="en-US" sz="3600" b="1" dirty="0">
                <a:latin typeface="+mj-ea"/>
                <a:cs typeface="+mj-ea"/>
              </a:rPr>
              <a:t>线上重点产品</a:t>
            </a:r>
            <a:endParaRPr lang="zh-CN" altLang="en-US" sz="3600" b="1" dirty="0">
              <a:latin typeface="+mj-ea"/>
              <a:cs typeface="+mj-ea"/>
            </a:endParaRPr>
          </a:p>
        </p:txBody>
      </p:sp>
      <p:sp>
        <p:nvSpPr>
          <p:cNvPr id="2" name="灯片编号占位符 1"/>
          <p:cNvSpPr>
            <a:spLocks noGrp="1"/>
          </p:cNvSpPr>
          <p:nvPr>
            <p:ph type="sldNum" sz="quarter" idx="12"/>
          </p:nvPr>
        </p:nvSpPr>
        <p:spPr>
          <a:xfrm>
            <a:off x="9977718" y="6492875"/>
            <a:ext cx="2743200" cy="365125"/>
          </a:xfrm>
        </p:spPr>
        <p:txBody>
          <a:bodyPr/>
          <a:lstStyle/>
          <a:p>
            <a:fld id="{49AE70B2-8BF9-45C0-BB95-33D1B9D3A854}" type="slidenum">
              <a:rPr lang="zh-CN" altLang="en-US" smtClean="0">
                <a:solidFill>
                  <a:schemeClr val="bg1"/>
                </a:solidFill>
              </a:rPr>
            </a:fld>
            <a:endParaRPr lang="zh-CN" altLang="en-US" dirty="0">
              <a:solidFill>
                <a:schemeClr val="bg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8DB9F55A-EE70-4021-8EBF-592E68ED6B0A}" type="slidenum">
              <a:rPr lang="zh-CN" altLang="en-US" smtClean="0"/>
            </a:fld>
            <a:endParaRPr lang="zh-CN" altLang="en-US" dirty="0"/>
          </a:p>
        </p:txBody>
      </p:sp>
      <p:sp>
        <p:nvSpPr>
          <p:cNvPr id="5" name="标题 1"/>
          <p:cNvSpPr txBox="1"/>
          <p:nvPr/>
        </p:nvSpPr>
        <p:spPr bwMode="auto">
          <a:xfrm>
            <a:off x="838200" y="184150"/>
            <a:ext cx="107172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marL="0" marR="0" lvl="0" indent="0" algn="just" defTabSz="914400" rtl="0" eaLnBrk="1" fontAlgn="base" latinLnBrk="0" hangingPunct="1">
              <a:lnSpc>
                <a:spcPct val="9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rPr>
              <a:t>产品介绍</a:t>
            </a:r>
            <a:endParaRPr kumimoji="0" lang="zh-CN" altLang="en-US" sz="36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nvGrpSpPr>
          <p:cNvPr id="44" name="组合 43"/>
          <p:cNvGrpSpPr/>
          <p:nvPr/>
        </p:nvGrpSpPr>
        <p:grpSpPr>
          <a:xfrm>
            <a:off x="701040" y="5012992"/>
            <a:ext cx="10800000" cy="1116000"/>
            <a:chOff x="782320" y="5355283"/>
            <a:chExt cx="10800000" cy="1116000"/>
          </a:xfrm>
        </p:grpSpPr>
        <p:sp>
          <p:nvSpPr>
            <p:cNvPr id="45" name="AutoShape 10"/>
            <p:cNvSpPr>
              <a:spLocks noChangeArrowheads="1"/>
            </p:cNvSpPr>
            <p:nvPr/>
          </p:nvSpPr>
          <p:spPr bwMode="auto">
            <a:xfrm rot="16200000">
              <a:off x="5624320" y="513283"/>
              <a:ext cx="1116000" cy="10800000"/>
            </a:xfrm>
            <a:prstGeom prst="downArrow">
              <a:avLst>
                <a:gd name="adj1" fmla="val 49065"/>
                <a:gd name="adj2" fmla="val 44827"/>
              </a:avLst>
            </a:prstGeom>
            <a:solidFill>
              <a:schemeClr val="accent5">
                <a:lumMod val="75000"/>
              </a:schemeClr>
            </a:solidFill>
            <a:ln w="12700">
              <a:solidFill>
                <a:schemeClr val="bg1">
                  <a:lumMod val="50000"/>
                </a:schemeClr>
              </a:solidFill>
            </a:ln>
          </p:spPr>
          <p:txBody>
            <a:bodyPr vert="eaVert" lIns="96780" tIns="48390" rIns="96780" bIns="48390"/>
            <a:lstStyle/>
            <a:p>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46" name="圆角矩形 321"/>
            <p:cNvSpPr/>
            <p:nvPr/>
          </p:nvSpPr>
          <p:spPr>
            <a:xfrm>
              <a:off x="1458595" y="5414890"/>
              <a:ext cx="1826260" cy="942509"/>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latin typeface="+mn-ea"/>
              </a:endParaRPr>
            </a:p>
          </p:txBody>
        </p:sp>
        <p:sp>
          <p:nvSpPr>
            <p:cNvPr id="47" name="圆角矩形 322"/>
            <p:cNvSpPr/>
            <p:nvPr/>
          </p:nvSpPr>
          <p:spPr>
            <a:xfrm>
              <a:off x="3648075" y="5414890"/>
              <a:ext cx="1826260" cy="942509"/>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mn-ea"/>
              </a:endParaRPr>
            </a:p>
          </p:txBody>
        </p:sp>
        <p:sp>
          <p:nvSpPr>
            <p:cNvPr id="48" name="圆角矩形 323"/>
            <p:cNvSpPr/>
            <p:nvPr/>
          </p:nvSpPr>
          <p:spPr>
            <a:xfrm>
              <a:off x="5850890" y="5432157"/>
              <a:ext cx="1826260" cy="942509"/>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mn-ea"/>
              </a:endParaRPr>
            </a:p>
          </p:txBody>
        </p:sp>
        <p:sp>
          <p:nvSpPr>
            <p:cNvPr id="49" name="圆角矩形 324"/>
            <p:cNvSpPr/>
            <p:nvPr/>
          </p:nvSpPr>
          <p:spPr>
            <a:xfrm>
              <a:off x="8099212" y="5432157"/>
              <a:ext cx="1826260" cy="942509"/>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latin typeface="+mn-ea"/>
              </a:endParaRPr>
            </a:p>
          </p:txBody>
        </p:sp>
        <p:sp>
          <p:nvSpPr>
            <p:cNvPr id="50" name="文本框 49"/>
            <p:cNvSpPr txBox="1"/>
            <p:nvPr/>
          </p:nvSpPr>
          <p:spPr>
            <a:xfrm>
              <a:off x="1491615" y="5563563"/>
              <a:ext cx="1793240" cy="646331"/>
            </a:xfrm>
            <a:prstGeom prst="rect">
              <a:avLst/>
            </a:prstGeom>
            <a:noFill/>
          </p:spPr>
          <p:txBody>
            <a:bodyPr wrap="square" rtlCol="0">
              <a:spAutoFit/>
            </a:bodyPr>
            <a:lstStyle/>
            <a:p>
              <a:pPr algn="ctr"/>
              <a:r>
                <a:rPr lang="zh-CN" altLang="en-US" b="1" dirty="0">
                  <a:latin typeface="+mn-ea"/>
                </a:rPr>
                <a:t>有流贷授信即可</a:t>
              </a:r>
              <a:endParaRPr lang="zh-CN" altLang="en-US" b="1" dirty="0">
                <a:latin typeface="+mn-ea"/>
              </a:endParaRPr>
            </a:p>
            <a:p>
              <a:pPr algn="ctr"/>
              <a:r>
                <a:rPr lang="zh-CN" altLang="en-US" b="1" dirty="0">
                  <a:latin typeface="+mn-ea"/>
                </a:rPr>
                <a:t>评级</a:t>
              </a:r>
              <a:r>
                <a:rPr lang="en-US" altLang="zh-CN" b="1" dirty="0">
                  <a:latin typeface="+mn-ea"/>
                </a:rPr>
                <a:t>BBB</a:t>
              </a:r>
              <a:r>
                <a:rPr lang="zh-CN" altLang="en-US" b="1" dirty="0">
                  <a:latin typeface="+mn-ea"/>
                </a:rPr>
                <a:t>以上</a:t>
              </a:r>
              <a:endParaRPr lang="zh-CN" altLang="en-US" b="1" dirty="0">
                <a:latin typeface="+mn-ea"/>
              </a:endParaRPr>
            </a:p>
          </p:txBody>
        </p:sp>
        <p:sp>
          <p:nvSpPr>
            <p:cNvPr id="51" name="文本框 50"/>
            <p:cNvSpPr txBox="1"/>
            <p:nvPr/>
          </p:nvSpPr>
          <p:spPr>
            <a:xfrm>
              <a:off x="3780155" y="5729240"/>
              <a:ext cx="1596390" cy="368300"/>
            </a:xfrm>
            <a:prstGeom prst="rect">
              <a:avLst/>
            </a:prstGeom>
            <a:noFill/>
          </p:spPr>
          <p:txBody>
            <a:bodyPr wrap="square" rtlCol="0">
              <a:spAutoFit/>
            </a:bodyPr>
            <a:lstStyle/>
            <a:p>
              <a:pPr algn="ctr"/>
              <a:r>
                <a:rPr lang="zh-CN" b="1" dirty="0">
                  <a:latin typeface="+mn-ea"/>
                </a:rPr>
                <a:t>灵活定价</a:t>
              </a:r>
              <a:endParaRPr lang="zh-CN" b="1" dirty="0">
                <a:latin typeface="+mn-ea"/>
              </a:endParaRPr>
            </a:p>
          </p:txBody>
        </p:sp>
        <p:sp>
          <p:nvSpPr>
            <p:cNvPr id="52" name="文本框 51"/>
            <p:cNvSpPr txBox="1"/>
            <p:nvPr/>
          </p:nvSpPr>
          <p:spPr>
            <a:xfrm>
              <a:off x="5988578" y="5573030"/>
              <a:ext cx="1596390" cy="645160"/>
            </a:xfrm>
            <a:prstGeom prst="rect">
              <a:avLst/>
            </a:prstGeom>
            <a:noFill/>
          </p:spPr>
          <p:txBody>
            <a:bodyPr wrap="square" rtlCol="0">
              <a:spAutoFit/>
            </a:bodyPr>
            <a:lstStyle/>
            <a:p>
              <a:pPr algn="ctr"/>
              <a:r>
                <a:rPr lang="zh-CN" altLang="en-US" b="1" dirty="0">
                  <a:latin typeface="+mn-ea"/>
                  <a:sym typeface="+mn-ea"/>
                </a:rPr>
                <a:t>全线上提款</a:t>
              </a:r>
              <a:endParaRPr lang="en-US" altLang="zh-CN" b="1" dirty="0">
                <a:latin typeface="+mn-ea"/>
              </a:endParaRPr>
            </a:p>
            <a:p>
              <a:pPr algn="ctr"/>
              <a:r>
                <a:rPr lang="en-US" altLang="zh-CN" b="1" dirty="0">
                  <a:latin typeface="+mn-ea"/>
                  <a:sym typeface="+mn-ea"/>
                </a:rPr>
                <a:t>60</a:t>
              </a:r>
              <a:r>
                <a:rPr lang="zh-CN" altLang="en-US" b="1" dirty="0">
                  <a:latin typeface="+mn-ea"/>
                  <a:sym typeface="+mn-ea"/>
                </a:rPr>
                <a:t>秒到账</a:t>
              </a:r>
              <a:endParaRPr lang="zh-CN" altLang="en-US" b="1" dirty="0">
                <a:latin typeface="+mn-ea"/>
              </a:endParaRPr>
            </a:p>
          </p:txBody>
        </p:sp>
        <p:sp>
          <p:nvSpPr>
            <p:cNvPr id="53" name="文本框 52"/>
            <p:cNvSpPr txBox="1"/>
            <p:nvPr/>
          </p:nvSpPr>
          <p:spPr>
            <a:xfrm>
              <a:off x="8183080" y="5572186"/>
              <a:ext cx="1647129" cy="646331"/>
            </a:xfrm>
            <a:prstGeom prst="rect">
              <a:avLst/>
            </a:prstGeom>
            <a:noFill/>
          </p:spPr>
          <p:txBody>
            <a:bodyPr wrap="square" rtlCol="0">
              <a:spAutoFit/>
            </a:bodyPr>
            <a:lstStyle/>
            <a:p>
              <a:pPr algn="ctr"/>
              <a:r>
                <a:rPr lang="zh-CN" altLang="en-US" b="1" dirty="0">
                  <a:latin typeface="+mn-ea"/>
                </a:rPr>
                <a:t>期限灵活</a:t>
              </a:r>
              <a:endParaRPr lang="en-US" altLang="zh-CN" b="1" dirty="0">
                <a:latin typeface="+mn-ea"/>
              </a:endParaRPr>
            </a:p>
            <a:p>
              <a:pPr algn="ctr"/>
              <a:r>
                <a:rPr lang="zh-CN" altLang="en-US" b="1" dirty="0">
                  <a:latin typeface="+mn-ea"/>
                </a:rPr>
                <a:t>随借随还</a:t>
              </a:r>
              <a:endParaRPr lang="zh-CN" altLang="en-US" b="1" dirty="0">
                <a:latin typeface="+mn-ea"/>
              </a:endParaRPr>
            </a:p>
          </p:txBody>
        </p:sp>
      </p:grpSp>
      <p:grpSp>
        <p:nvGrpSpPr>
          <p:cNvPr id="12" name="组合 11"/>
          <p:cNvGrpSpPr/>
          <p:nvPr/>
        </p:nvGrpSpPr>
        <p:grpSpPr>
          <a:xfrm>
            <a:off x="5572544" y="1546490"/>
            <a:ext cx="6462892" cy="3097496"/>
            <a:chOff x="6066528" y="1041996"/>
            <a:chExt cx="6462892" cy="3097496"/>
          </a:xfrm>
        </p:grpSpPr>
        <p:graphicFrame>
          <p:nvGraphicFramePr>
            <p:cNvPr id="6" name="图示 5"/>
            <p:cNvGraphicFramePr/>
            <p:nvPr/>
          </p:nvGraphicFramePr>
          <p:xfrm>
            <a:off x="7006874" y="1041996"/>
            <a:ext cx="4416572" cy="309749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9" name="文本框 97"/>
            <p:cNvSpPr txBox="1">
              <a:spLocks noChangeArrowheads="1"/>
            </p:cNvSpPr>
            <p:nvPr/>
          </p:nvSpPr>
          <p:spPr bwMode="auto">
            <a:xfrm>
              <a:off x="6066528" y="1994529"/>
              <a:ext cx="2220391" cy="414020"/>
            </a:xfrm>
            <a:prstGeom prst="rect">
              <a:avLst/>
            </a:prstGeom>
            <a:noFill/>
            <a:ln w="9525">
              <a:noFill/>
              <a:miter lim="800000"/>
            </a:ln>
          </p:spPr>
          <p:txBody>
            <a:bodyPr wrap="square">
              <a:spAutoFit/>
            </a:bodyPr>
            <a:lstStyle/>
            <a:p>
              <a:pPr marL="285750" indent="-285750" algn="just" eaLnBrk="0" hangingPunct="0">
                <a:lnSpc>
                  <a:spcPct val="150000"/>
                </a:lnSpc>
                <a:buFont typeface="Wingdings" panose="05000000000000000000" pitchFamily="2" charset="2"/>
                <a:buChar char="u"/>
              </a:pPr>
              <a:r>
                <a:rPr lang="zh-CN" sz="1400" b="1" dirty="0">
                  <a:latin typeface="微软雅黑" panose="020B0503020204020204" pitchFamily="34" charset="-122"/>
                  <a:ea typeface="微软雅黑" panose="020B0503020204020204" pitchFamily="34" charset="-122"/>
                </a:rPr>
                <a:t>不同期限差异定价</a:t>
              </a:r>
              <a:endParaRPr lang="zh-CN" sz="1400" b="1" dirty="0">
                <a:latin typeface="微软雅黑" panose="020B0503020204020204" pitchFamily="34" charset="-122"/>
                <a:ea typeface="微软雅黑" panose="020B0503020204020204" pitchFamily="34" charset="-122"/>
              </a:endParaRPr>
            </a:p>
          </p:txBody>
        </p:sp>
        <p:sp>
          <p:nvSpPr>
            <p:cNvPr id="10" name="文本框 97"/>
            <p:cNvSpPr txBox="1">
              <a:spLocks noChangeArrowheads="1"/>
            </p:cNvSpPr>
            <p:nvPr/>
          </p:nvSpPr>
          <p:spPr bwMode="auto">
            <a:xfrm>
              <a:off x="10434364" y="2066535"/>
              <a:ext cx="2095056" cy="414020"/>
            </a:xfrm>
            <a:prstGeom prst="rect">
              <a:avLst/>
            </a:prstGeom>
            <a:noFill/>
            <a:ln w="9525">
              <a:noFill/>
              <a:miter lim="800000"/>
            </a:ln>
          </p:spPr>
          <p:txBody>
            <a:bodyPr wrap="square">
              <a:spAutoFit/>
            </a:bodyPr>
            <a:lstStyle/>
            <a:p>
              <a:pPr marL="285750" indent="-285750" algn="just" eaLnBrk="0" hangingPunct="0">
                <a:lnSpc>
                  <a:spcPct val="150000"/>
                </a:lnSpc>
                <a:buFont typeface="Wingdings" panose="05000000000000000000" pitchFamily="2" charset="2"/>
                <a:buChar char="u"/>
              </a:pPr>
              <a:r>
                <a:rPr lang="zh-CN" altLang="zh-CN" sz="1400" b="1" kern="0" dirty="0">
                  <a:latin typeface="微软雅黑" panose="020B0503020204020204" pitchFamily="34" charset="-122"/>
                  <a:ea typeface="微软雅黑" panose="020B0503020204020204" pitchFamily="34" charset="-122"/>
                </a:rPr>
                <a:t>高端客户、</a:t>
              </a:r>
              <a:r>
                <a:rPr lang="zh-CN" altLang="en-US" sz="1400" b="1" kern="0" dirty="0">
                  <a:latin typeface="微软雅黑" panose="020B0503020204020204" pitchFamily="34" charset="-122"/>
                  <a:ea typeface="微软雅黑" panose="020B0503020204020204" pitchFamily="34" charset="-122"/>
                </a:rPr>
                <a:t>价格优惠</a:t>
              </a:r>
              <a:endParaRPr lang="en-US" altLang="zh-CN" sz="1400" b="1" kern="0" dirty="0">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53635" y="1453326"/>
            <a:ext cx="5534366" cy="2023048"/>
            <a:chOff x="153635" y="1453326"/>
            <a:chExt cx="5534366" cy="2023048"/>
          </a:xfrm>
        </p:grpSpPr>
        <p:sp>
          <p:nvSpPr>
            <p:cNvPr id="7" name="矩形 6"/>
            <p:cNvSpPr/>
            <p:nvPr/>
          </p:nvSpPr>
          <p:spPr>
            <a:xfrm>
              <a:off x="621470" y="2622659"/>
              <a:ext cx="3089189" cy="369332"/>
            </a:xfrm>
            <a:prstGeom prst="rect">
              <a:avLst/>
            </a:prstGeom>
          </p:spPr>
          <p:txBody>
            <a:bodyPr wrap="square">
              <a:spAutoFit/>
            </a:bodyPr>
            <a:lstStyle/>
            <a:p>
              <a:pPr marL="285750" indent="-285750" algn="just" eaLnBrk="0" hangingPunct="0">
                <a:buFont typeface="Wingdings" panose="05000000000000000000" pitchFamily="2" charset="2"/>
                <a:buChar char="n"/>
              </a:pPr>
              <a:endParaRPr lang="en-US" altLang="zh-CN" dirty="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2162699" y="1608228"/>
              <a:ext cx="3525302" cy="1868146"/>
              <a:chOff x="1868669" y="1756994"/>
              <a:chExt cx="2599337" cy="1695369"/>
            </a:xfrm>
          </p:grpSpPr>
          <p:grpSp>
            <p:nvGrpSpPr>
              <p:cNvPr id="17" name="组合 16"/>
              <p:cNvGrpSpPr/>
              <p:nvPr/>
            </p:nvGrpSpPr>
            <p:grpSpPr>
              <a:xfrm rot="10800000">
                <a:off x="2581334" y="1756994"/>
                <a:ext cx="185590" cy="1695369"/>
                <a:chOff x="7331075" y="5097764"/>
                <a:chExt cx="677515" cy="6044064"/>
              </a:xfrm>
            </p:grpSpPr>
            <p:sp>
              <p:nvSpPr>
                <p:cNvPr id="39" name="Freeform 221"/>
                <p:cNvSpPr>
                  <a:spLocks noChangeArrowheads="1"/>
                </p:cNvSpPr>
                <p:nvPr/>
              </p:nvSpPr>
              <p:spPr bwMode="auto">
                <a:xfrm>
                  <a:off x="7400779" y="5097764"/>
                  <a:ext cx="585788" cy="719138"/>
                </a:xfrm>
                <a:custGeom>
                  <a:avLst/>
                  <a:gdLst>
                    <a:gd name="T0" fmla="*/ 412806 w 501"/>
                    <a:gd name="T1" fmla="*/ 0 h 619"/>
                    <a:gd name="T2" fmla="*/ 412806 w 501"/>
                    <a:gd name="T3" fmla="*/ 0 h 619"/>
                    <a:gd name="T4" fmla="*/ 412806 w 501"/>
                    <a:gd name="T5" fmla="*/ 0 h 619"/>
                    <a:gd name="T6" fmla="*/ 361351 w 501"/>
                    <a:gd name="T7" fmla="*/ 0 h 619"/>
                    <a:gd name="T8" fmla="*/ 85368 w 501"/>
                    <a:gd name="T9" fmla="*/ 0 h 619"/>
                    <a:gd name="T10" fmla="*/ 0 w 501"/>
                    <a:gd name="T11" fmla="*/ 85809 h 619"/>
                    <a:gd name="T12" fmla="*/ 0 w 501"/>
                    <a:gd name="T13" fmla="*/ 631970 h 619"/>
                    <a:gd name="T14" fmla="*/ 85368 w 501"/>
                    <a:gd name="T15" fmla="*/ 716619 h 619"/>
                    <a:gd name="T16" fmla="*/ 499343 w 501"/>
                    <a:gd name="T17" fmla="*/ 716619 h 619"/>
                    <a:gd name="T18" fmla="*/ 584711 w 501"/>
                    <a:gd name="T19" fmla="*/ 631970 h 619"/>
                    <a:gd name="T20" fmla="*/ 584711 w 501"/>
                    <a:gd name="T21" fmla="*/ 170458 h 619"/>
                    <a:gd name="T22" fmla="*/ 412806 w 501"/>
                    <a:gd name="T23" fmla="*/ 0 h 619"/>
                    <a:gd name="T24" fmla="*/ 550797 w 501"/>
                    <a:gd name="T25" fmla="*/ 631970 h 619"/>
                    <a:gd name="T26" fmla="*/ 550797 w 501"/>
                    <a:gd name="T27" fmla="*/ 631970 h 619"/>
                    <a:gd name="T28" fmla="*/ 499343 w 501"/>
                    <a:gd name="T29" fmla="*/ 682992 h 619"/>
                    <a:gd name="T30" fmla="*/ 85368 w 501"/>
                    <a:gd name="T31" fmla="*/ 682992 h 619"/>
                    <a:gd name="T32" fmla="*/ 33913 w 501"/>
                    <a:gd name="T33" fmla="*/ 631970 h 619"/>
                    <a:gd name="T34" fmla="*/ 33913 w 501"/>
                    <a:gd name="T35" fmla="*/ 85809 h 619"/>
                    <a:gd name="T36" fmla="*/ 85368 w 501"/>
                    <a:gd name="T37" fmla="*/ 33628 h 619"/>
                    <a:gd name="T38" fmla="*/ 361351 w 501"/>
                    <a:gd name="T39" fmla="*/ 33628 h 619"/>
                    <a:gd name="T40" fmla="*/ 361351 w 501"/>
                    <a:gd name="T41" fmla="*/ 136830 h 619"/>
                    <a:gd name="T42" fmla="*/ 446719 w 501"/>
                    <a:gd name="T43" fmla="*/ 222639 h 619"/>
                    <a:gd name="T44" fmla="*/ 550797 w 501"/>
                    <a:gd name="T45" fmla="*/ 222639 h 619"/>
                    <a:gd name="T46" fmla="*/ 550797 w 501"/>
                    <a:gd name="T47" fmla="*/ 631970 h 619"/>
                    <a:gd name="T48" fmla="*/ 446719 w 501"/>
                    <a:gd name="T49" fmla="*/ 170458 h 619"/>
                    <a:gd name="T50" fmla="*/ 446719 w 501"/>
                    <a:gd name="T51" fmla="*/ 170458 h 619"/>
                    <a:gd name="T52" fmla="*/ 412806 w 501"/>
                    <a:gd name="T53" fmla="*/ 136830 h 619"/>
                    <a:gd name="T54" fmla="*/ 412806 w 501"/>
                    <a:gd name="T55" fmla="*/ 33628 h 619"/>
                    <a:gd name="T56" fmla="*/ 550797 w 501"/>
                    <a:gd name="T57" fmla="*/ 170458 h 619"/>
                    <a:gd name="T58" fmla="*/ 446719 w 501"/>
                    <a:gd name="T59" fmla="*/ 170458 h 619"/>
                    <a:gd name="T60" fmla="*/ 430347 w 501"/>
                    <a:gd name="T61" fmla="*/ 495140 h 619"/>
                    <a:gd name="T62" fmla="*/ 430347 w 501"/>
                    <a:gd name="T63" fmla="*/ 495140 h 619"/>
                    <a:gd name="T64" fmla="*/ 154364 w 501"/>
                    <a:gd name="T65" fmla="*/ 495140 h 619"/>
                    <a:gd name="T66" fmla="*/ 137992 w 501"/>
                    <a:gd name="T67" fmla="*/ 512534 h 619"/>
                    <a:gd name="T68" fmla="*/ 154364 w 501"/>
                    <a:gd name="T69" fmla="*/ 546161 h 619"/>
                    <a:gd name="T70" fmla="*/ 430347 w 501"/>
                    <a:gd name="T71" fmla="*/ 546161 h 619"/>
                    <a:gd name="T72" fmla="*/ 446719 w 501"/>
                    <a:gd name="T73" fmla="*/ 512534 h 619"/>
                    <a:gd name="T74" fmla="*/ 430347 w 501"/>
                    <a:gd name="T75" fmla="*/ 495140 h 619"/>
                    <a:gd name="T76" fmla="*/ 430347 w 501"/>
                    <a:gd name="T77" fmla="*/ 358310 h 619"/>
                    <a:gd name="T78" fmla="*/ 430347 w 501"/>
                    <a:gd name="T79" fmla="*/ 358310 h 619"/>
                    <a:gd name="T80" fmla="*/ 154364 w 501"/>
                    <a:gd name="T81" fmla="*/ 358310 h 619"/>
                    <a:gd name="T82" fmla="*/ 137992 w 501"/>
                    <a:gd name="T83" fmla="*/ 375703 h 619"/>
                    <a:gd name="T84" fmla="*/ 154364 w 501"/>
                    <a:gd name="T85" fmla="*/ 410491 h 619"/>
                    <a:gd name="T86" fmla="*/ 430347 w 501"/>
                    <a:gd name="T87" fmla="*/ 410491 h 619"/>
                    <a:gd name="T88" fmla="*/ 446719 w 501"/>
                    <a:gd name="T89" fmla="*/ 375703 h 619"/>
                    <a:gd name="T90" fmla="*/ 430347 w 501"/>
                    <a:gd name="T91" fmla="*/ 358310 h 6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1" h="619">
                      <a:moveTo>
                        <a:pt x="353" y="0"/>
                      </a:moveTo>
                      <a:lnTo>
                        <a:pt x="353" y="0"/>
                      </a:lnTo>
                      <a:cubicBezTo>
                        <a:pt x="338" y="0"/>
                        <a:pt x="338" y="0"/>
                        <a:pt x="309" y="0"/>
                      </a:cubicBezTo>
                      <a:cubicBezTo>
                        <a:pt x="73" y="0"/>
                        <a:pt x="73" y="0"/>
                        <a:pt x="73" y="0"/>
                      </a:cubicBezTo>
                      <a:cubicBezTo>
                        <a:pt x="29" y="0"/>
                        <a:pt x="0" y="29"/>
                        <a:pt x="0" y="74"/>
                      </a:cubicBezTo>
                      <a:cubicBezTo>
                        <a:pt x="0" y="545"/>
                        <a:pt x="0" y="545"/>
                        <a:pt x="0" y="545"/>
                      </a:cubicBezTo>
                      <a:cubicBezTo>
                        <a:pt x="0" y="589"/>
                        <a:pt x="29" y="618"/>
                        <a:pt x="73" y="618"/>
                      </a:cubicBezTo>
                      <a:cubicBezTo>
                        <a:pt x="427" y="618"/>
                        <a:pt x="427" y="618"/>
                        <a:pt x="427" y="618"/>
                      </a:cubicBezTo>
                      <a:cubicBezTo>
                        <a:pt x="471" y="618"/>
                        <a:pt x="500" y="589"/>
                        <a:pt x="500" y="545"/>
                      </a:cubicBezTo>
                      <a:cubicBezTo>
                        <a:pt x="500" y="147"/>
                        <a:pt x="500" y="147"/>
                        <a:pt x="500" y="147"/>
                      </a:cubicBezTo>
                      <a:lnTo>
                        <a:pt x="353" y="0"/>
                      </a:lnTo>
                      <a:close/>
                      <a:moveTo>
                        <a:pt x="471" y="545"/>
                      </a:moveTo>
                      <a:lnTo>
                        <a:pt x="471" y="545"/>
                      </a:lnTo>
                      <a:cubicBezTo>
                        <a:pt x="471" y="559"/>
                        <a:pt x="441" y="589"/>
                        <a:pt x="427" y="589"/>
                      </a:cubicBezTo>
                      <a:cubicBezTo>
                        <a:pt x="73" y="589"/>
                        <a:pt x="73" y="589"/>
                        <a:pt x="73" y="589"/>
                      </a:cubicBezTo>
                      <a:cubicBezTo>
                        <a:pt x="59" y="589"/>
                        <a:pt x="29" y="559"/>
                        <a:pt x="29" y="545"/>
                      </a:cubicBezTo>
                      <a:cubicBezTo>
                        <a:pt x="29" y="74"/>
                        <a:pt x="29" y="74"/>
                        <a:pt x="29" y="74"/>
                      </a:cubicBezTo>
                      <a:cubicBezTo>
                        <a:pt x="29" y="59"/>
                        <a:pt x="59" y="29"/>
                        <a:pt x="73" y="29"/>
                      </a:cubicBezTo>
                      <a:cubicBezTo>
                        <a:pt x="309" y="29"/>
                        <a:pt x="309" y="29"/>
                        <a:pt x="309" y="29"/>
                      </a:cubicBezTo>
                      <a:cubicBezTo>
                        <a:pt x="309" y="88"/>
                        <a:pt x="309" y="118"/>
                        <a:pt x="309" y="118"/>
                      </a:cubicBezTo>
                      <a:cubicBezTo>
                        <a:pt x="309" y="162"/>
                        <a:pt x="338" y="192"/>
                        <a:pt x="382" y="192"/>
                      </a:cubicBezTo>
                      <a:cubicBezTo>
                        <a:pt x="382" y="192"/>
                        <a:pt x="427" y="192"/>
                        <a:pt x="471" y="192"/>
                      </a:cubicBezTo>
                      <a:lnTo>
                        <a:pt x="471" y="545"/>
                      </a:lnTo>
                      <a:close/>
                      <a:moveTo>
                        <a:pt x="382" y="147"/>
                      </a:moveTo>
                      <a:lnTo>
                        <a:pt x="382" y="147"/>
                      </a:lnTo>
                      <a:cubicBezTo>
                        <a:pt x="368" y="147"/>
                        <a:pt x="353" y="133"/>
                        <a:pt x="353" y="118"/>
                      </a:cubicBezTo>
                      <a:cubicBezTo>
                        <a:pt x="353" y="118"/>
                        <a:pt x="353" y="88"/>
                        <a:pt x="353" y="29"/>
                      </a:cubicBezTo>
                      <a:cubicBezTo>
                        <a:pt x="471" y="147"/>
                        <a:pt x="471" y="147"/>
                        <a:pt x="471" y="147"/>
                      </a:cubicBezTo>
                      <a:lnTo>
                        <a:pt x="382" y="147"/>
                      </a:lnTo>
                      <a:close/>
                      <a:moveTo>
                        <a:pt x="368" y="427"/>
                      </a:moveTo>
                      <a:lnTo>
                        <a:pt x="368" y="427"/>
                      </a:lnTo>
                      <a:cubicBezTo>
                        <a:pt x="132" y="427"/>
                        <a:pt x="132" y="427"/>
                        <a:pt x="132" y="427"/>
                      </a:cubicBezTo>
                      <a:cubicBezTo>
                        <a:pt x="118" y="427"/>
                        <a:pt x="118" y="442"/>
                        <a:pt x="118" y="442"/>
                      </a:cubicBezTo>
                      <a:cubicBezTo>
                        <a:pt x="118" y="457"/>
                        <a:pt x="118" y="471"/>
                        <a:pt x="132" y="471"/>
                      </a:cubicBezTo>
                      <a:cubicBezTo>
                        <a:pt x="368" y="471"/>
                        <a:pt x="368" y="471"/>
                        <a:pt x="368" y="471"/>
                      </a:cubicBezTo>
                      <a:cubicBezTo>
                        <a:pt x="382" y="471"/>
                        <a:pt x="382" y="457"/>
                        <a:pt x="382" y="442"/>
                      </a:cubicBezTo>
                      <a:cubicBezTo>
                        <a:pt x="382" y="442"/>
                        <a:pt x="382" y="427"/>
                        <a:pt x="368" y="427"/>
                      </a:cubicBezTo>
                      <a:close/>
                      <a:moveTo>
                        <a:pt x="368" y="309"/>
                      </a:moveTo>
                      <a:lnTo>
                        <a:pt x="368" y="309"/>
                      </a:lnTo>
                      <a:cubicBezTo>
                        <a:pt x="132" y="309"/>
                        <a:pt x="132" y="309"/>
                        <a:pt x="132" y="309"/>
                      </a:cubicBezTo>
                      <a:cubicBezTo>
                        <a:pt x="118" y="309"/>
                        <a:pt x="118" y="324"/>
                        <a:pt x="118" y="324"/>
                      </a:cubicBezTo>
                      <a:cubicBezTo>
                        <a:pt x="118" y="339"/>
                        <a:pt x="118" y="354"/>
                        <a:pt x="132" y="354"/>
                      </a:cubicBezTo>
                      <a:cubicBezTo>
                        <a:pt x="368" y="354"/>
                        <a:pt x="368" y="354"/>
                        <a:pt x="368" y="354"/>
                      </a:cubicBezTo>
                      <a:cubicBezTo>
                        <a:pt x="382" y="354"/>
                        <a:pt x="382" y="339"/>
                        <a:pt x="382" y="324"/>
                      </a:cubicBezTo>
                      <a:cubicBezTo>
                        <a:pt x="382" y="324"/>
                        <a:pt x="382" y="309"/>
                        <a:pt x="368" y="309"/>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1" tIns="45716" rIns="91431" bIns="45716" anchor="ctr"/>
                <a:lstStyle/>
                <a:p>
                  <a:endParaRPr lang="zh-CN" altLang="en-US">
                    <a:solidFill>
                      <a:schemeClr val="bg1">
                        <a:lumMod val="65000"/>
                      </a:schemeClr>
                    </a:solidFill>
                  </a:endParaRPr>
                </a:p>
              </p:txBody>
            </p:sp>
            <p:sp>
              <p:nvSpPr>
                <p:cNvPr id="40" name="Freeform 214"/>
                <p:cNvSpPr>
                  <a:spLocks noChangeArrowheads="1"/>
                </p:cNvSpPr>
                <p:nvPr/>
              </p:nvSpPr>
              <p:spPr bwMode="auto">
                <a:xfrm>
                  <a:off x="7331075" y="7607300"/>
                  <a:ext cx="565150" cy="636588"/>
                </a:xfrm>
                <a:custGeom>
                  <a:avLst/>
                  <a:gdLst>
                    <a:gd name="T0" fmla="*/ 427854 w 545"/>
                    <a:gd name="T1" fmla="*/ 378534 h 619"/>
                    <a:gd name="T2" fmla="*/ 122541 w 545"/>
                    <a:gd name="T3" fmla="*/ 393963 h 619"/>
                    <a:gd name="T4" fmla="*/ 427854 w 545"/>
                    <a:gd name="T5" fmla="*/ 423794 h 619"/>
                    <a:gd name="T6" fmla="*/ 427854 w 545"/>
                    <a:gd name="T7" fmla="*/ 378534 h 619"/>
                    <a:gd name="T8" fmla="*/ 427854 w 545"/>
                    <a:gd name="T9" fmla="*/ 484482 h 619"/>
                    <a:gd name="T10" fmla="*/ 122541 w 545"/>
                    <a:gd name="T11" fmla="*/ 499912 h 619"/>
                    <a:gd name="T12" fmla="*/ 427854 w 545"/>
                    <a:gd name="T13" fmla="*/ 515341 h 619"/>
                    <a:gd name="T14" fmla="*/ 427854 w 545"/>
                    <a:gd name="T15" fmla="*/ 484482 h 619"/>
                    <a:gd name="T16" fmla="*/ 489124 w 545"/>
                    <a:gd name="T17" fmla="*/ 76118 h 619"/>
                    <a:gd name="T18" fmla="*/ 427854 w 545"/>
                    <a:gd name="T19" fmla="*/ 29830 h 619"/>
                    <a:gd name="T20" fmla="*/ 275197 w 545"/>
                    <a:gd name="T21" fmla="*/ 0 h 619"/>
                    <a:gd name="T22" fmla="*/ 137079 w 545"/>
                    <a:gd name="T23" fmla="*/ 29830 h 619"/>
                    <a:gd name="T24" fmla="*/ 75809 w 545"/>
                    <a:gd name="T25" fmla="*/ 76118 h 619"/>
                    <a:gd name="T26" fmla="*/ 0 w 545"/>
                    <a:gd name="T27" fmla="*/ 560601 h 619"/>
                    <a:gd name="T28" fmla="*/ 489124 w 545"/>
                    <a:gd name="T29" fmla="*/ 635690 h 619"/>
                    <a:gd name="T30" fmla="*/ 564934 w 545"/>
                    <a:gd name="T31" fmla="*/ 151208 h 619"/>
                    <a:gd name="T32" fmla="*/ 183811 w 545"/>
                    <a:gd name="T33" fmla="*/ 76118 h 619"/>
                    <a:gd name="T34" fmla="*/ 229504 w 545"/>
                    <a:gd name="T35" fmla="*/ 76118 h 619"/>
                    <a:gd name="T36" fmla="*/ 336468 w 545"/>
                    <a:gd name="T37" fmla="*/ 76118 h 619"/>
                    <a:gd name="T38" fmla="*/ 382161 w 545"/>
                    <a:gd name="T39" fmla="*/ 151208 h 619"/>
                    <a:gd name="T40" fmla="*/ 183811 w 545"/>
                    <a:gd name="T41" fmla="*/ 76118 h 619"/>
                    <a:gd name="T42" fmla="*/ 519240 w 545"/>
                    <a:gd name="T43" fmla="*/ 560601 h 619"/>
                    <a:gd name="T44" fmla="*/ 75809 w 545"/>
                    <a:gd name="T45" fmla="*/ 605860 h 619"/>
                    <a:gd name="T46" fmla="*/ 30116 w 545"/>
                    <a:gd name="T47" fmla="*/ 151208 h 619"/>
                    <a:gd name="T48" fmla="*/ 137079 w 545"/>
                    <a:gd name="T49" fmla="*/ 121378 h 619"/>
                    <a:gd name="T50" fmla="*/ 427854 w 545"/>
                    <a:gd name="T51" fmla="*/ 197496 h 619"/>
                    <a:gd name="T52" fmla="*/ 489124 w 545"/>
                    <a:gd name="T53" fmla="*/ 121378 h 619"/>
                    <a:gd name="T54" fmla="*/ 519240 w 545"/>
                    <a:gd name="T55" fmla="*/ 560601 h 619"/>
                    <a:gd name="T56" fmla="*/ 427854 w 545"/>
                    <a:gd name="T57" fmla="*/ 272586 h 619"/>
                    <a:gd name="T58" fmla="*/ 122541 w 545"/>
                    <a:gd name="T59" fmla="*/ 303444 h 619"/>
                    <a:gd name="T60" fmla="*/ 427854 w 545"/>
                    <a:gd name="T61" fmla="*/ 317845 h 619"/>
                    <a:gd name="T62" fmla="*/ 427854 w 545"/>
                    <a:gd name="T63" fmla="*/ 272586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5" h="619">
                      <a:moveTo>
                        <a:pt x="412" y="368"/>
                      </a:moveTo>
                      <a:lnTo>
                        <a:pt x="412" y="368"/>
                      </a:lnTo>
                      <a:cubicBezTo>
                        <a:pt x="132" y="368"/>
                        <a:pt x="132" y="368"/>
                        <a:pt x="132" y="368"/>
                      </a:cubicBezTo>
                      <a:cubicBezTo>
                        <a:pt x="118" y="368"/>
                        <a:pt x="118" y="383"/>
                        <a:pt x="118" y="383"/>
                      </a:cubicBezTo>
                      <a:cubicBezTo>
                        <a:pt x="118" y="398"/>
                        <a:pt x="118" y="412"/>
                        <a:pt x="132" y="412"/>
                      </a:cubicBezTo>
                      <a:cubicBezTo>
                        <a:pt x="412" y="412"/>
                        <a:pt x="412" y="412"/>
                        <a:pt x="412" y="412"/>
                      </a:cubicBezTo>
                      <a:cubicBezTo>
                        <a:pt x="412" y="412"/>
                        <a:pt x="427" y="398"/>
                        <a:pt x="427" y="383"/>
                      </a:cubicBezTo>
                      <a:lnTo>
                        <a:pt x="412" y="368"/>
                      </a:lnTo>
                      <a:close/>
                      <a:moveTo>
                        <a:pt x="412" y="471"/>
                      </a:moveTo>
                      <a:lnTo>
                        <a:pt x="412" y="471"/>
                      </a:lnTo>
                      <a:cubicBezTo>
                        <a:pt x="132" y="471"/>
                        <a:pt x="132" y="471"/>
                        <a:pt x="132" y="471"/>
                      </a:cubicBezTo>
                      <a:cubicBezTo>
                        <a:pt x="118" y="471"/>
                        <a:pt x="118" y="471"/>
                        <a:pt x="118" y="486"/>
                      </a:cubicBezTo>
                      <a:cubicBezTo>
                        <a:pt x="118" y="501"/>
                        <a:pt x="118" y="501"/>
                        <a:pt x="132" y="501"/>
                      </a:cubicBezTo>
                      <a:cubicBezTo>
                        <a:pt x="412" y="501"/>
                        <a:pt x="412" y="501"/>
                        <a:pt x="412" y="501"/>
                      </a:cubicBezTo>
                      <a:cubicBezTo>
                        <a:pt x="412" y="501"/>
                        <a:pt x="427" y="501"/>
                        <a:pt x="427" y="486"/>
                      </a:cubicBezTo>
                      <a:cubicBezTo>
                        <a:pt x="427" y="471"/>
                        <a:pt x="412" y="471"/>
                        <a:pt x="412" y="471"/>
                      </a:cubicBezTo>
                      <a:close/>
                      <a:moveTo>
                        <a:pt x="471" y="74"/>
                      </a:moveTo>
                      <a:lnTo>
                        <a:pt x="471" y="74"/>
                      </a:lnTo>
                      <a:cubicBezTo>
                        <a:pt x="412" y="74"/>
                        <a:pt x="412" y="74"/>
                        <a:pt x="412" y="74"/>
                      </a:cubicBezTo>
                      <a:cubicBezTo>
                        <a:pt x="412" y="29"/>
                        <a:pt x="412" y="29"/>
                        <a:pt x="412" y="29"/>
                      </a:cubicBezTo>
                      <a:cubicBezTo>
                        <a:pt x="353" y="29"/>
                        <a:pt x="353" y="29"/>
                        <a:pt x="353" y="29"/>
                      </a:cubicBezTo>
                      <a:cubicBezTo>
                        <a:pt x="339" y="15"/>
                        <a:pt x="309" y="0"/>
                        <a:pt x="265" y="0"/>
                      </a:cubicBezTo>
                      <a:cubicBezTo>
                        <a:pt x="235" y="0"/>
                        <a:pt x="206" y="15"/>
                        <a:pt x="191" y="29"/>
                      </a:cubicBezTo>
                      <a:cubicBezTo>
                        <a:pt x="132" y="29"/>
                        <a:pt x="132" y="29"/>
                        <a:pt x="132" y="29"/>
                      </a:cubicBezTo>
                      <a:cubicBezTo>
                        <a:pt x="132" y="74"/>
                        <a:pt x="132" y="74"/>
                        <a:pt x="132" y="74"/>
                      </a:cubicBezTo>
                      <a:cubicBezTo>
                        <a:pt x="73" y="74"/>
                        <a:pt x="73" y="74"/>
                        <a:pt x="73" y="74"/>
                      </a:cubicBezTo>
                      <a:cubicBezTo>
                        <a:pt x="29" y="74"/>
                        <a:pt x="0" y="103"/>
                        <a:pt x="0" y="147"/>
                      </a:cubicBezTo>
                      <a:cubicBezTo>
                        <a:pt x="0" y="545"/>
                        <a:pt x="0" y="545"/>
                        <a:pt x="0" y="545"/>
                      </a:cubicBezTo>
                      <a:cubicBezTo>
                        <a:pt x="0" y="589"/>
                        <a:pt x="29" y="618"/>
                        <a:pt x="73" y="618"/>
                      </a:cubicBezTo>
                      <a:cubicBezTo>
                        <a:pt x="471" y="618"/>
                        <a:pt x="471" y="618"/>
                        <a:pt x="471" y="618"/>
                      </a:cubicBezTo>
                      <a:cubicBezTo>
                        <a:pt x="515" y="618"/>
                        <a:pt x="544" y="589"/>
                        <a:pt x="544" y="545"/>
                      </a:cubicBezTo>
                      <a:cubicBezTo>
                        <a:pt x="544" y="147"/>
                        <a:pt x="544" y="147"/>
                        <a:pt x="544" y="147"/>
                      </a:cubicBezTo>
                      <a:cubicBezTo>
                        <a:pt x="544" y="103"/>
                        <a:pt x="515" y="74"/>
                        <a:pt x="471" y="74"/>
                      </a:cubicBezTo>
                      <a:close/>
                      <a:moveTo>
                        <a:pt x="177" y="74"/>
                      </a:moveTo>
                      <a:lnTo>
                        <a:pt x="177" y="74"/>
                      </a:lnTo>
                      <a:cubicBezTo>
                        <a:pt x="221" y="74"/>
                        <a:pt x="221" y="74"/>
                        <a:pt x="221" y="74"/>
                      </a:cubicBezTo>
                      <a:cubicBezTo>
                        <a:pt x="221" y="59"/>
                        <a:pt x="235" y="29"/>
                        <a:pt x="265" y="29"/>
                      </a:cubicBezTo>
                      <a:cubicBezTo>
                        <a:pt x="294" y="29"/>
                        <a:pt x="324" y="59"/>
                        <a:pt x="324" y="74"/>
                      </a:cubicBezTo>
                      <a:cubicBezTo>
                        <a:pt x="368" y="74"/>
                        <a:pt x="368" y="74"/>
                        <a:pt x="368" y="74"/>
                      </a:cubicBezTo>
                      <a:cubicBezTo>
                        <a:pt x="368" y="147"/>
                        <a:pt x="368" y="147"/>
                        <a:pt x="368" y="147"/>
                      </a:cubicBezTo>
                      <a:cubicBezTo>
                        <a:pt x="177" y="147"/>
                        <a:pt x="177" y="147"/>
                        <a:pt x="177" y="147"/>
                      </a:cubicBezTo>
                      <a:lnTo>
                        <a:pt x="177" y="74"/>
                      </a:lnTo>
                      <a:close/>
                      <a:moveTo>
                        <a:pt x="500" y="545"/>
                      </a:moveTo>
                      <a:lnTo>
                        <a:pt x="500" y="545"/>
                      </a:lnTo>
                      <a:cubicBezTo>
                        <a:pt x="500" y="559"/>
                        <a:pt x="486" y="589"/>
                        <a:pt x="471" y="589"/>
                      </a:cubicBezTo>
                      <a:cubicBezTo>
                        <a:pt x="73" y="589"/>
                        <a:pt x="73" y="589"/>
                        <a:pt x="73" y="589"/>
                      </a:cubicBezTo>
                      <a:cubicBezTo>
                        <a:pt x="59" y="589"/>
                        <a:pt x="29" y="559"/>
                        <a:pt x="29" y="545"/>
                      </a:cubicBezTo>
                      <a:cubicBezTo>
                        <a:pt x="29" y="147"/>
                        <a:pt x="29" y="147"/>
                        <a:pt x="29" y="147"/>
                      </a:cubicBezTo>
                      <a:cubicBezTo>
                        <a:pt x="29" y="133"/>
                        <a:pt x="59" y="118"/>
                        <a:pt x="73" y="118"/>
                      </a:cubicBezTo>
                      <a:cubicBezTo>
                        <a:pt x="132" y="118"/>
                        <a:pt x="132" y="118"/>
                        <a:pt x="132" y="118"/>
                      </a:cubicBezTo>
                      <a:cubicBezTo>
                        <a:pt x="132" y="192"/>
                        <a:pt x="132" y="192"/>
                        <a:pt x="132" y="192"/>
                      </a:cubicBezTo>
                      <a:cubicBezTo>
                        <a:pt x="412" y="192"/>
                        <a:pt x="412" y="192"/>
                        <a:pt x="412" y="192"/>
                      </a:cubicBezTo>
                      <a:cubicBezTo>
                        <a:pt x="412" y="118"/>
                        <a:pt x="412" y="118"/>
                        <a:pt x="412" y="118"/>
                      </a:cubicBezTo>
                      <a:cubicBezTo>
                        <a:pt x="471" y="118"/>
                        <a:pt x="471" y="118"/>
                        <a:pt x="471" y="118"/>
                      </a:cubicBezTo>
                      <a:cubicBezTo>
                        <a:pt x="486" y="118"/>
                        <a:pt x="500" y="133"/>
                        <a:pt x="500" y="147"/>
                      </a:cubicBezTo>
                      <a:lnTo>
                        <a:pt x="500" y="545"/>
                      </a:lnTo>
                      <a:close/>
                      <a:moveTo>
                        <a:pt x="412" y="265"/>
                      </a:moveTo>
                      <a:lnTo>
                        <a:pt x="412" y="265"/>
                      </a:lnTo>
                      <a:cubicBezTo>
                        <a:pt x="132" y="265"/>
                        <a:pt x="132" y="265"/>
                        <a:pt x="132" y="265"/>
                      </a:cubicBezTo>
                      <a:cubicBezTo>
                        <a:pt x="118" y="265"/>
                        <a:pt x="118" y="280"/>
                        <a:pt x="118" y="295"/>
                      </a:cubicBezTo>
                      <a:cubicBezTo>
                        <a:pt x="118" y="295"/>
                        <a:pt x="118" y="309"/>
                        <a:pt x="132" y="309"/>
                      </a:cubicBezTo>
                      <a:cubicBezTo>
                        <a:pt x="412" y="309"/>
                        <a:pt x="412" y="309"/>
                        <a:pt x="412" y="309"/>
                      </a:cubicBezTo>
                      <a:lnTo>
                        <a:pt x="427" y="295"/>
                      </a:lnTo>
                      <a:cubicBezTo>
                        <a:pt x="427" y="280"/>
                        <a:pt x="412" y="265"/>
                        <a:pt x="412" y="265"/>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1" tIns="45716" rIns="91431" bIns="45716" anchor="ctr"/>
                <a:lstStyle/>
                <a:p>
                  <a:endParaRPr lang="zh-CN" altLang="en-US">
                    <a:solidFill>
                      <a:schemeClr val="bg1">
                        <a:lumMod val="65000"/>
                      </a:schemeClr>
                    </a:solidFill>
                  </a:endParaRPr>
                </a:p>
              </p:txBody>
            </p:sp>
            <p:sp>
              <p:nvSpPr>
                <p:cNvPr id="41" name="Freeform 177"/>
                <p:cNvSpPr>
                  <a:spLocks noChangeArrowheads="1"/>
                </p:cNvSpPr>
                <p:nvPr/>
              </p:nvSpPr>
              <p:spPr bwMode="auto">
                <a:xfrm>
                  <a:off x="7402166" y="10535402"/>
                  <a:ext cx="606424" cy="606426"/>
                </a:xfrm>
                <a:custGeom>
                  <a:avLst/>
                  <a:gdLst>
                    <a:gd name="T0" fmla="*/ 591217 w 649"/>
                    <a:gd name="T1" fmla="*/ 28020 h 649"/>
                    <a:gd name="T2" fmla="*/ 591217 w 649"/>
                    <a:gd name="T3" fmla="*/ 28020 h 649"/>
                    <a:gd name="T4" fmla="*/ 495016 w 649"/>
                    <a:gd name="T5" fmla="*/ 28020 h 649"/>
                    <a:gd name="T6" fmla="*/ 384805 w 649"/>
                    <a:gd name="T7" fmla="*/ 152241 h 649"/>
                    <a:gd name="T8" fmla="*/ 165317 w 649"/>
                    <a:gd name="T9" fmla="*/ 69115 h 649"/>
                    <a:gd name="T10" fmla="*/ 96201 w 649"/>
                    <a:gd name="T11" fmla="*/ 83125 h 649"/>
                    <a:gd name="T12" fmla="*/ 96201 w 649"/>
                    <a:gd name="T13" fmla="*/ 165317 h 649"/>
                    <a:gd name="T14" fmla="*/ 247508 w 649"/>
                    <a:gd name="T15" fmla="*/ 289538 h 649"/>
                    <a:gd name="T16" fmla="*/ 151307 w 649"/>
                    <a:gd name="T17" fmla="*/ 385739 h 649"/>
                    <a:gd name="T18" fmla="*/ 55106 w 649"/>
                    <a:gd name="T19" fmla="*/ 357719 h 649"/>
                    <a:gd name="T20" fmla="*/ 27086 w 649"/>
                    <a:gd name="T21" fmla="*/ 371729 h 649"/>
                    <a:gd name="T22" fmla="*/ 14010 w 649"/>
                    <a:gd name="T23" fmla="*/ 412825 h 649"/>
                    <a:gd name="T24" fmla="*/ 123287 w 649"/>
                    <a:gd name="T25" fmla="*/ 495016 h 649"/>
                    <a:gd name="T26" fmla="*/ 206412 w 649"/>
                    <a:gd name="T27" fmla="*/ 592151 h 649"/>
                    <a:gd name="T28" fmla="*/ 247508 w 649"/>
                    <a:gd name="T29" fmla="*/ 578141 h 649"/>
                    <a:gd name="T30" fmla="*/ 247508 w 649"/>
                    <a:gd name="T31" fmla="*/ 550121 h 649"/>
                    <a:gd name="T32" fmla="*/ 233498 w 649"/>
                    <a:gd name="T33" fmla="*/ 467930 h 649"/>
                    <a:gd name="T34" fmla="*/ 329699 w 649"/>
                    <a:gd name="T35" fmla="*/ 371729 h 649"/>
                    <a:gd name="T36" fmla="*/ 453920 w 649"/>
                    <a:gd name="T37" fmla="*/ 523036 h 649"/>
                    <a:gd name="T38" fmla="*/ 536112 w 649"/>
                    <a:gd name="T39" fmla="*/ 523036 h 649"/>
                    <a:gd name="T40" fmla="*/ 550121 w 649"/>
                    <a:gd name="T41" fmla="*/ 453920 h 649"/>
                    <a:gd name="T42" fmla="*/ 466996 w 649"/>
                    <a:gd name="T43" fmla="*/ 234432 h 649"/>
                    <a:gd name="T44" fmla="*/ 577207 w 649"/>
                    <a:gd name="T45" fmla="*/ 110211 h 649"/>
                    <a:gd name="T46" fmla="*/ 591217 w 649"/>
                    <a:gd name="T47" fmla="*/ 28020 h 649"/>
                    <a:gd name="T48" fmla="*/ 563197 w 649"/>
                    <a:gd name="T49" fmla="*/ 97135 h 649"/>
                    <a:gd name="T50" fmla="*/ 563197 w 649"/>
                    <a:gd name="T51" fmla="*/ 97135 h 649"/>
                    <a:gd name="T52" fmla="*/ 425900 w 649"/>
                    <a:gd name="T53" fmla="*/ 234432 h 649"/>
                    <a:gd name="T54" fmla="*/ 509026 w 649"/>
                    <a:gd name="T55" fmla="*/ 453920 h 649"/>
                    <a:gd name="T56" fmla="*/ 509026 w 649"/>
                    <a:gd name="T57" fmla="*/ 495016 h 649"/>
                    <a:gd name="T58" fmla="*/ 466996 w 649"/>
                    <a:gd name="T59" fmla="*/ 495016 h 649"/>
                    <a:gd name="T60" fmla="*/ 343709 w 649"/>
                    <a:gd name="T61" fmla="*/ 316623 h 649"/>
                    <a:gd name="T62" fmla="*/ 192402 w 649"/>
                    <a:gd name="T63" fmla="*/ 453920 h 649"/>
                    <a:gd name="T64" fmla="*/ 220422 w 649"/>
                    <a:gd name="T65" fmla="*/ 550121 h 649"/>
                    <a:gd name="T66" fmla="*/ 151307 w 649"/>
                    <a:gd name="T67" fmla="*/ 467930 h 649"/>
                    <a:gd name="T68" fmla="*/ 55106 w 649"/>
                    <a:gd name="T69" fmla="*/ 398815 h 649"/>
                    <a:gd name="T70" fmla="*/ 151307 w 649"/>
                    <a:gd name="T71" fmla="*/ 426834 h 649"/>
                    <a:gd name="T72" fmla="*/ 302614 w 649"/>
                    <a:gd name="T73" fmla="*/ 275528 h 649"/>
                    <a:gd name="T74" fmla="*/ 123287 w 649"/>
                    <a:gd name="T75" fmla="*/ 137297 h 649"/>
                    <a:gd name="T76" fmla="*/ 123287 w 649"/>
                    <a:gd name="T77" fmla="*/ 110211 h 649"/>
                    <a:gd name="T78" fmla="*/ 165317 w 649"/>
                    <a:gd name="T79" fmla="*/ 110211 h 649"/>
                    <a:gd name="T80" fmla="*/ 384805 w 649"/>
                    <a:gd name="T81" fmla="*/ 192402 h 649"/>
                    <a:gd name="T82" fmla="*/ 522102 w 649"/>
                    <a:gd name="T83" fmla="*/ 55106 h 649"/>
                    <a:gd name="T84" fmla="*/ 563197 w 649"/>
                    <a:gd name="T85" fmla="*/ 55106 h 649"/>
                    <a:gd name="T86" fmla="*/ 563197 w 649"/>
                    <a:gd name="T87" fmla="*/ 97135 h 6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49" h="649">
                      <a:moveTo>
                        <a:pt x="633" y="30"/>
                      </a:moveTo>
                      <a:lnTo>
                        <a:pt x="633" y="30"/>
                      </a:lnTo>
                      <a:cubicBezTo>
                        <a:pt x="603" y="0"/>
                        <a:pt x="559" y="15"/>
                        <a:pt x="530" y="30"/>
                      </a:cubicBezTo>
                      <a:cubicBezTo>
                        <a:pt x="412" y="163"/>
                        <a:pt x="412" y="163"/>
                        <a:pt x="412" y="163"/>
                      </a:cubicBezTo>
                      <a:cubicBezTo>
                        <a:pt x="177" y="74"/>
                        <a:pt x="177" y="74"/>
                        <a:pt x="177" y="74"/>
                      </a:cubicBezTo>
                      <a:cubicBezTo>
                        <a:pt x="162" y="74"/>
                        <a:pt x="132" y="59"/>
                        <a:pt x="103" y="89"/>
                      </a:cubicBezTo>
                      <a:cubicBezTo>
                        <a:pt x="88" y="104"/>
                        <a:pt x="59" y="133"/>
                        <a:pt x="103" y="177"/>
                      </a:cubicBezTo>
                      <a:cubicBezTo>
                        <a:pt x="265" y="310"/>
                        <a:pt x="265" y="310"/>
                        <a:pt x="265" y="310"/>
                      </a:cubicBezTo>
                      <a:cubicBezTo>
                        <a:pt x="162" y="413"/>
                        <a:pt x="162" y="413"/>
                        <a:pt x="162" y="413"/>
                      </a:cubicBezTo>
                      <a:cubicBezTo>
                        <a:pt x="59" y="383"/>
                        <a:pt x="59" y="383"/>
                        <a:pt x="59" y="383"/>
                      </a:cubicBezTo>
                      <a:cubicBezTo>
                        <a:pt x="44" y="383"/>
                        <a:pt x="44" y="383"/>
                        <a:pt x="29" y="398"/>
                      </a:cubicBezTo>
                      <a:cubicBezTo>
                        <a:pt x="29" y="398"/>
                        <a:pt x="0" y="413"/>
                        <a:pt x="15" y="442"/>
                      </a:cubicBezTo>
                      <a:cubicBezTo>
                        <a:pt x="132" y="530"/>
                        <a:pt x="132" y="530"/>
                        <a:pt x="132" y="530"/>
                      </a:cubicBezTo>
                      <a:cubicBezTo>
                        <a:pt x="221" y="634"/>
                        <a:pt x="221" y="634"/>
                        <a:pt x="221" y="634"/>
                      </a:cubicBezTo>
                      <a:cubicBezTo>
                        <a:pt x="236" y="648"/>
                        <a:pt x="250" y="648"/>
                        <a:pt x="265" y="619"/>
                      </a:cubicBezTo>
                      <a:cubicBezTo>
                        <a:pt x="280" y="619"/>
                        <a:pt x="280" y="604"/>
                        <a:pt x="265" y="589"/>
                      </a:cubicBezTo>
                      <a:cubicBezTo>
                        <a:pt x="250" y="501"/>
                        <a:pt x="250" y="501"/>
                        <a:pt x="250" y="501"/>
                      </a:cubicBezTo>
                      <a:cubicBezTo>
                        <a:pt x="353" y="398"/>
                        <a:pt x="353" y="398"/>
                        <a:pt x="353" y="398"/>
                      </a:cubicBezTo>
                      <a:cubicBezTo>
                        <a:pt x="486" y="560"/>
                        <a:pt x="486" y="560"/>
                        <a:pt x="486" y="560"/>
                      </a:cubicBezTo>
                      <a:cubicBezTo>
                        <a:pt x="530" y="589"/>
                        <a:pt x="559" y="560"/>
                        <a:pt x="574" y="560"/>
                      </a:cubicBezTo>
                      <a:cubicBezTo>
                        <a:pt x="589" y="530"/>
                        <a:pt x="589" y="501"/>
                        <a:pt x="589" y="486"/>
                      </a:cubicBezTo>
                      <a:cubicBezTo>
                        <a:pt x="500" y="251"/>
                        <a:pt x="500" y="251"/>
                        <a:pt x="500" y="251"/>
                      </a:cubicBezTo>
                      <a:cubicBezTo>
                        <a:pt x="618" y="118"/>
                        <a:pt x="618" y="118"/>
                        <a:pt x="618" y="118"/>
                      </a:cubicBezTo>
                      <a:cubicBezTo>
                        <a:pt x="648" y="104"/>
                        <a:pt x="648" y="59"/>
                        <a:pt x="633" y="30"/>
                      </a:cubicBezTo>
                      <a:close/>
                      <a:moveTo>
                        <a:pt x="603" y="104"/>
                      </a:moveTo>
                      <a:lnTo>
                        <a:pt x="603" y="104"/>
                      </a:lnTo>
                      <a:cubicBezTo>
                        <a:pt x="456" y="251"/>
                        <a:pt x="456" y="251"/>
                        <a:pt x="456" y="251"/>
                      </a:cubicBezTo>
                      <a:cubicBezTo>
                        <a:pt x="545" y="486"/>
                        <a:pt x="545" y="486"/>
                        <a:pt x="545" y="486"/>
                      </a:cubicBezTo>
                      <a:cubicBezTo>
                        <a:pt x="545" y="501"/>
                        <a:pt x="545" y="516"/>
                        <a:pt x="545" y="530"/>
                      </a:cubicBezTo>
                      <a:cubicBezTo>
                        <a:pt x="530" y="545"/>
                        <a:pt x="515" y="530"/>
                        <a:pt x="500" y="530"/>
                      </a:cubicBezTo>
                      <a:cubicBezTo>
                        <a:pt x="368" y="339"/>
                        <a:pt x="368" y="339"/>
                        <a:pt x="368" y="339"/>
                      </a:cubicBezTo>
                      <a:cubicBezTo>
                        <a:pt x="206" y="486"/>
                        <a:pt x="206" y="486"/>
                        <a:pt x="206" y="486"/>
                      </a:cubicBezTo>
                      <a:cubicBezTo>
                        <a:pt x="236" y="589"/>
                        <a:pt x="236" y="589"/>
                        <a:pt x="236" y="589"/>
                      </a:cubicBezTo>
                      <a:cubicBezTo>
                        <a:pt x="221" y="589"/>
                        <a:pt x="162" y="501"/>
                        <a:pt x="162" y="501"/>
                      </a:cubicBezTo>
                      <a:cubicBezTo>
                        <a:pt x="162" y="501"/>
                        <a:pt x="73" y="427"/>
                        <a:pt x="59" y="427"/>
                      </a:cubicBezTo>
                      <a:cubicBezTo>
                        <a:pt x="162" y="457"/>
                        <a:pt x="162" y="457"/>
                        <a:pt x="162" y="457"/>
                      </a:cubicBezTo>
                      <a:cubicBezTo>
                        <a:pt x="324" y="295"/>
                        <a:pt x="324" y="295"/>
                        <a:pt x="324" y="295"/>
                      </a:cubicBezTo>
                      <a:cubicBezTo>
                        <a:pt x="132" y="147"/>
                        <a:pt x="132" y="147"/>
                        <a:pt x="132" y="147"/>
                      </a:cubicBezTo>
                      <a:cubicBezTo>
                        <a:pt x="132" y="147"/>
                        <a:pt x="118" y="133"/>
                        <a:pt x="132" y="118"/>
                      </a:cubicBezTo>
                      <a:cubicBezTo>
                        <a:pt x="147" y="118"/>
                        <a:pt x="162" y="118"/>
                        <a:pt x="177" y="118"/>
                      </a:cubicBezTo>
                      <a:cubicBezTo>
                        <a:pt x="412" y="206"/>
                        <a:pt x="412" y="206"/>
                        <a:pt x="412" y="206"/>
                      </a:cubicBezTo>
                      <a:cubicBezTo>
                        <a:pt x="559" y="59"/>
                        <a:pt x="559" y="59"/>
                        <a:pt x="559" y="59"/>
                      </a:cubicBezTo>
                      <a:cubicBezTo>
                        <a:pt x="574" y="45"/>
                        <a:pt x="589" y="45"/>
                        <a:pt x="603" y="59"/>
                      </a:cubicBezTo>
                      <a:cubicBezTo>
                        <a:pt x="603" y="74"/>
                        <a:pt x="618" y="89"/>
                        <a:pt x="603" y="104"/>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1" tIns="45716" rIns="91431" bIns="45716" anchor="ctr"/>
                <a:lstStyle/>
                <a:p>
                  <a:endParaRPr lang="zh-CN" altLang="en-US">
                    <a:solidFill>
                      <a:schemeClr val="bg1">
                        <a:lumMod val="65000"/>
                      </a:schemeClr>
                    </a:solidFill>
                  </a:endParaRPr>
                </a:p>
              </p:txBody>
            </p:sp>
          </p:grpSp>
          <p:sp>
            <p:nvSpPr>
              <p:cNvPr id="15" name="文本框 14"/>
              <p:cNvSpPr txBox="1"/>
              <p:nvPr/>
            </p:nvSpPr>
            <p:spPr>
              <a:xfrm>
                <a:off x="1868669" y="1856927"/>
                <a:ext cx="2599337" cy="1029496"/>
              </a:xfrm>
              <a:prstGeom prst="rect">
                <a:avLst/>
              </a:prstGeom>
              <a:noFill/>
            </p:spPr>
            <p:txBody>
              <a:bodyPr wrap="square" rtlCol="0" anchor="ctr">
                <a:spAutoFit/>
              </a:bodyPr>
              <a:lstStyle/>
              <a:p>
                <a:pPr>
                  <a:lnSpc>
                    <a:spcPct val="150000"/>
                  </a:lnSpc>
                </a:pPr>
                <a:r>
                  <a:rPr lang="zh-CN" altLang="en-US" sz="2400" b="1" dirty="0">
                    <a:solidFill>
                      <a:srgbClr val="C00000"/>
                    </a:solidFill>
                  </a:rPr>
                  <a:t>企业头寸管理利器！</a:t>
                </a:r>
                <a:endParaRPr lang="zh-CN" altLang="en-US" sz="2400" b="1" dirty="0">
                  <a:solidFill>
                    <a:srgbClr val="C00000"/>
                  </a:solidFill>
                </a:endParaRPr>
              </a:p>
              <a:p>
                <a:pPr>
                  <a:lnSpc>
                    <a:spcPct val="150000"/>
                  </a:lnSpc>
                </a:pPr>
                <a:r>
                  <a:rPr lang="zh-CN" altLang="en-US" sz="2400" b="1" dirty="0">
                    <a:solidFill>
                      <a:srgbClr val="C00000"/>
                    </a:solidFill>
                  </a:rPr>
                  <a:t>财务总监万能钥匙！</a:t>
                </a:r>
                <a:endParaRPr lang="zh-CN" altLang="en-US" sz="2400" b="1" dirty="0">
                  <a:solidFill>
                    <a:srgbClr val="C00000"/>
                  </a:solidFill>
                </a:endParaRPr>
              </a:p>
            </p:txBody>
          </p:sp>
        </p:grpSp>
        <p:pic>
          <p:nvPicPr>
            <p:cNvPr id="4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l="9119" t="23531" b="11765"/>
            <a:stretch>
              <a:fillRect/>
            </a:stretch>
          </p:blipFill>
          <p:spPr bwMode="auto">
            <a:xfrm>
              <a:off x="153635" y="1453326"/>
              <a:ext cx="2106877" cy="162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文本框 1"/>
          <p:cNvSpPr txBox="1"/>
          <p:nvPr/>
        </p:nvSpPr>
        <p:spPr>
          <a:xfrm>
            <a:off x="1115114" y="3583940"/>
            <a:ext cx="4748416" cy="769441"/>
          </a:xfrm>
          <a:prstGeom prst="rect">
            <a:avLst/>
          </a:prstGeom>
          <a:noFill/>
        </p:spPr>
        <p:txBody>
          <a:bodyPr wrap="none" rtlCol="0" anchor="t">
            <a:spAutoFit/>
          </a:bodyPr>
          <a:lstStyle/>
          <a:p>
            <a:pPr algn="ctr"/>
            <a:r>
              <a:rPr lang="zh-CN" altLang="en-US" sz="4400" b="1" dirty="0">
                <a:solidFill>
                  <a:srgbClr val="C00000"/>
                </a:solidFill>
                <a:sym typeface="+mn-ea"/>
              </a:rPr>
              <a:t>全新的贷款模式！</a:t>
            </a:r>
            <a:r>
              <a:rPr lang="zh-CN" altLang="en-US" sz="1200" b="1" dirty="0">
                <a:solidFill>
                  <a:srgbClr val="C00000"/>
                </a:solidFill>
                <a:sym typeface="+mn-ea"/>
              </a:rPr>
              <a:t> </a:t>
            </a:r>
            <a:endParaRPr lang="zh-CN" altLang="en-US" sz="1200" dirty="0">
              <a:latin typeface="+mn-ea"/>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22" presetClass="entr" presetSubtype="8"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8DB9F55A-EE70-4021-8EBF-592E68ED6B0A}" type="slidenum">
              <a:rPr lang="zh-CN" altLang="en-US" smtClean="0"/>
            </a:fld>
            <a:endParaRPr lang="zh-CN" altLang="en-US" dirty="0"/>
          </a:p>
        </p:txBody>
      </p:sp>
      <p:sp>
        <p:nvSpPr>
          <p:cNvPr id="5" name="标题 1"/>
          <p:cNvSpPr txBox="1"/>
          <p:nvPr/>
        </p:nvSpPr>
        <p:spPr bwMode="auto">
          <a:xfrm>
            <a:off x="838200" y="184150"/>
            <a:ext cx="107172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just" fontAlgn="base">
              <a:spcBef>
                <a:spcPct val="0"/>
              </a:spcBef>
              <a:spcAft>
                <a:spcPct val="0"/>
              </a:spcAft>
              <a:buNone/>
              <a:defRPr/>
            </a:pPr>
            <a:r>
              <a:rPr lang="zh-CN" altLang="en-US" sz="3600" b="1" dirty="0">
                <a:solidFill>
                  <a:srgbClr val="000000"/>
                </a:solidFill>
              </a:rPr>
              <a:t>对客户的价值</a:t>
            </a:r>
            <a:endParaRPr kumimoji="0" lang="en-US" altLang="zh-CN" sz="36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nvGrpSpPr>
          <p:cNvPr id="56" name="组合 55"/>
          <p:cNvGrpSpPr/>
          <p:nvPr/>
        </p:nvGrpSpPr>
        <p:grpSpPr>
          <a:xfrm>
            <a:off x="621102" y="1271749"/>
            <a:ext cx="11129464" cy="1082565"/>
            <a:chOff x="0" y="3780"/>
            <a:chExt cx="19200" cy="3254"/>
          </a:xfrm>
        </p:grpSpPr>
        <p:sp>
          <p:nvSpPr>
            <p:cNvPr id="57" name="矩形 56"/>
            <p:cNvSpPr/>
            <p:nvPr/>
          </p:nvSpPr>
          <p:spPr>
            <a:xfrm>
              <a:off x="16678" y="3780"/>
              <a:ext cx="813" cy="3254"/>
            </a:xfrm>
            <a:prstGeom prst="rect">
              <a:avLst/>
            </a:prstGeom>
            <a:solidFill>
              <a:srgbClr val="C00000"/>
            </a:solidFill>
            <a:ln>
              <a:noFill/>
            </a:ln>
            <a:effectLst>
              <a:outerShdw blurRad="1270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18036" y="4267"/>
              <a:ext cx="490" cy="2280"/>
            </a:xfrm>
            <a:prstGeom prst="rect">
              <a:avLst/>
            </a:prstGeom>
            <a:solidFill>
              <a:srgbClr val="C00000"/>
            </a:solidFill>
            <a:ln>
              <a:noFill/>
            </a:ln>
            <a:effectLst>
              <a:outerShdw blurRad="1270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flipH="1">
              <a:off x="1709" y="3780"/>
              <a:ext cx="873" cy="3254"/>
            </a:xfrm>
            <a:prstGeom prst="rect">
              <a:avLst/>
            </a:prstGeom>
            <a:solidFill>
              <a:srgbClr val="C00000"/>
            </a:solidFill>
            <a:ln>
              <a:noFill/>
            </a:ln>
            <a:effectLst>
              <a:outerShdw blurRad="1270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flipH="1">
              <a:off x="674" y="4267"/>
              <a:ext cx="490" cy="2280"/>
            </a:xfrm>
            <a:prstGeom prst="rect">
              <a:avLst/>
            </a:prstGeom>
            <a:solidFill>
              <a:srgbClr val="C00000"/>
            </a:solidFill>
            <a:ln>
              <a:noFill/>
            </a:ln>
            <a:effectLst>
              <a:outerShdw blurRad="1270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flipH="1">
              <a:off x="0" y="4700"/>
              <a:ext cx="129" cy="1414"/>
            </a:xfrm>
            <a:prstGeom prst="rect">
              <a:avLst/>
            </a:prstGeom>
            <a:solidFill>
              <a:srgbClr val="C00000"/>
            </a:solidFill>
            <a:ln>
              <a:noFill/>
            </a:ln>
            <a:effectLst>
              <a:outerShdw blurRad="1270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flipH="1">
              <a:off x="19071" y="4693"/>
              <a:ext cx="129" cy="1414"/>
            </a:xfrm>
            <a:prstGeom prst="rect">
              <a:avLst/>
            </a:prstGeom>
            <a:solidFill>
              <a:srgbClr val="C00000"/>
            </a:solidFill>
            <a:ln>
              <a:noFill/>
            </a:ln>
            <a:effectLst>
              <a:outerShdw blurRad="1270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2328613" y="801672"/>
            <a:ext cx="7398216" cy="1660525"/>
          </a:xfrm>
          <a:prstGeom prst="rect">
            <a:avLst/>
          </a:prstGeom>
          <a:noFill/>
          <a:ln w="9525">
            <a:noFill/>
          </a:ln>
        </p:spPr>
        <p:txBody>
          <a:bodyPr wrap="square">
            <a:spAutoFit/>
          </a:bodyPr>
          <a:lstStyle/>
          <a:p>
            <a:pPr algn="ctr">
              <a:lnSpc>
                <a:spcPct val="150000"/>
              </a:lnSpc>
            </a:pPr>
            <a:r>
              <a:rPr lang="zh-CN" altLang="en-US" sz="4000" b="1" dirty="0">
                <a:solidFill>
                  <a:schemeClr val="accent5">
                    <a:lumMod val="75000"/>
                  </a:schemeClr>
                </a:solidFill>
              </a:rPr>
              <a:t>一、应急管理</a:t>
            </a:r>
            <a:endParaRPr lang="en-US" altLang="zh-CN" sz="4000" b="1" dirty="0">
              <a:solidFill>
                <a:schemeClr val="accent5">
                  <a:lumMod val="75000"/>
                </a:schemeClr>
              </a:solidFill>
            </a:endParaRPr>
          </a:p>
          <a:p>
            <a:pPr algn="ctr">
              <a:lnSpc>
                <a:spcPct val="150000"/>
              </a:lnSpc>
            </a:pPr>
            <a:r>
              <a:rPr lang="zh-CN" altLang="en-US" sz="2800" b="1" dirty="0">
                <a:latin typeface="微软雅黑" panose="020B0503020204020204" pitchFamily="34" charset="-122"/>
                <a:ea typeface="微软雅黑" panose="020B0503020204020204" pitchFamily="34" charset="-122"/>
                <a:sym typeface="Calibri" panose="020F0502020204030204" pitchFamily="34" charset="0"/>
              </a:rPr>
              <a:t>企业资金“水龙头”！</a:t>
            </a:r>
            <a:endParaRPr lang="en-US" altLang="zh-CN" sz="2800" b="1" dirty="0"/>
          </a:p>
        </p:txBody>
      </p:sp>
      <p:grpSp>
        <p:nvGrpSpPr>
          <p:cNvPr id="24" name="组合 23"/>
          <p:cNvGrpSpPr/>
          <p:nvPr/>
        </p:nvGrpSpPr>
        <p:grpSpPr>
          <a:xfrm>
            <a:off x="4235669" y="3122890"/>
            <a:ext cx="3790439" cy="1238900"/>
            <a:chOff x="4363466" y="3072192"/>
            <a:chExt cx="3479666" cy="1381314"/>
          </a:xfrm>
        </p:grpSpPr>
        <p:sp>
          <p:nvSpPr>
            <p:cNvPr id="19" name="Freeform 5"/>
            <p:cNvSpPr/>
            <p:nvPr/>
          </p:nvSpPr>
          <p:spPr bwMode="auto">
            <a:xfrm>
              <a:off x="4363466" y="3081341"/>
              <a:ext cx="2155193" cy="1356419"/>
            </a:xfrm>
            <a:custGeom>
              <a:avLst/>
              <a:gdLst>
                <a:gd name="T0" fmla="*/ 1076 w 3124"/>
                <a:gd name="T1" fmla="*/ 2 h 2268"/>
                <a:gd name="T2" fmla="*/ 906 w 3124"/>
                <a:gd name="T3" fmla="*/ 24 h 2268"/>
                <a:gd name="T4" fmla="*/ 744 w 3124"/>
                <a:gd name="T5" fmla="*/ 70 h 2268"/>
                <a:gd name="T6" fmla="*/ 594 w 3124"/>
                <a:gd name="T7" fmla="*/ 138 h 2268"/>
                <a:gd name="T8" fmla="*/ 456 w 3124"/>
                <a:gd name="T9" fmla="*/ 226 h 2268"/>
                <a:gd name="T10" fmla="*/ 334 w 3124"/>
                <a:gd name="T11" fmla="*/ 332 h 2268"/>
                <a:gd name="T12" fmla="*/ 226 w 3124"/>
                <a:gd name="T13" fmla="*/ 456 h 2268"/>
                <a:gd name="T14" fmla="*/ 138 w 3124"/>
                <a:gd name="T15" fmla="*/ 594 h 2268"/>
                <a:gd name="T16" fmla="*/ 70 w 3124"/>
                <a:gd name="T17" fmla="*/ 744 h 2268"/>
                <a:gd name="T18" fmla="*/ 24 w 3124"/>
                <a:gd name="T19" fmla="*/ 906 h 2268"/>
                <a:gd name="T20" fmla="*/ 2 w 3124"/>
                <a:gd name="T21" fmla="*/ 1076 h 2268"/>
                <a:gd name="T22" fmla="*/ 2 w 3124"/>
                <a:gd name="T23" fmla="*/ 1194 h 2268"/>
                <a:gd name="T24" fmla="*/ 24 w 3124"/>
                <a:gd name="T25" fmla="*/ 1364 h 2268"/>
                <a:gd name="T26" fmla="*/ 70 w 3124"/>
                <a:gd name="T27" fmla="*/ 1524 h 2268"/>
                <a:gd name="T28" fmla="*/ 138 w 3124"/>
                <a:gd name="T29" fmla="*/ 1676 h 2268"/>
                <a:gd name="T30" fmla="*/ 226 w 3124"/>
                <a:gd name="T31" fmla="*/ 1814 h 2268"/>
                <a:gd name="T32" fmla="*/ 334 w 3124"/>
                <a:gd name="T33" fmla="*/ 1936 h 2268"/>
                <a:gd name="T34" fmla="*/ 456 w 3124"/>
                <a:gd name="T35" fmla="*/ 2044 h 2268"/>
                <a:gd name="T36" fmla="*/ 594 w 3124"/>
                <a:gd name="T37" fmla="*/ 2132 h 2268"/>
                <a:gd name="T38" fmla="*/ 744 w 3124"/>
                <a:gd name="T39" fmla="*/ 2200 h 2268"/>
                <a:gd name="T40" fmla="*/ 906 w 3124"/>
                <a:gd name="T41" fmla="*/ 2246 h 2268"/>
                <a:gd name="T42" fmla="*/ 1076 w 3124"/>
                <a:gd name="T43" fmla="*/ 2268 h 2268"/>
                <a:gd name="T44" fmla="*/ 1210 w 3124"/>
                <a:gd name="T45" fmla="*/ 2266 h 2268"/>
                <a:gd name="T46" fmla="*/ 1434 w 3124"/>
                <a:gd name="T47" fmla="*/ 2242 h 2268"/>
                <a:gd name="T48" fmla="*/ 1652 w 3124"/>
                <a:gd name="T49" fmla="*/ 2190 h 2268"/>
                <a:gd name="T50" fmla="*/ 1862 w 3124"/>
                <a:gd name="T51" fmla="*/ 2118 h 2268"/>
                <a:gd name="T52" fmla="*/ 2066 w 3124"/>
                <a:gd name="T53" fmla="*/ 2026 h 2268"/>
                <a:gd name="T54" fmla="*/ 2258 w 3124"/>
                <a:gd name="T55" fmla="*/ 1922 h 2268"/>
                <a:gd name="T56" fmla="*/ 2438 w 3124"/>
                <a:gd name="T57" fmla="*/ 1810 h 2268"/>
                <a:gd name="T58" fmla="*/ 2708 w 3124"/>
                <a:gd name="T59" fmla="*/ 1616 h 2268"/>
                <a:gd name="T60" fmla="*/ 2968 w 3124"/>
                <a:gd name="T61" fmla="*/ 1398 h 2268"/>
                <a:gd name="T62" fmla="*/ 3058 w 3124"/>
                <a:gd name="T63" fmla="*/ 1312 h 2268"/>
                <a:gd name="T64" fmla="*/ 3102 w 3124"/>
                <a:gd name="T65" fmla="*/ 1240 h 2268"/>
                <a:gd name="T66" fmla="*/ 3122 w 3124"/>
                <a:gd name="T67" fmla="*/ 1162 h 2268"/>
                <a:gd name="T68" fmla="*/ 3118 w 3124"/>
                <a:gd name="T69" fmla="*/ 1080 h 2268"/>
                <a:gd name="T70" fmla="*/ 3090 w 3124"/>
                <a:gd name="T71" fmla="*/ 1004 h 2268"/>
                <a:gd name="T72" fmla="*/ 3038 w 3124"/>
                <a:gd name="T73" fmla="*/ 936 h 2268"/>
                <a:gd name="T74" fmla="*/ 2890 w 3124"/>
                <a:gd name="T75" fmla="*/ 802 h 2268"/>
                <a:gd name="T76" fmla="*/ 2606 w 3124"/>
                <a:gd name="T77" fmla="*/ 576 h 2268"/>
                <a:gd name="T78" fmla="*/ 2380 w 3124"/>
                <a:gd name="T79" fmla="*/ 420 h 2268"/>
                <a:gd name="T80" fmla="*/ 2196 w 3124"/>
                <a:gd name="T81" fmla="*/ 310 h 2268"/>
                <a:gd name="T82" fmla="*/ 1998 w 3124"/>
                <a:gd name="T83" fmla="*/ 212 h 2268"/>
                <a:gd name="T84" fmla="*/ 1792 w 3124"/>
                <a:gd name="T85" fmla="*/ 126 h 2268"/>
                <a:gd name="T86" fmla="*/ 1580 w 3124"/>
                <a:gd name="T87" fmla="*/ 60 h 2268"/>
                <a:gd name="T88" fmla="*/ 1360 w 3124"/>
                <a:gd name="T89" fmla="*/ 16 h 2268"/>
                <a:gd name="T90" fmla="*/ 1134 w 3124"/>
                <a:gd name="T91" fmla="*/ 0 h 2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24" h="2268">
                  <a:moveTo>
                    <a:pt x="1134" y="0"/>
                  </a:moveTo>
                  <a:lnTo>
                    <a:pt x="1134" y="0"/>
                  </a:lnTo>
                  <a:lnTo>
                    <a:pt x="1076" y="2"/>
                  </a:lnTo>
                  <a:lnTo>
                    <a:pt x="1018" y="6"/>
                  </a:lnTo>
                  <a:lnTo>
                    <a:pt x="962" y="14"/>
                  </a:lnTo>
                  <a:lnTo>
                    <a:pt x="906" y="24"/>
                  </a:lnTo>
                  <a:lnTo>
                    <a:pt x="852" y="36"/>
                  </a:lnTo>
                  <a:lnTo>
                    <a:pt x="798" y="52"/>
                  </a:lnTo>
                  <a:lnTo>
                    <a:pt x="744" y="70"/>
                  </a:lnTo>
                  <a:lnTo>
                    <a:pt x="694" y="90"/>
                  </a:lnTo>
                  <a:lnTo>
                    <a:pt x="644" y="112"/>
                  </a:lnTo>
                  <a:lnTo>
                    <a:pt x="594" y="138"/>
                  </a:lnTo>
                  <a:lnTo>
                    <a:pt x="546" y="164"/>
                  </a:lnTo>
                  <a:lnTo>
                    <a:pt x="500" y="194"/>
                  </a:lnTo>
                  <a:lnTo>
                    <a:pt x="456" y="226"/>
                  </a:lnTo>
                  <a:lnTo>
                    <a:pt x="414" y="260"/>
                  </a:lnTo>
                  <a:lnTo>
                    <a:pt x="372" y="296"/>
                  </a:lnTo>
                  <a:lnTo>
                    <a:pt x="334" y="332"/>
                  </a:lnTo>
                  <a:lnTo>
                    <a:pt x="296" y="372"/>
                  </a:lnTo>
                  <a:lnTo>
                    <a:pt x="260" y="414"/>
                  </a:lnTo>
                  <a:lnTo>
                    <a:pt x="226" y="456"/>
                  </a:lnTo>
                  <a:lnTo>
                    <a:pt x="194" y="500"/>
                  </a:lnTo>
                  <a:lnTo>
                    <a:pt x="166" y="546"/>
                  </a:lnTo>
                  <a:lnTo>
                    <a:pt x="138" y="594"/>
                  </a:lnTo>
                  <a:lnTo>
                    <a:pt x="112" y="644"/>
                  </a:lnTo>
                  <a:lnTo>
                    <a:pt x="90" y="694"/>
                  </a:lnTo>
                  <a:lnTo>
                    <a:pt x="70" y="744"/>
                  </a:lnTo>
                  <a:lnTo>
                    <a:pt x="52" y="798"/>
                  </a:lnTo>
                  <a:lnTo>
                    <a:pt x="36" y="852"/>
                  </a:lnTo>
                  <a:lnTo>
                    <a:pt x="24" y="906"/>
                  </a:lnTo>
                  <a:lnTo>
                    <a:pt x="14" y="962"/>
                  </a:lnTo>
                  <a:lnTo>
                    <a:pt x="6" y="1018"/>
                  </a:lnTo>
                  <a:lnTo>
                    <a:pt x="2" y="1076"/>
                  </a:lnTo>
                  <a:lnTo>
                    <a:pt x="0" y="1134"/>
                  </a:lnTo>
                  <a:lnTo>
                    <a:pt x="0" y="1134"/>
                  </a:lnTo>
                  <a:lnTo>
                    <a:pt x="2" y="1194"/>
                  </a:lnTo>
                  <a:lnTo>
                    <a:pt x="6" y="1250"/>
                  </a:lnTo>
                  <a:lnTo>
                    <a:pt x="14" y="1308"/>
                  </a:lnTo>
                  <a:lnTo>
                    <a:pt x="24" y="1364"/>
                  </a:lnTo>
                  <a:lnTo>
                    <a:pt x="36" y="1418"/>
                  </a:lnTo>
                  <a:lnTo>
                    <a:pt x="52" y="1472"/>
                  </a:lnTo>
                  <a:lnTo>
                    <a:pt x="70" y="1524"/>
                  </a:lnTo>
                  <a:lnTo>
                    <a:pt x="90" y="1576"/>
                  </a:lnTo>
                  <a:lnTo>
                    <a:pt x="112" y="1626"/>
                  </a:lnTo>
                  <a:lnTo>
                    <a:pt x="138" y="1676"/>
                  </a:lnTo>
                  <a:lnTo>
                    <a:pt x="166" y="1722"/>
                  </a:lnTo>
                  <a:lnTo>
                    <a:pt x="194" y="1768"/>
                  </a:lnTo>
                  <a:lnTo>
                    <a:pt x="226" y="1814"/>
                  </a:lnTo>
                  <a:lnTo>
                    <a:pt x="260" y="1856"/>
                  </a:lnTo>
                  <a:lnTo>
                    <a:pt x="296" y="1898"/>
                  </a:lnTo>
                  <a:lnTo>
                    <a:pt x="334" y="1936"/>
                  </a:lnTo>
                  <a:lnTo>
                    <a:pt x="372" y="1974"/>
                  </a:lnTo>
                  <a:lnTo>
                    <a:pt x="414" y="2010"/>
                  </a:lnTo>
                  <a:lnTo>
                    <a:pt x="456" y="2044"/>
                  </a:lnTo>
                  <a:lnTo>
                    <a:pt x="500" y="2074"/>
                  </a:lnTo>
                  <a:lnTo>
                    <a:pt x="546" y="2104"/>
                  </a:lnTo>
                  <a:lnTo>
                    <a:pt x="594" y="2132"/>
                  </a:lnTo>
                  <a:lnTo>
                    <a:pt x="644" y="2156"/>
                  </a:lnTo>
                  <a:lnTo>
                    <a:pt x="694" y="2180"/>
                  </a:lnTo>
                  <a:lnTo>
                    <a:pt x="744" y="2200"/>
                  </a:lnTo>
                  <a:lnTo>
                    <a:pt x="798" y="2218"/>
                  </a:lnTo>
                  <a:lnTo>
                    <a:pt x="852" y="2232"/>
                  </a:lnTo>
                  <a:lnTo>
                    <a:pt x="906" y="2246"/>
                  </a:lnTo>
                  <a:lnTo>
                    <a:pt x="962" y="2256"/>
                  </a:lnTo>
                  <a:lnTo>
                    <a:pt x="1018" y="2262"/>
                  </a:lnTo>
                  <a:lnTo>
                    <a:pt x="1076" y="2268"/>
                  </a:lnTo>
                  <a:lnTo>
                    <a:pt x="1134" y="2268"/>
                  </a:lnTo>
                  <a:lnTo>
                    <a:pt x="1134" y="2268"/>
                  </a:lnTo>
                  <a:lnTo>
                    <a:pt x="1210" y="2266"/>
                  </a:lnTo>
                  <a:lnTo>
                    <a:pt x="1284" y="2262"/>
                  </a:lnTo>
                  <a:lnTo>
                    <a:pt x="1360" y="2254"/>
                  </a:lnTo>
                  <a:lnTo>
                    <a:pt x="1434" y="2242"/>
                  </a:lnTo>
                  <a:lnTo>
                    <a:pt x="1506" y="2228"/>
                  </a:lnTo>
                  <a:lnTo>
                    <a:pt x="1580" y="2210"/>
                  </a:lnTo>
                  <a:lnTo>
                    <a:pt x="1652" y="2190"/>
                  </a:lnTo>
                  <a:lnTo>
                    <a:pt x="1722" y="2168"/>
                  </a:lnTo>
                  <a:lnTo>
                    <a:pt x="1792" y="2144"/>
                  </a:lnTo>
                  <a:lnTo>
                    <a:pt x="1862" y="2118"/>
                  </a:lnTo>
                  <a:lnTo>
                    <a:pt x="1932" y="2088"/>
                  </a:lnTo>
                  <a:lnTo>
                    <a:pt x="1998" y="2058"/>
                  </a:lnTo>
                  <a:lnTo>
                    <a:pt x="2066" y="2026"/>
                  </a:lnTo>
                  <a:lnTo>
                    <a:pt x="2130" y="1994"/>
                  </a:lnTo>
                  <a:lnTo>
                    <a:pt x="2196" y="1958"/>
                  </a:lnTo>
                  <a:lnTo>
                    <a:pt x="2258" y="1922"/>
                  </a:lnTo>
                  <a:lnTo>
                    <a:pt x="2320" y="1886"/>
                  </a:lnTo>
                  <a:lnTo>
                    <a:pt x="2380" y="1848"/>
                  </a:lnTo>
                  <a:lnTo>
                    <a:pt x="2438" y="1810"/>
                  </a:lnTo>
                  <a:lnTo>
                    <a:pt x="2496" y="1772"/>
                  </a:lnTo>
                  <a:lnTo>
                    <a:pt x="2606" y="1694"/>
                  </a:lnTo>
                  <a:lnTo>
                    <a:pt x="2708" y="1616"/>
                  </a:lnTo>
                  <a:lnTo>
                    <a:pt x="2802" y="1540"/>
                  </a:lnTo>
                  <a:lnTo>
                    <a:pt x="2890" y="1466"/>
                  </a:lnTo>
                  <a:lnTo>
                    <a:pt x="2968" y="1398"/>
                  </a:lnTo>
                  <a:lnTo>
                    <a:pt x="3038" y="1334"/>
                  </a:lnTo>
                  <a:lnTo>
                    <a:pt x="3038" y="1334"/>
                  </a:lnTo>
                  <a:lnTo>
                    <a:pt x="3058" y="1312"/>
                  </a:lnTo>
                  <a:lnTo>
                    <a:pt x="3074" y="1290"/>
                  </a:lnTo>
                  <a:lnTo>
                    <a:pt x="3090" y="1266"/>
                  </a:lnTo>
                  <a:lnTo>
                    <a:pt x="3102" y="1240"/>
                  </a:lnTo>
                  <a:lnTo>
                    <a:pt x="3112" y="1216"/>
                  </a:lnTo>
                  <a:lnTo>
                    <a:pt x="3118" y="1188"/>
                  </a:lnTo>
                  <a:lnTo>
                    <a:pt x="3122" y="1162"/>
                  </a:lnTo>
                  <a:lnTo>
                    <a:pt x="3124" y="1134"/>
                  </a:lnTo>
                  <a:lnTo>
                    <a:pt x="3122" y="1108"/>
                  </a:lnTo>
                  <a:lnTo>
                    <a:pt x="3118" y="1080"/>
                  </a:lnTo>
                  <a:lnTo>
                    <a:pt x="3112" y="1054"/>
                  </a:lnTo>
                  <a:lnTo>
                    <a:pt x="3102" y="1028"/>
                  </a:lnTo>
                  <a:lnTo>
                    <a:pt x="3090" y="1004"/>
                  </a:lnTo>
                  <a:lnTo>
                    <a:pt x="3074" y="980"/>
                  </a:lnTo>
                  <a:lnTo>
                    <a:pt x="3058" y="958"/>
                  </a:lnTo>
                  <a:lnTo>
                    <a:pt x="3038" y="936"/>
                  </a:lnTo>
                  <a:lnTo>
                    <a:pt x="3038" y="936"/>
                  </a:lnTo>
                  <a:lnTo>
                    <a:pt x="2968" y="872"/>
                  </a:lnTo>
                  <a:lnTo>
                    <a:pt x="2890" y="802"/>
                  </a:lnTo>
                  <a:lnTo>
                    <a:pt x="2802" y="730"/>
                  </a:lnTo>
                  <a:lnTo>
                    <a:pt x="2708" y="652"/>
                  </a:lnTo>
                  <a:lnTo>
                    <a:pt x="2606" y="576"/>
                  </a:lnTo>
                  <a:lnTo>
                    <a:pt x="2496" y="498"/>
                  </a:lnTo>
                  <a:lnTo>
                    <a:pt x="2438" y="458"/>
                  </a:lnTo>
                  <a:lnTo>
                    <a:pt x="2380" y="420"/>
                  </a:lnTo>
                  <a:lnTo>
                    <a:pt x="2320" y="384"/>
                  </a:lnTo>
                  <a:lnTo>
                    <a:pt x="2258" y="346"/>
                  </a:lnTo>
                  <a:lnTo>
                    <a:pt x="2196" y="310"/>
                  </a:lnTo>
                  <a:lnTo>
                    <a:pt x="2130" y="276"/>
                  </a:lnTo>
                  <a:lnTo>
                    <a:pt x="2066" y="242"/>
                  </a:lnTo>
                  <a:lnTo>
                    <a:pt x="1998" y="212"/>
                  </a:lnTo>
                  <a:lnTo>
                    <a:pt x="1932" y="180"/>
                  </a:lnTo>
                  <a:lnTo>
                    <a:pt x="1862" y="152"/>
                  </a:lnTo>
                  <a:lnTo>
                    <a:pt x="1792" y="126"/>
                  </a:lnTo>
                  <a:lnTo>
                    <a:pt x="1722" y="102"/>
                  </a:lnTo>
                  <a:lnTo>
                    <a:pt x="1652" y="80"/>
                  </a:lnTo>
                  <a:lnTo>
                    <a:pt x="1580" y="60"/>
                  </a:lnTo>
                  <a:lnTo>
                    <a:pt x="1506" y="42"/>
                  </a:lnTo>
                  <a:lnTo>
                    <a:pt x="1434" y="28"/>
                  </a:lnTo>
                  <a:lnTo>
                    <a:pt x="1360" y="16"/>
                  </a:lnTo>
                  <a:lnTo>
                    <a:pt x="1284" y="8"/>
                  </a:lnTo>
                  <a:lnTo>
                    <a:pt x="1210" y="2"/>
                  </a:lnTo>
                  <a:lnTo>
                    <a:pt x="1134" y="0"/>
                  </a:lnTo>
                  <a:lnTo>
                    <a:pt x="1134" y="0"/>
                  </a:lnTo>
                  <a:close/>
                </a:path>
              </a:pathLst>
            </a:custGeom>
            <a:solidFill>
              <a:srgbClr val="C7161E">
                <a:alpha val="90000"/>
              </a:srgbClr>
            </a:solidFill>
            <a:ln w="19050">
              <a:noFill/>
            </a:ln>
          </p:spPr>
          <p:txBody>
            <a:bodyPr vert="horz" wrap="square" lIns="121908" tIns="60954" rIns="121908" bIns="60954" numCol="1" anchor="t" anchorCtr="0" compatLnSpc="1"/>
            <a:lstStyle/>
            <a:p>
              <a:endParaRPr lang="zh-CN" altLang="en-US"/>
            </a:p>
          </p:txBody>
        </p:sp>
        <p:sp>
          <p:nvSpPr>
            <p:cNvPr id="20" name="Freeform 5"/>
            <p:cNvSpPr/>
            <p:nvPr/>
          </p:nvSpPr>
          <p:spPr bwMode="auto">
            <a:xfrm rot="10800000">
              <a:off x="5663070" y="3072192"/>
              <a:ext cx="2180062" cy="1381314"/>
            </a:xfrm>
            <a:custGeom>
              <a:avLst/>
              <a:gdLst>
                <a:gd name="T0" fmla="*/ 1076 w 3124"/>
                <a:gd name="T1" fmla="*/ 2 h 2268"/>
                <a:gd name="T2" fmla="*/ 906 w 3124"/>
                <a:gd name="T3" fmla="*/ 24 h 2268"/>
                <a:gd name="T4" fmla="*/ 744 w 3124"/>
                <a:gd name="T5" fmla="*/ 70 h 2268"/>
                <a:gd name="T6" fmla="*/ 594 w 3124"/>
                <a:gd name="T7" fmla="*/ 138 h 2268"/>
                <a:gd name="T8" fmla="*/ 456 w 3124"/>
                <a:gd name="T9" fmla="*/ 226 h 2268"/>
                <a:gd name="T10" fmla="*/ 334 w 3124"/>
                <a:gd name="T11" fmla="*/ 332 h 2268"/>
                <a:gd name="T12" fmla="*/ 226 w 3124"/>
                <a:gd name="T13" fmla="*/ 456 h 2268"/>
                <a:gd name="T14" fmla="*/ 138 w 3124"/>
                <a:gd name="T15" fmla="*/ 594 h 2268"/>
                <a:gd name="T16" fmla="*/ 70 w 3124"/>
                <a:gd name="T17" fmla="*/ 744 h 2268"/>
                <a:gd name="T18" fmla="*/ 24 w 3124"/>
                <a:gd name="T19" fmla="*/ 906 h 2268"/>
                <a:gd name="T20" fmla="*/ 2 w 3124"/>
                <a:gd name="T21" fmla="*/ 1076 h 2268"/>
                <a:gd name="T22" fmla="*/ 2 w 3124"/>
                <a:gd name="T23" fmla="*/ 1194 h 2268"/>
                <a:gd name="T24" fmla="*/ 24 w 3124"/>
                <a:gd name="T25" fmla="*/ 1364 h 2268"/>
                <a:gd name="T26" fmla="*/ 70 w 3124"/>
                <a:gd name="T27" fmla="*/ 1524 h 2268"/>
                <a:gd name="T28" fmla="*/ 138 w 3124"/>
                <a:gd name="T29" fmla="*/ 1676 h 2268"/>
                <a:gd name="T30" fmla="*/ 226 w 3124"/>
                <a:gd name="T31" fmla="*/ 1814 h 2268"/>
                <a:gd name="T32" fmla="*/ 334 w 3124"/>
                <a:gd name="T33" fmla="*/ 1936 h 2268"/>
                <a:gd name="T34" fmla="*/ 456 w 3124"/>
                <a:gd name="T35" fmla="*/ 2044 h 2268"/>
                <a:gd name="T36" fmla="*/ 594 w 3124"/>
                <a:gd name="T37" fmla="*/ 2132 h 2268"/>
                <a:gd name="T38" fmla="*/ 744 w 3124"/>
                <a:gd name="T39" fmla="*/ 2200 h 2268"/>
                <a:gd name="T40" fmla="*/ 906 w 3124"/>
                <a:gd name="T41" fmla="*/ 2246 h 2268"/>
                <a:gd name="T42" fmla="*/ 1076 w 3124"/>
                <a:gd name="T43" fmla="*/ 2268 h 2268"/>
                <a:gd name="T44" fmla="*/ 1210 w 3124"/>
                <a:gd name="T45" fmla="*/ 2266 h 2268"/>
                <a:gd name="T46" fmla="*/ 1434 w 3124"/>
                <a:gd name="T47" fmla="*/ 2242 h 2268"/>
                <a:gd name="T48" fmla="*/ 1652 w 3124"/>
                <a:gd name="T49" fmla="*/ 2190 h 2268"/>
                <a:gd name="T50" fmla="*/ 1862 w 3124"/>
                <a:gd name="T51" fmla="*/ 2118 h 2268"/>
                <a:gd name="T52" fmla="*/ 2066 w 3124"/>
                <a:gd name="T53" fmla="*/ 2026 h 2268"/>
                <a:gd name="T54" fmla="*/ 2258 w 3124"/>
                <a:gd name="T55" fmla="*/ 1922 h 2268"/>
                <a:gd name="T56" fmla="*/ 2438 w 3124"/>
                <a:gd name="T57" fmla="*/ 1810 h 2268"/>
                <a:gd name="T58" fmla="*/ 2708 w 3124"/>
                <a:gd name="T59" fmla="*/ 1616 h 2268"/>
                <a:gd name="T60" fmla="*/ 2968 w 3124"/>
                <a:gd name="T61" fmla="*/ 1398 h 2268"/>
                <a:gd name="T62" fmla="*/ 3058 w 3124"/>
                <a:gd name="T63" fmla="*/ 1312 h 2268"/>
                <a:gd name="T64" fmla="*/ 3102 w 3124"/>
                <a:gd name="T65" fmla="*/ 1240 h 2268"/>
                <a:gd name="T66" fmla="*/ 3122 w 3124"/>
                <a:gd name="T67" fmla="*/ 1162 h 2268"/>
                <a:gd name="T68" fmla="*/ 3118 w 3124"/>
                <a:gd name="T69" fmla="*/ 1080 h 2268"/>
                <a:gd name="T70" fmla="*/ 3090 w 3124"/>
                <a:gd name="T71" fmla="*/ 1004 h 2268"/>
                <a:gd name="T72" fmla="*/ 3038 w 3124"/>
                <a:gd name="T73" fmla="*/ 936 h 2268"/>
                <a:gd name="T74" fmla="*/ 2890 w 3124"/>
                <a:gd name="T75" fmla="*/ 802 h 2268"/>
                <a:gd name="T76" fmla="*/ 2606 w 3124"/>
                <a:gd name="T77" fmla="*/ 576 h 2268"/>
                <a:gd name="T78" fmla="*/ 2380 w 3124"/>
                <a:gd name="T79" fmla="*/ 420 h 2268"/>
                <a:gd name="T80" fmla="*/ 2196 w 3124"/>
                <a:gd name="T81" fmla="*/ 310 h 2268"/>
                <a:gd name="T82" fmla="*/ 1998 w 3124"/>
                <a:gd name="T83" fmla="*/ 212 h 2268"/>
                <a:gd name="T84" fmla="*/ 1792 w 3124"/>
                <a:gd name="T85" fmla="*/ 126 h 2268"/>
                <a:gd name="T86" fmla="*/ 1580 w 3124"/>
                <a:gd name="T87" fmla="*/ 60 h 2268"/>
                <a:gd name="T88" fmla="*/ 1360 w 3124"/>
                <a:gd name="T89" fmla="*/ 16 h 2268"/>
                <a:gd name="T90" fmla="*/ 1134 w 3124"/>
                <a:gd name="T91" fmla="*/ 0 h 2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24" h="2268">
                  <a:moveTo>
                    <a:pt x="1134" y="0"/>
                  </a:moveTo>
                  <a:lnTo>
                    <a:pt x="1134" y="0"/>
                  </a:lnTo>
                  <a:lnTo>
                    <a:pt x="1076" y="2"/>
                  </a:lnTo>
                  <a:lnTo>
                    <a:pt x="1018" y="6"/>
                  </a:lnTo>
                  <a:lnTo>
                    <a:pt x="962" y="14"/>
                  </a:lnTo>
                  <a:lnTo>
                    <a:pt x="906" y="24"/>
                  </a:lnTo>
                  <a:lnTo>
                    <a:pt x="852" y="36"/>
                  </a:lnTo>
                  <a:lnTo>
                    <a:pt x="798" y="52"/>
                  </a:lnTo>
                  <a:lnTo>
                    <a:pt x="744" y="70"/>
                  </a:lnTo>
                  <a:lnTo>
                    <a:pt x="694" y="90"/>
                  </a:lnTo>
                  <a:lnTo>
                    <a:pt x="644" y="112"/>
                  </a:lnTo>
                  <a:lnTo>
                    <a:pt x="594" y="138"/>
                  </a:lnTo>
                  <a:lnTo>
                    <a:pt x="546" y="164"/>
                  </a:lnTo>
                  <a:lnTo>
                    <a:pt x="500" y="194"/>
                  </a:lnTo>
                  <a:lnTo>
                    <a:pt x="456" y="226"/>
                  </a:lnTo>
                  <a:lnTo>
                    <a:pt x="414" y="260"/>
                  </a:lnTo>
                  <a:lnTo>
                    <a:pt x="372" y="296"/>
                  </a:lnTo>
                  <a:lnTo>
                    <a:pt x="334" y="332"/>
                  </a:lnTo>
                  <a:lnTo>
                    <a:pt x="296" y="372"/>
                  </a:lnTo>
                  <a:lnTo>
                    <a:pt x="260" y="414"/>
                  </a:lnTo>
                  <a:lnTo>
                    <a:pt x="226" y="456"/>
                  </a:lnTo>
                  <a:lnTo>
                    <a:pt x="194" y="500"/>
                  </a:lnTo>
                  <a:lnTo>
                    <a:pt x="166" y="546"/>
                  </a:lnTo>
                  <a:lnTo>
                    <a:pt x="138" y="594"/>
                  </a:lnTo>
                  <a:lnTo>
                    <a:pt x="112" y="644"/>
                  </a:lnTo>
                  <a:lnTo>
                    <a:pt x="90" y="694"/>
                  </a:lnTo>
                  <a:lnTo>
                    <a:pt x="70" y="744"/>
                  </a:lnTo>
                  <a:lnTo>
                    <a:pt x="52" y="798"/>
                  </a:lnTo>
                  <a:lnTo>
                    <a:pt x="36" y="852"/>
                  </a:lnTo>
                  <a:lnTo>
                    <a:pt x="24" y="906"/>
                  </a:lnTo>
                  <a:lnTo>
                    <a:pt x="14" y="962"/>
                  </a:lnTo>
                  <a:lnTo>
                    <a:pt x="6" y="1018"/>
                  </a:lnTo>
                  <a:lnTo>
                    <a:pt x="2" y="1076"/>
                  </a:lnTo>
                  <a:lnTo>
                    <a:pt x="0" y="1134"/>
                  </a:lnTo>
                  <a:lnTo>
                    <a:pt x="0" y="1134"/>
                  </a:lnTo>
                  <a:lnTo>
                    <a:pt x="2" y="1194"/>
                  </a:lnTo>
                  <a:lnTo>
                    <a:pt x="6" y="1250"/>
                  </a:lnTo>
                  <a:lnTo>
                    <a:pt x="14" y="1308"/>
                  </a:lnTo>
                  <a:lnTo>
                    <a:pt x="24" y="1364"/>
                  </a:lnTo>
                  <a:lnTo>
                    <a:pt x="36" y="1418"/>
                  </a:lnTo>
                  <a:lnTo>
                    <a:pt x="52" y="1472"/>
                  </a:lnTo>
                  <a:lnTo>
                    <a:pt x="70" y="1524"/>
                  </a:lnTo>
                  <a:lnTo>
                    <a:pt x="90" y="1576"/>
                  </a:lnTo>
                  <a:lnTo>
                    <a:pt x="112" y="1626"/>
                  </a:lnTo>
                  <a:lnTo>
                    <a:pt x="138" y="1676"/>
                  </a:lnTo>
                  <a:lnTo>
                    <a:pt x="166" y="1722"/>
                  </a:lnTo>
                  <a:lnTo>
                    <a:pt x="194" y="1768"/>
                  </a:lnTo>
                  <a:lnTo>
                    <a:pt x="226" y="1814"/>
                  </a:lnTo>
                  <a:lnTo>
                    <a:pt x="260" y="1856"/>
                  </a:lnTo>
                  <a:lnTo>
                    <a:pt x="296" y="1898"/>
                  </a:lnTo>
                  <a:lnTo>
                    <a:pt x="334" y="1936"/>
                  </a:lnTo>
                  <a:lnTo>
                    <a:pt x="372" y="1974"/>
                  </a:lnTo>
                  <a:lnTo>
                    <a:pt x="414" y="2010"/>
                  </a:lnTo>
                  <a:lnTo>
                    <a:pt x="456" y="2044"/>
                  </a:lnTo>
                  <a:lnTo>
                    <a:pt x="500" y="2074"/>
                  </a:lnTo>
                  <a:lnTo>
                    <a:pt x="546" y="2104"/>
                  </a:lnTo>
                  <a:lnTo>
                    <a:pt x="594" y="2132"/>
                  </a:lnTo>
                  <a:lnTo>
                    <a:pt x="644" y="2156"/>
                  </a:lnTo>
                  <a:lnTo>
                    <a:pt x="694" y="2180"/>
                  </a:lnTo>
                  <a:lnTo>
                    <a:pt x="744" y="2200"/>
                  </a:lnTo>
                  <a:lnTo>
                    <a:pt x="798" y="2218"/>
                  </a:lnTo>
                  <a:lnTo>
                    <a:pt x="852" y="2232"/>
                  </a:lnTo>
                  <a:lnTo>
                    <a:pt x="906" y="2246"/>
                  </a:lnTo>
                  <a:lnTo>
                    <a:pt x="962" y="2256"/>
                  </a:lnTo>
                  <a:lnTo>
                    <a:pt x="1018" y="2262"/>
                  </a:lnTo>
                  <a:lnTo>
                    <a:pt x="1076" y="2268"/>
                  </a:lnTo>
                  <a:lnTo>
                    <a:pt x="1134" y="2268"/>
                  </a:lnTo>
                  <a:lnTo>
                    <a:pt x="1134" y="2268"/>
                  </a:lnTo>
                  <a:lnTo>
                    <a:pt x="1210" y="2266"/>
                  </a:lnTo>
                  <a:lnTo>
                    <a:pt x="1284" y="2262"/>
                  </a:lnTo>
                  <a:lnTo>
                    <a:pt x="1360" y="2254"/>
                  </a:lnTo>
                  <a:lnTo>
                    <a:pt x="1434" y="2242"/>
                  </a:lnTo>
                  <a:lnTo>
                    <a:pt x="1506" y="2228"/>
                  </a:lnTo>
                  <a:lnTo>
                    <a:pt x="1580" y="2210"/>
                  </a:lnTo>
                  <a:lnTo>
                    <a:pt x="1652" y="2190"/>
                  </a:lnTo>
                  <a:lnTo>
                    <a:pt x="1722" y="2168"/>
                  </a:lnTo>
                  <a:lnTo>
                    <a:pt x="1792" y="2144"/>
                  </a:lnTo>
                  <a:lnTo>
                    <a:pt x="1862" y="2118"/>
                  </a:lnTo>
                  <a:lnTo>
                    <a:pt x="1932" y="2088"/>
                  </a:lnTo>
                  <a:lnTo>
                    <a:pt x="1998" y="2058"/>
                  </a:lnTo>
                  <a:lnTo>
                    <a:pt x="2066" y="2026"/>
                  </a:lnTo>
                  <a:lnTo>
                    <a:pt x="2130" y="1994"/>
                  </a:lnTo>
                  <a:lnTo>
                    <a:pt x="2196" y="1958"/>
                  </a:lnTo>
                  <a:lnTo>
                    <a:pt x="2258" y="1922"/>
                  </a:lnTo>
                  <a:lnTo>
                    <a:pt x="2320" y="1886"/>
                  </a:lnTo>
                  <a:lnTo>
                    <a:pt x="2380" y="1848"/>
                  </a:lnTo>
                  <a:lnTo>
                    <a:pt x="2438" y="1810"/>
                  </a:lnTo>
                  <a:lnTo>
                    <a:pt x="2496" y="1772"/>
                  </a:lnTo>
                  <a:lnTo>
                    <a:pt x="2606" y="1694"/>
                  </a:lnTo>
                  <a:lnTo>
                    <a:pt x="2708" y="1616"/>
                  </a:lnTo>
                  <a:lnTo>
                    <a:pt x="2802" y="1540"/>
                  </a:lnTo>
                  <a:lnTo>
                    <a:pt x="2890" y="1466"/>
                  </a:lnTo>
                  <a:lnTo>
                    <a:pt x="2968" y="1398"/>
                  </a:lnTo>
                  <a:lnTo>
                    <a:pt x="3038" y="1334"/>
                  </a:lnTo>
                  <a:lnTo>
                    <a:pt x="3038" y="1334"/>
                  </a:lnTo>
                  <a:lnTo>
                    <a:pt x="3058" y="1312"/>
                  </a:lnTo>
                  <a:lnTo>
                    <a:pt x="3074" y="1290"/>
                  </a:lnTo>
                  <a:lnTo>
                    <a:pt x="3090" y="1266"/>
                  </a:lnTo>
                  <a:lnTo>
                    <a:pt x="3102" y="1240"/>
                  </a:lnTo>
                  <a:lnTo>
                    <a:pt x="3112" y="1216"/>
                  </a:lnTo>
                  <a:lnTo>
                    <a:pt x="3118" y="1188"/>
                  </a:lnTo>
                  <a:lnTo>
                    <a:pt x="3122" y="1162"/>
                  </a:lnTo>
                  <a:lnTo>
                    <a:pt x="3124" y="1134"/>
                  </a:lnTo>
                  <a:lnTo>
                    <a:pt x="3122" y="1108"/>
                  </a:lnTo>
                  <a:lnTo>
                    <a:pt x="3118" y="1080"/>
                  </a:lnTo>
                  <a:lnTo>
                    <a:pt x="3112" y="1054"/>
                  </a:lnTo>
                  <a:lnTo>
                    <a:pt x="3102" y="1028"/>
                  </a:lnTo>
                  <a:lnTo>
                    <a:pt x="3090" y="1004"/>
                  </a:lnTo>
                  <a:lnTo>
                    <a:pt x="3074" y="980"/>
                  </a:lnTo>
                  <a:lnTo>
                    <a:pt x="3058" y="958"/>
                  </a:lnTo>
                  <a:lnTo>
                    <a:pt x="3038" y="936"/>
                  </a:lnTo>
                  <a:lnTo>
                    <a:pt x="3038" y="936"/>
                  </a:lnTo>
                  <a:lnTo>
                    <a:pt x="2968" y="872"/>
                  </a:lnTo>
                  <a:lnTo>
                    <a:pt x="2890" y="802"/>
                  </a:lnTo>
                  <a:lnTo>
                    <a:pt x="2802" y="730"/>
                  </a:lnTo>
                  <a:lnTo>
                    <a:pt x="2708" y="652"/>
                  </a:lnTo>
                  <a:lnTo>
                    <a:pt x="2606" y="576"/>
                  </a:lnTo>
                  <a:lnTo>
                    <a:pt x="2496" y="498"/>
                  </a:lnTo>
                  <a:lnTo>
                    <a:pt x="2438" y="458"/>
                  </a:lnTo>
                  <a:lnTo>
                    <a:pt x="2380" y="420"/>
                  </a:lnTo>
                  <a:lnTo>
                    <a:pt x="2320" y="384"/>
                  </a:lnTo>
                  <a:lnTo>
                    <a:pt x="2258" y="346"/>
                  </a:lnTo>
                  <a:lnTo>
                    <a:pt x="2196" y="310"/>
                  </a:lnTo>
                  <a:lnTo>
                    <a:pt x="2130" y="276"/>
                  </a:lnTo>
                  <a:lnTo>
                    <a:pt x="2066" y="242"/>
                  </a:lnTo>
                  <a:lnTo>
                    <a:pt x="1998" y="212"/>
                  </a:lnTo>
                  <a:lnTo>
                    <a:pt x="1932" y="180"/>
                  </a:lnTo>
                  <a:lnTo>
                    <a:pt x="1862" y="152"/>
                  </a:lnTo>
                  <a:lnTo>
                    <a:pt x="1792" y="126"/>
                  </a:lnTo>
                  <a:lnTo>
                    <a:pt x="1722" y="102"/>
                  </a:lnTo>
                  <a:lnTo>
                    <a:pt x="1652" y="80"/>
                  </a:lnTo>
                  <a:lnTo>
                    <a:pt x="1580" y="60"/>
                  </a:lnTo>
                  <a:lnTo>
                    <a:pt x="1506" y="42"/>
                  </a:lnTo>
                  <a:lnTo>
                    <a:pt x="1434" y="28"/>
                  </a:lnTo>
                  <a:lnTo>
                    <a:pt x="1360" y="16"/>
                  </a:lnTo>
                  <a:lnTo>
                    <a:pt x="1284" y="8"/>
                  </a:lnTo>
                  <a:lnTo>
                    <a:pt x="1210" y="2"/>
                  </a:lnTo>
                  <a:lnTo>
                    <a:pt x="1134" y="0"/>
                  </a:lnTo>
                  <a:lnTo>
                    <a:pt x="1134" y="0"/>
                  </a:lnTo>
                  <a:close/>
                </a:path>
              </a:pathLst>
            </a:custGeom>
            <a:solidFill>
              <a:schemeClr val="accent6">
                <a:alpha val="50000"/>
              </a:schemeClr>
            </a:solidFill>
            <a:ln w="19050">
              <a:noFill/>
            </a:ln>
          </p:spPr>
          <p:txBody>
            <a:bodyPr vert="horz" wrap="square" lIns="121908" tIns="60954" rIns="121908" bIns="60954" numCol="1" anchor="t" anchorCtr="0" compatLnSpc="1"/>
            <a:lstStyle/>
            <a:p>
              <a:endParaRPr lang="zh-CN" altLang="en-US" dirty="0"/>
            </a:p>
          </p:txBody>
        </p:sp>
        <p:sp>
          <p:nvSpPr>
            <p:cNvPr id="21" name="矩形 20"/>
            <p:cNvSpPr/>
            <p:nvPr/>
          </p:nvSpPr>
          <p:spPr>
            <a:xfrm>
              <a:off x="4363466" y="3485403"/>
              <a:ext cx="1312060" cy="423378"/>
            </a:xfrm>
            <a:prstGeom prst="rect">
              <a:avLst/>
            </a:prstGeom>
          </p:spPr>
          <p:txBody>
            <a:bodyPr wrap="square" lIns="121908" tIns="60954" rIns="121908" bIns="60954">
              <a:spAutoFit/>
            </a:bodyPr>
            <a:lstStyle/>
            <a:p>
              <a:pPr algn="ctr">
                <a:lnSpc>
                  <a:spcPct val="130000"/>
                </a:lnSpc>
              </a:pPr>
              <a:r>
                <a:rPr lang="zh-CN" altLang="en-US" sz="2000" b="1" dirty="0">
                  <a:solidFill>
                    <a:schemeClr val="bg1"/>
                  </a:solidFill>
                  <a:latin typeface="Arial" panose="020B0604020202020204" pitchFamily="34" charset="0"/>
                  <a:ea typeface="微软雅黑" panose="020B0503020204020204" pitchFamily="34" charset="-122"/>
                  <a:cs typeface="+mn-ea"/>
                </a:rPr>
                <a:t>资金急用</a:t>
              </a:r>
              <a:endParaRPr lang="zh-CN" altLang="zh-CN" sz="2000" b="1" dirty="0">
                <a:solidFill>
                  <a:schemeClr val="bg1"/>
                </a:solidFill>
                <a:latin typeface="Arial" panose="020B0604020202020204" pitchFamily="34" charset="0"/>
                <a:ea typeface="微软雅黑" panose="020B0503020204020204" pitchFamily="34" charset="-122"/>
                <a:cs typeface="+mn-ea"/>
              </a:endParaRPr>
            </a:p>
          </p:txBody>
        </p:sp>
        <p:sp>
          <p:nvSpPr>
            <p:cNvPr id="22" name="矩形 21"/>
            <p:cNvSpPr/>
            <p:nvPr/>
          </p:nvSpPr>
          <p:spPr>
            <a:xfrm>
              <a:off x="6375536" y="3476217"/>
              <a:ext cx="1407596" cy="423378"/>
            </a:xfrm>
            <a:prstGeom prst="rect">
              <a:avLst/>
            </a:prstGeom>
          </p:spPr>
          <p:txBody>
            <a:bodyPr wrap="square" lIns="121908" tIns="60954" rIns="121908" bIns="60954">
              <a:spAutoFit/>
            </a:bodyPr>
            <a:lstStyle/>
            <a:p>
              <a:pPr algn="ctr">
                <a:lnSpc>
                  <a:spcPct val="130000"/>
                </a:lnSpc>
              </a:pPr>
              <a:r>
                <a:rPr lang="zh-CN" altLang="en-US" sz="2000" b="1" dirty="0">
                  <a:solidFill>
                    <a:schemeClr val="bg1"/>
                  </a:solidFill>
                  <a:latin typeface="Arial" panose="020B0604020202020204" pitchFamily="34" charset="0"/>
                  <a:ea typeface="微软雅黑" panose="020B0503020204020204" pitchFamily="34" charset="-122"/>
                  <a:cs typeface="+mn-ea"/>
                </a:rPr>
                <a:t>高频提款</a:t>
              </a:r>
              <a:endParaRPr lang="en-US" altLang="zh-CN" sz="2000" b="1" dirty="0">
                <a:solidFill>
                  <a:schemeClr val="bg1"/>
                </a:solidFill>
                <a:latin typeface="Arial" panose="020B0604020202020204" pitchFamily="34" charset="0"/>
                <a:ea typeface="微软雅黑" panose="020B0503020204020204" pitchFamily="34" charset="-122"/>
                <a:cs typeface="+mn-ea"/>
              </a:endParaRPr>
            </a:p>
          </p:txBody>
        </p:sp>
        <p:sp>
          <p:nvSpPr>
            <p:cNvPr id="23" name="Freeform 51"/>
            <p:cNvSpPr>
              <a:spLocks noEditPoints="1"/>
            </p:cNvSpPr>
            <p:nvPr/>
          </p:nvSpPr>
          <p:spPr bwMode="auto">
            <a:xfrm>
              <a:off x="5825310" y="3424727"/>
              <a:ext cx="520509" cy="547138"/>
            </a:xfrm>
            <a:custGeom>
              <a:avLst/>
              <a:gdLst>
                <a:gd name="T0" fmla="*/ 8 w 93"/>
                <a:gd name="T1" fmla="*/ 73 h 83"/>
                <a:gd name="T2" fmla="*/ 5 w 93"/>
                <a:gd name="T3" fmla="*/ 71 h 83"/>
                <a:gd name="T4" fmla="*/ 8 w 93"/>
                <a:gd name="T5" fmla="*/ 69 h 83"/>
                <a:gd name="T6" fmla="*/ 11 w 93"/>
                <a:gd name="T7" fmla="*/ 69 h 83"/>
                <a:gd name="T8" fmla="*/ 11 w 93"/>
                <a:gd name="T9" fmla="*/ 29 h 83"/>
                <a:gd name="T10" fmla="*/ 4 w 93"/>
                <a:gd name="T11" fmla="*/ 29 h 83"/>
                <a:gd name="T12" fmla="*/ 0 w 93"/>
                <a:gd name="T13" fmla="*/ 25 h 83"/>
                <a:gd name="T14" fmla="*/ 2 w 93"/>
                <a:gd name="T15" fmla="*/ 21 h 83"/>
                <a:gd name="T16" fmla="*/ 44 w 93"/>
                <a:gd name="T17" fmla="*/ 0 h 83"/>
                <a:gd name="T18" fmla="*/ 48 w 93"/>
                <a:gd name="T19" fmla="*/ 0 h 83"/>
                <a:gd name="T20" fmla="*/ 90 w 93"/>
                <a:gd name="T21" fmla="*/ 22 h 83"/>
                <a:gd name="T22" fmla="*/ 92 w 93"/>
                <a:gd name="T23" fmla="*/ 27 h 83"/>
                <a:gd name="T24" fmla="*/ 88 w 93"/>
                <a:gd name="T25" fmla="*/ 29 h 83"/>
                <a:gd name="T26" fmla="*/ 88 w 93"/>
                <a:gd name="T27" fmla="*/ 29 h 83"/>
                <a:gd name="T28" fmla="*/ 81 w 93"/>
                <a:gd name="T29" fmla="*/ 29 h 83"/>
                <a:gd name="T30" fmla="*/ 81 w 93"/>
                <a:gd name="T31" fmla="*/ 69 h 83"/>
                <a:gd name="T32" fmla="*/ 84 w 93"/>
                <a:gd name="T33" fmla="*/ 69 h 83"/>
                <a:gd name="T34" fmla="*/ 87 w 93"/>
                <a:gd name="T35" fmla="*/ 71 h 83"/>
                <a:gd name="T36" fmla="*/ 84 w 93"/>
                <a:gd name="T37" fmla="*/ 73 h 83"/>
                <a:gd name="T38" fmla="*/ 8 w 93"/>
                <a:gd name="T39" fmla="*/ 73 h 83"/>
                <a:gd name="T40" fmla="*/ 19 w 93"/>
                <a:gd name="T41" fmla="*/ 29 h 83"/>
                <a:gd name="T42" fmla="*/ 19 w 93"/>
                <a:gd name="T43" fmla="*/ 29 h 83"/>
                <a:gd name="T44" fmla="*/ 19 w 93"/>
                <a:gd name="T45" fmla="*/ 69 h 83"/>
                <a:gd name="T46" fmla="*/ 32 w 93"/>
                <a:gd name="T47" fmla="*/ 69 h 83"/>
                <a:gd name="T48" fmla="*/ 32 w 93"/>
                <a:gd name="T49" fmla="*/ 29 h 83"/>
                <a:gd name="T50" fmla="*/ 19 w 93"/>
                <a:gd name="T51" fmla="*/ 29 h 83"/>
                <a:gd name="T52" fmla="*/ 39 w 93"/>
                <a:gd name="T53" fmla="*/ 29 h 83"/>
                <a:gd name="T54" fmla="*/ 39 w 93"/>
                <a:gd name="T55" fmla="*/ 29 h 83"/>
                <a:gd name="T56" fmla="*/ 39 w 93"/>
                <a:gd name="T57" fmla="*/ 69 h 83"/>
                <a:gd name="T58" fmla="*/ 53 w 93"/>
                <a:gd name="T59" fmla="*/ 69 h 83"/>
                <a:gd name="T60" fmla="*/ 53 w 93"/>
                <a:gd name="T61" fmla="*/ 29 h 83"/>
                <a:gd name="T62" fmla="*/ 39 w 93"/>
                <a:gd name="T63" fmla="*/ 29 h 83"/>
                <a:gd name="T64" fmla="*/ 60 w 93"/>
                <a:gd name="T65" fmla="*/ 29 h 83"/>
                <a:gd name="T66" fmla="*/ 60 w 93"/>
                <a:gd name="T67" fmla="*/ 29 h 83"/>
                <a:gd name="T68" fmla="*/ 60 w 93"/>
                <a:gd name="T69" fmla="*/ 69 h 83"/>
                <a:gd name="T70" fmla="*/ 73 w 93"/>
                <a:gd name="T71" fmla="*/ 69 h 83"/>
                <a:gd name="T72" fmla="*/ 73 w 93"/>
                <a:gd name="T73" fmla="*/ 29 h 83"/>
                <a:gd name="T74" fmla="*/ 60 w 93"/>
                <a:gd name="T75" fmla="*/ 29 h 83"/>
                <a:gd name="T76" fmla="*/ 73 w 93"/>
                <a:gd name="T77" fmla="*/ 21 h 83"/>
                <a:gd name="T78" fmla="*/ 73 w 93"/>
                <a:gd name="T79" fmla="*/ 21 h 83"/>
                <a:gd name="T80" fmla="*/ 46 w 93"/>
                <a:gd name="T81" fmla="*/ 8 h 83"/>
                <a:gd name="T82" fmla="*/ 19 w 93"/>
                <a:gd name="T83" fmla="*/ 21 h 83"/>
                <a:gd name="T84" fmla="*/ 73 w 93"/>
                <a:gd name="T85" fmla="*/ 21 h 83"/>
                <a:gd name="T86" fmla="*/ 4 w 93"/>
                <a:gd name="T87" fmla="*/ 83 h 83"/>
                <a:gd name="T88" fmla="*/ 4 w 93"/>
                <a:gd name="T89" fmla="*/ 83 h 83"/>
                <a:gd name="T90" fmla="*/ 0 w 93"/>
                <a:gd name="T91" fmla="*/ 79 h 83"/>
                <a:gd name="T92" fmla="*/ 4 w 93"/>
                <a:gd name="T93" fmla="*/ 76 h 83"/>
                <a:gd name="T94" fmla="*/ 88 w 93"/>
                <a:gd name="T95" fmla="*/ 76 h 83"/>
                <a:gd name="T96" fmla="*/ 92 w 93"/>
                <a:gd name="T97" fmla="*/ 79 h 83"/>
                <a:gd name="T98" fmla="*/ 88 w 93"/>
                <a:gd name="T99" fmla="*/ 83 h 83"/>
                <a:gd name="T100" fmla="*/ 4 w 93"/>
                <a:gd name="T10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83">
                  <a:moveTo>
                    <a:pt x="8" y="73"/>
                  </a:moveTo>
                  <a:cubicBezTo>
                    <a:pt x="6" y="73"/>
                    <a:pt x="5" y="72"/>
                    <a:pt x="5" y="71"/>
                  </a:cubicBezTo>
                  <a:cubicBezTo>
                    <a:pt x="5" y="70"/>
                    <a:pt x="6" y="69"/>
                    <a:pt x="8" y="69"/>
                  </a:cubicBezTo>
                  <a:cubicBezTo>
                    <a:pt x="11" y="69"/>
                    <a:pt x="11" y="69"/>
                    <a:pt x="11" y="69"/>
                  </a:cubicBezTo>
                  <a:cubicBezTo>
                    <a:pt x="11" y="29"/>
                    <a:pt x="11" y="29"/>
                    <a:pt x="11" y="29"/>
                  </a:cubicBezTo>
                  <a:cubicBezTo>
                    <a:pt x="4" y="29"/>
                    <a:pt x="4" y="29"/>
                    <a:pt x="4" y="29"/>
                  </a:cubicBezTo>
                  <a:cubicBezTo>
                    <a:pt x="2" y="29"/>
                    <a:pt x="0" y="27"/>
                    <a:pt x="0" y="25"/>
                  </a:cubicBezTo>
                  <a:cubicBezTo>
                    <a:pt x="0" y="23"/>
                    <a:pt x="1" y="22"/>
                    <a:pt x="2" y="21"/>
                  </a:cubicBezTo>
                  <a:cubicBezTo>
                    <a:pt x="44" y="0"/>
                    <a:pt x="44" y="0"/>
                    <a:pt x="44" y="0"/>
                  </a:cubicBezTo>
                  <a:cubicBezTo>
                    <a:pt x="45" y="0"/>
                    <a:pt x="47" y="0"/>
                    <a:pt x="48" y="0"/>
                  </a:cubicBezTo>
                  <a:cubicBezTo>
                    <a:pt x="90" y="22"/>
                    <a:pt x="90" y="22"/>
                    <a:pt x="90" y="22"/>
                  </a:cubicBezTo>
                  <a:cubicBezTo>
                    <a:pt x="92" y="23"/>
                    <a:pt x="93" y="25"/>
                    <a:pt x="92" y="27"/>
                  </a:cubicBezTo>
                  <a:cubicBezTo>
                    <a:pt x="91" y="28"/>
                    <a:pt x="90" y="29"/>
                    <a:pt x="88" y="29"/>
                  </a:cubicBezTo>
                  <a:cubicBezTo>
                    <a:pt x="88" y="29"/>
                    <a:pt x="88" y="29"/>
                    <a:pt x="88" y="29"/>
                  </a:cubicBezTo>
                  <a:cubicBezTo>
                    <a:pt x="81" y="29"/>
                    <a:pt x="81" y="29"/>
                    <a:pt x="81" y="29"/>
                  </a:cubicBezTo>
                  <a:cubicBezTo>
                    <a:pt x="81" y="69"/>
                    <a:pt x="81" y="69"/>
                    <a:pt x="81" y="69"/>
                  </a:cubicBezTo>
                  <a:cubicBezTo>
                    <a:pt x="84" y="69"/>
                    <a:pt x="84" y="69"/>
                    <a:pt x="84" y="69"/>
                  </a:cubicBezTo>
                  <a:cubicBezTo>
                    <a:pt x="86" y="69"/>
                    <a:pt x="87" y="70"/>
                    <a:pt x="87" y="71"/>
                  </a:cubicBezTo>
                  <a:cubicBezTo>
                    <a:pt x="87" y="72"/>
                    <a:pt x="86" y="73"/>
                    <a:pt x="84" y="73"/>
                  </a:cubicBezTo>
                  <a:cubicBezTo>
                    <a:pt x="8" y="73"/>
                    <a:pt x="8" y="73"/>
                    <a:pt x="8" y="73"/>
                  </a:cubicBezTo>
                  <a:close/>
                  <a:moveTo>
                    <a:pt x="19" y="29"/>
                  </a:moveTo>
                  <a:cubicBezTo>
                    <a:pt x="19" y="29"/>
                    <a:pt x="19" y="29"/>
                    <a:pt x="19" y="29"/>
                  </a:cubicBezTo>
                  <a:cubicBezTo>
                    <a:pt x="19" y="69"/>
                    <a:pt x="19" y="69"/>
                    <a:pt x="19" y="69"/>
                  </a:cubicBezTo>
                  <a:cubicBezTo>
                    <a:pt x="32" y="69"/>
                    <a:pt x="32" y="69"/>
                    <a:pt x="32" y="69"/>
                  </a:cubicBezTo>
                  <a:cubicBezTo>
                    <a:pt x="32" y="29"/>
                    <a:pt x="32" y="29"/>
                    <a:pt x="32" y="29"/>
                  </a:cubicBezTo>
                  <a:cubicBezTo>
                    <a:pt x="19" y="29"/>
                    <a:pt x="19" y="29"/>
                    <a:pt x="19" y="29"/>
                  </a:cubicBezTo>
                  <a:close/>
                  <a:moveTo>
                    <a:pt x="39" y="29"/>
                  </a:moveTo>
                  <a:cubicBezTo>
                    <a:pt x="39" y="29"/>
                    <a:pt x="39" y="29"/>
                    <a:pt x="39" y="29"/>
                  </a:cubicBezTo>
                  <a:cubicBezTo>
                    <a:pt x="39" y="69"/>
                    <a:pt x="39" y="69"/>
                    <a:pt x="39" y="69"/>
                  </a:cubicBezTo>
                  <a:cubicBezTo>
                    <a:pt x="53" y="69"/>
                    <a:pt x="53" y="69"/>
                    <a:pt x="53" y="69"/>
                  </a:cubicBezTo>
                  <a:cubicBezTo>
                    <a:pt x="53" y="29"/>
                    <a:pt x="53" y="29"/>
                    <a:pt x="53" y="29"/>
                  </a:cubicBezTo>
                  <a:cubicBezTo>
                    <a:pt x="39" y="29"/>
                    <a:pt x="39" y="29"/>
                    <a:pt x="39" y="29"/>
                  </a:cubicBezTo>
                  <a:close/>
                  <a:moveTo>
                    <a:pt x="60" y="29"/>
                  </a:moveTo>
                  <a:cubicBezTo>
                    <a:pt x="60" y="29"/>
                    <a:pt x="60" y="29"/>
                    <a:pt x="60" y="29"/>
                  </a:cubicBezTo>
                  <a:cubicBezTo>
                    <a:pt x="60" y="69"/>
                    <a:pt x="60" y="69"/>
                    <a:pt x="60" y="69"/>
                  </a:cubicBezTo>
                  <a:cubicBezTo>
                    <a:pt x="73" y="69"/>
                    <a:pt x="73" y="69"/>
                    <a:pt x="73" y="69"/>
                  </a:cubicBezTo>
                  <a:cubicBezTo>
                    <a:pt x="73" y="29"/>
                    <a:pt x="73" y="29"/>
                    <a:pt x="73" y="29"/>
                  </a:cubicBezTo>
                  <a:cubicBezTo>
                    <a:pt x="60" y="29"/>
                    <a:pt x="60" y="29"/>
                    <a:pt x="60" y="29"/>
                  </a:cubicBezTo>
                  <a:close/>
                  <a:moveTo>
                    <a:pt x="73" y="21"/>
                  </a:moveTo>
                  <a:cubicBezTo>
                    <a:pt x="73" y="21"/>
                    <a:pt x="73" y="21"/>
                    <a:pt x="73" y="21"/>
                  </a:cubicBezTo>
                  <a:cubicBezTo>
                    <a:pt x="46" y="8"/>
                    <a:pt x="46" y="8"/>
                    <a:pt x="46" y="8"/>
                  </a:cubicBezTo>
                  <a:cubicBezTo>
                    <a:pt x="19" y="21"/>
                    <a:pt x="19" y="21"/>
                    <a:pt x="19" y="21"/>
                  </a:cubicBezTo>
                  <a:cubicBezTo>
                    <a:pt x="73" y="21"/>
                    <a:pt x="73" y="21"/>
                    <a:pt x="73" y="21"/>
                  </a:cubicBezTo>
                  <a:close/>
                  <a:moveTo>
                    <a:pt x="4" y="83"/>
                  </a:moveTo>
                  <a:cubicBezTo>
                    <a:pt x="4" y="83"/>
                    <a:pt x="4" y="83"/>
                    <a:pt x="4" y="83"/>
                  </a:cubicBezTo>
                  <a:cubicBezTo>
                    <a:pt x="2" y="83"/>
                    <a:pt x="0" y="81"/>
                    <a:pt x="0" y="79"/>
                  </a:cubicBezTo>
                  <a:cubicBezTo>
                    <a:pt x="0" y="77"/>
                    <a:pt x="2" y="76"/>
                    <a:pt x="4" y="76"/>
                  </a:cubicBezTo>
                  <a:cubicBezTo>
                    <a:pt x="88" y="76"/>
                    <a:pt x="88" y="76"/>
                    <a:pt x="88" y="76"/>
                  </a:cubicBezTo>
                  <a:cubicBezTo>
                    <a:pt x="90" y="76"/>
                    <a:pt x="92" y="77"/>
                    <a:pt x="92" y="79"/>
                  </a:cubicBezTo>
                  <a:cubicBezTo>
                    <a:pt x="92" y="81"/>
                    <a:pt x="90" y="83"/>
                    <a:pt x="88" y="83"/>
                  </a:cubicBezTo>
                  <a:cubicBezTo>
                    <a:pt x="4" y="83"/>
                    <a:pt x="4" y="83"/>
                    <a:pt x="4" y="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5" name="组合 94"/>
          <p:cNvGrpSpPr/>
          <p:nvPr/>
        </p:nvGrpSpPr>
        <p:grpSpPr>
          <a:xfrm>
            <a:off x="294289" y="2685946"/>
            <a:ext cx="3941380" cy="2158428"/>
            <a:chOff x="294289" y="2433700"/>
            <a:chExt cx="3941380" cy="2158428"/>
          </a:xfrm>
        </p:grpSpPr>
        <p:sp>
          <p:nvSpPr>
            <p:cNvPr id="73" name="矩形 72"/>
            <p:cNvSpPr/>
            <p:nvPr/>
          </p:nvSpPr>
          <p:spPr>
            <a:xfrm>
              <a:off x="294289" y="2433700"/>
              <a:ext cx="3871605" cy="2158428"/>
            </a:xfrm>
            <a:prstGeom prst="rect">
              <a:avLst/>
            </a:prstGeom>
            <a:solidFill>
              <a:schemeClr val="bg1"/>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文本框 19"/>
            <p:cNvSpPr txBox="1"/>
            <p:nvPr/>
          </p:nvSpPr>
          <p:spPr>
            <a:xfrm>
              <a:off x="883443" y="2486574"/>
              <a:ext cx="1783378" cy="3683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b="1" dirty="0">
                  <a:solidFill>
                    <a:srgbClr val="C8171E"/>
                  </a:solidFill>
                  <a:latin typeface="+mn-ea"/>
                </a:rPr>
                <a:t>A</a:t>
              </a:r>
              <a:r>
                <a:rPr kumimoji="1" lang="zh-CN" altLang="en-US" b="1" dirty="0">
                  <a:solidFill>
                    <a:srgbClr val="C8171E"/>
                  </a:solidFill>
                  <a:latin typeface="+mn-ea"/>
                </a:rPr>
                <a:t>公司案例</a:t>
              </a:r>
              <a:endParaRPr kumimoji="1" lang="zh-CN" altLang="en-US" b="1" dirty="0">
                <a:solidFill>
                  <a:srgbClr val="C8171E"/>
                </a:solidFill>
                <a:latin typeface="+mn-ea"/>
              </a:endParaRPr>
            </a:p>
          </p:txBody>
        </p:sp>
        <p:sp>
          <p:nvSpPr>
            <p:cNvPr id="28" name="文本框 18"/>
            <p:cNvSpPr txBox="1"/>
            <p:nvPr/>
          </p:nvSpPr>
          <p:spPr>
            <a:xfrm>
              <a:off x="334683" y="2923195"/>
              <a:ext cx="3900986"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4480" indent="-284480" fontAlgn="auto">
                <a:lnSpc>
                  <a:spcPct val="150000"/>
                </a:lnSpc>
                <a:spcBef>
                  <a:spcPct val="0"/>
                </a:spcBef>
                <a:buClr>
                  <a:srgbClr val="C00000"/>
                </a:buClr>
                <a:buFont typeface="Wingdings" panose="05000000000000000000" pitchFamily="2" charset="2"/>
                <a:buChar char="n"/>
              </a:pPr>
              <a:r>
                <a:rPr lang="zh-CN" altLang="en-US" sz="1600" dirty="0">
                  <a:latin typeface="+mn-ea"/>
                  <a:sym typeface="+mn-ea"/>
                </a:rPr>
                <a:t>临时资金需求，传统银行难以提款</a:t>
              </a:r>
              <a:endParaRPr lang="zh-CN" altLang="en-US" sz="1600" dirty="0">
                <a:latin typeface="+mn-ea"/>
                <a:sym typeface="+mn-ea"/>
              </a:endParaRPr>
            </a:p>
            <a:p>
              <a:pPr marL="284480" indent="-284480" fontAlgn="auto">
                <a:lnSpc>
                  <a:spcPct val="150000"/>
                </a:lnSpc>
                <a:spcBef>
                  <a:spcPct val="0"/>
                </a:spcBef>
                <a:buClr>
                  <a:srgbClr val="C00000"/>
                </a:buClr>
                <a:buFont typeface="Wingdings" panose="05000000000000000000" pitchFamily="2" charset="2"/>
                <a:buChar char="n"/>
              </a:pPr>
              <a:r>
                <a:rPr lang="zh-CN" altLang="en-US" sz="1600" dirty="0">
                  <a:latin typeface="+mn-ea"/>
                </a:rPr>
                <a:t>通过我行信</a:t>
              </a:r>
              <a:r>
                <a:rPr lang="en-US" altLang="zh-CN" sz="1600" dirty="0">
                  <a:latin typeface="+mn-ea"/>
                </a:rPr>
                <a:t>e</a:t>
              </a:r>
              <a:r>
                <a:rPr lang="zh-CN" altLang="en-US" sz="1600" dirty="0">
                  <a:latin typeface="+mn-ea"/>
                </a:rPr>
                <a:t>融紧急提款满足需求</a:t>
              </a:r>
              <a:endParaRPr lang="en-US" altLang="zh-CN" sz="1600" dirty="0">
                <a:latin typeface="+mn-ea"/>
              </a:endParaRPr>
            </a:p>
            <a:p>
              <a:pPr marL="284480" indent="-284480" fontAlgn="auto">
                <a:lnSpc>
                  <a:spcPct val="150000"/>
                </a:lnSpc>
                <a:spcBef>
                  <a:spcPct val="0"/>
                </a:spcBef>
                <a:buClr>
                  <a:srgbClr val="C00000"/>
                </a:buClr>
                <a:buFont typeface="Wingdings" panose="05000000000000000000" pitchFamily="2" charset="2"/>
                <a:buChar char="n"/>
              </a:pPr>
              <a:r>
                <a:rPr lang="en-US" altLang="zh-CN" sz="1600" b="1" spc="150" dirty="0">
                  <a:solidFill>
                    <a:srgbClr val="C00000"/>
                  </a:solidFill>
                  <a:latin typeface="+mn-ea"/>
                  <a:ea typeface="微软雅黑" panose="020B0503020204020204" pitchFamily="34" charset="-122"/>
                  <a:cs typeface="微软雅黑" panose="020B0503020204020204" pitchFamily="34" charset="-122"/>
                  <a:sym typeface="+mn-ea"/>
                </a:rPr>
                <a:t>A</a:t>
              </a:r>
              <a:r>
                <a:rPr lang="zh-CN" altLang="en-US" sz="1600" b="1" spc="150" dirty="0">
                  <a:solidFill>
                    <a:srgbClr val="C00000"/>
                  </a:solidFill>
                  <a:latin typeface="+mn-ea"/>
                  <a:ea typeface="微软雅黑" panose="020B0503020204020204" pitchFamily="34" charset="-122"/>
                  <a:cs typeface="微软雅黑" panose="020B0503020204020204" pitchFamily="34" charset="-122"/>
                  <a:sym typeface="+mn-ea"/>
                </a:rPr>
                <a:t>公司已累计在我行提款</a:t>
              </a:r>
              <a:r>
                <a:rPr lang="en-US" altLang="zh-CN" sz="1600" b="1" spc="150" dirty="0">
                  <a:solidFill>
                    <a:srgbClr val="C00000"/>
                  </a:solidFill>
                  <a:latin typeface="+mn-ea"/>
                  <a:ea typeface="微软雅黑" panose="020B0503020204020204" pitchFamily="34" charset="-122"/>
                  <a:cs typeface="微软雅黑" panose="020B0503020204020204" pitchFamily="34" charset="-122"/>
                  <a:sym typeface="+mn-ea"/>
                </a:rPr>
                <a:t>10</a:t>
              </a:r>
              <a:r>
                <a:rPr lang="zh-CN" altLang="en-US" sz="1600" b="1" spc="150" dirty="0">
                  <a:solidFill>
                    <a:srgbClr val="C00000"/>
                  </a:solidFill>
                  <a:latin typeface="+mn-ea"/>
                  <a:ea typeface="微软雅黑" panose="020B0503020204020204" pitchFamily="34" charset="-122"/>
                  <a:cs typeface="微软雅黑" panose="020B0503020204020204" pitchFamily="34" charset="-122"/>
                  <a:sym typeface="+mn-ea"/>
                </a:rPr>
                <a:t>次以上</a:t>
              </a:r>
              <a:endParaRPr lang="zh-CN" altLang="en-US" sz="1600" b="1" spc="150" dirty="0">
                <a:solidFill>
                  <a:srgbClr val="C00000"/>
                </a:solidFill>
                <a:latin typeface="+mn-ea"/>
                <a:ea typeface="微软雅黑" panose="020B0503020204020204" pitchFamily="34" charset="-122"/>
                <a:cs typeface="微软雅黑" panose="020B0503020204020204" pitchFamily="34" charset="-122"/>
                <a:sym typeface="+mn-ea"/>
              </a:endParaRPr>
            </a:p>
          </p:txBody>
        </p:sp>
        <p:sp>
          <p:nvSpPr>
            <p:cNvPr id="80" name="直角三角形 79"/>
            <p:cNvSpPr/>
            <p:nvPr/>
          </p:nvSpPr>
          <p:spPr>
            <a:xfrm rot="10800000">
              <a:off x="3565082" y="2445318"/>
              <a:ext cx="587186" cy="623431"/>
            </a:xfrm>
            <a:prstGeom prst="rtTriangle">
              <a:avLst/>
            </a:prstGeom>
            <a:solidFill>
              <a:srgbClr val="C817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96" name="组合 95"/>
          <p:cNvGrpSpPr/>
          <p:nvPr/>
        </p:nvGrpSpPr>
        <p:grpSpPr>
          <a:xfrm>
            <a:off x="8182274" y="2607115"/>
            <a:ext cx="3941380" cy="2158428"/>
            <a:chOff x="8182274" y="2365379"/>
            <a:chExt cx="3941380" cy="2158428"/>
          </a:xfrm>
        </p:grpSpPr>
        <p:sp>
          <p:nvSpPr>
            <p:cNvPr id="82" name="矩形 81"/>
            <p:cNvSpPr/>
            <p:nvPr/>
          </p:nvSpPr>
          <p:spPr>
            <a:xfrm>
              <a:off x="8182274" y="2365379"/>
              <a:ext cx="3871605" cy="2158428"/>
            </a:xfrm>
            <a:prstGeom prst="rect">
              <a:avLst/>
            </a:prstGeom>
            <a:solidFill>
              <a:schemeClr val="bg1"/>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4" name="文本框 19"/>
            <p:cNvSpPr txBox="1"/>
            <p:nvPr/>
          </p:nvSpPr>
          <p:spPr>
            <a:xfrm>
              <a:off x="8807076" y="2408272"/>
              <a:ext cx="1783378" cy="3683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b="1" dirty="0">
                  <a:solidFill>
                    <a:srgbClr val="C8171E"/>
                  </a:solidFill>
                  <a:latin typeface="+mn-ea"/>
                </a:rPr>
                <a:t>B</a:t>
              </a:r>
              <a:r>
                <a:rPr kumimoji="1" lang="zh-CN" altLang="en-US" b="1" dirty="0">
                  <a:solidFill>
                    <a:srgbClr val="C8171E"/>
                  </a:solidFill>
                  <a:latin typeface="+mn-ea"/>
                </a:rPr>
                <a:t>公司案例</a:t>
              </a:r>
              <a:endParaRPr kumimoji="1" lang="zh-CN" altLang="en-US" b="1" dirty="0">
                <a:solidFill>
                  <a:srgbClr val="C8171E"/>
                </a:solidFill>
                <a:latin typeface="+mn-ea"/>
              </a:endParaRPr>
            </a:p>
          </p:txBody>
        </p:sp>
        <p:sp>
          <p:nvSpPr>
            <p:cNvPr id="86" name="文本框 18"/>
            <p:cNvSpPr txBox="1"/>
            <p:nvPr/>
          </p:nvSpPr>
          <p:spPr>
            <a:xfrm>
              <a:off x="8222668" y="2854874"/>
              <a:ext cx="3900986" cy="15261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4480" indent="-284480" fontAlgn="auto">
                <a:lnSpc>
                  <a:spcPct val="150000"/>
                </a:lnSpc>
                <a:spcBef>
                  <a:spcPct val="0"/>
                </a:spcBef>
                <a:buClr>
                  <a:srgbClr val="C00000"/>
                </a:buClr>
                <a:buFont typeface="Wingdings" panose="05000000000000000000" pitchFamily="2" charset="2"/>
                <a:buChar char="n"/>
              </a:pPr>
              <a:r>
                <a:rPr lang="zh-CN" altLang="en-US" sz="1600" dirty="0">
                  <a:latin typeface="+mn-ea"/>
                  <a:sym typeface="+mn-ea"/>
                </a:rPr>
                <a:t>制造行业，频繁采购原材料，存在高频资金需求</a:t>
              </a:r>
              <a:endParaRPr lang="en-US" altLang="zh-CN" sz="1600" dirty="0">
                <a:latin typeface="+mn-ea"/>
                <a:sym typeface="+mn-ea"/>
              </a:endParaRPr>
            </a:p>
            <a:p>
              <a:pPr marL="284480" indent="-284480" fontAlgn="auto">
                <a:lnSpc>
                  <a:spcPct val="150000"/>
                </a:lnSpc>
                <a:spcBef>
                  <a:spcPct val="0"/>
                </a:spcBef>
                <a:buClr>
                  <a:srgbClr val="C00000"/>
                </a:buClr>
                <a:buFont typeface="Wingdings" panose="05000000000000000000" pitchFamily="2" charset="2"/>
                <a:buChar char="n"/>
              </a:pPr>
              <a:r>
                <a:rPr lang="zh-CN" altLang="en-US" sz="1600" dirty="0">
                  <a:latin typeface="+mn-ea"/>
                </a:rPr>
                <a:t>信</a:t>
              </a:r>
              <a:r>
                <a:rPr lang="en-US" altLang="zh-CN" sz="1600" dirty="0">
                  <a:latin typeface="+mn-ea"/>
                </a:rPr>
                <a:t>e</a:t>
              </a:r>
              <a:r>
                <a:rPr lang="zh-CN" altLang="en-US" sz="1600" dirty="0">
                  <a:latin typeface="+mn-ea"/>
                </a:rPr>
                <a:t>融随时提款，随时还款，完美契合</a:t>
              </a:r>
              <a:endParaRPr lang="zh-CN" altLang="en-US" sz="1600" dirty="0">
                <a:latin typeface="+mn-ea"/>
              </a:endParaRPr>
            </a:p>
            <a:p>
              <a:pPr marL="284480" indent="-284480" fontAlgn="auto">
                <a:lnSpc>
                  <a:spcPct val="150000"/>
                </a:lnSpc>
                <a:spcBef>
                  <a:spcPct val="0"/>
                </a:spcBef>
                <a:buClr>
                  <a:srgbClr val="C00000"/>
                </a:buClr>
                <a:buFont typeface="Wingdings" panose="05000000000000000000" pitchFamily="2" charset="2"/>
                <a:buChar char="n"/>
              </a:pPr>
              <a:r>
                <a:rPr lang="zh-CN" altLang="en-US" sz="1600" b="1" spc="150" dirty="0">
                  <a:solidFill>
                    <a:srgbClr val="C00000"/>
                  </a:solidFill>
                  <a:latin typeface="+mn-ea"/>
                  <a:ea typeface="微软雅黑" panose="020B0503020204020204" pitchFamily="34" charset="-122"/>
                  <a:cs typeface="微软雅黑" panose="020B0503020204020204" pitchFamily="34" charset="-122"/>
                  <a:sym typeface="+mn-ea"/>
                </a:rPr>
                <a:t>提款</a:t>
              </a:r>
              <a:r>
                <a:rPr lang="en-US" altLang="zh-CN" sz="1600" b="1" spc="150" dirty="0">
                  <a:solidFill>
                    <a:srgbClr val="C00000"/>
                  </a:solidFill>
                  <a:latin typeface="+mn-ea"/>
                  <a:ea typeface="微软雅黑" panose="020B0503020204020204" pitchFamily="34" charset="-122"/>
                  <a:cs typeface="微软雅黑" panose="020B0503020204020204" pitchFamily="34" charset="-122"/>
                  <a:sym typeface="+mn-ea"/>
                </a:rPr>
                <a:t>5</a:t>
              </a:r>
              <a:r>
                <a:rPr lang="zh-CN" altLang="en-US" sz="1600" b="1" spc="150" dirty="0">
                  <a:solidFill>
                    <a:srgbClr val="C00000"/>
                  </a:solidFill>
                  <a:latin typeface="+mn-ea"/>
                  <a:ea typeface="微软雅黑" panose="020B0503020204020204" pitchFamily="34" charset="-122"/>
                  <a:cs typeface="微软雅黑" panose="020B0503020204020204" pitchFamily="34" charset="-122"/>
                  <a:sym typeface="+mn-ea"/>
                </a:rPr>
                <a:t>次以上客户已达</a:t>
              </a:r>
              <a:r>
                <a:rPr lang="en-US" altLang="zh-CN" sz="1600" b="1" spc="150" dirty="0">
                  <a:solidFill>
                    <a:srgbClr val="C00000"/>
                  </a:solidFill>
                  <a:latin typeface="+mn-ea"/>
                  <a:ea typeface="微软雅黑" panose="020B0503020204020204" pitchFamily="34" charset="-122"/>
                  <a:cs typeface="微软雅黑" panose="020B0503020204020204" pitchFamily="34" charset="-122"/>
                  <a:sym typeface="+mn-ea"/>
                </a:rPr>
                <a:t>70</a:t>
              </a:r>
              <a:r>
                <a:rPr lang="zh-CN" altLang="en-US" sz="1600" b="1" spc="150" dirty="0">
                  <a:solidFill>
                    <a:srgbClr val="C00000"/>
                  </a:solidFill>
                  <a:latin typeface="+mn-ea"/>
                  <a:ea typeface="微软雅黑" panose="020B0503020204020204" pitchFamily="34" charset="-122"/>
                  <a:cs typeface="微软雅黑" panose="020B0503020204020204" pitchFamily="34" charset="-122"/>
                  <a:sym typeface="+mn-ea"/>
                </a:rPr>
                <a:t>户</a:t>
              </a:r>
              <a:endParaRPr lang="zh-CN" altLang="en-US" sz="1600" b="1" spc="150" dirty="0">
                <a:solidFill>
                  <a:srgbClr val="C00000"/>
                </a:solidFill>
                <a:latin typeface="+mn-ea"/>
                <a:ea typeface="微软雅黑" panose="020B0503020204020204" pitchFamily="34" charset="-122"/>
                <a:cs typeface="微软雅黑" panose="020B0503020204020204" pitchFamily="34" charset="-122"/>
                <a:sym typeface="+mn-ea"/>
              </a:endParaRPr>
            </a:p>
          </p:txBody>
        </p:sp>
        <p:sp>
          <p:nvSpPr>
            <p:cNvPr id="88" name="直角三角形 87"/>
            <p:cNvSpPr/>
            <p:nvPr/>
          </p:nvSpPr>
          <p:spPr>
            <a:xfrm rot="10800000">
              <a:off x="11466693" y="2372087"/>
              <a:ext cx="587186" cy="623431"/>
            </a:xfrm>
            <a:prstGeom prst="rtTriangle">
              <a:avLst/>
            </a:prstGeom>
            <a:solidFill>
              <a:srgbClr val="C817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8DB9F55A-EE70-4021-8EBF-592E68ED6B0A}" type="slidenum">
              <a:rPr lang="zh-CN" altLang="en-US" smtClean="0"/>
            </a:fld>
            <a:endParaRPr lang="zh-CN" altLang="en-US" dirty="0"/>
          </a:p>
        </p:txBody>
      </p:sp>
      <p:sp>
        <p:nvSpPr>
          <p:cNvPr id="5" name="标题 1"/>
          <p:cNvSpPr txBox="1"/>
          <p:nvPr/>
        </p:nvSpPr>
        <p:spPr bwMode="auto">
          <a:xfrm>
            <a:off x="838200" y="184150"/>
            <a:ext cx="107172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just" fontAlgn="base">
              <a:spcBef>
                <a:spcPct val="0"/>
              </a:spcBef>
              <a:spcAft>
                <a:spcPct val="0"/>
              </a:spcAft>
              <a:buNone/>
              <a:defRPr/>
            </a:pPr>
            <a:r>
              <a:rPr lang="zh-CN" altLang="en-US" sz="3600" b="1" dirty="0">
                <a:solidFill>
                  <a:srgbClr val="000000"/>
                </a:solidFill>
              </a:rPr>
              <a:t>对客户的价值</a:t>
            </a:r>
            <a:endParaRPr kumimoji="0" lang="en-US" altLang="zh-CN" sz="36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nvGrpSpPr>
          <p:cNvPr id="56" name="组合 55"/>
          <p:cNvGrpSpPr/>
          <p:nvPr/>
        </p:nvGrpSpPr>
        <p:grpSpPr>
          <a:xfrm>
            <a:off x="621102" y="1271749"/>
            <a:ext cx="11129464" cy="1082565"/>
            <a:chOff x="0" y="3780"/>
            <a:chExt cx="19200" cy="3254"/>
          </a:xfrm>
        </p:grpSpPr>
        <p:sp>
          <p:nvSpPr>
            <p:cNvPr id="57" name="矩形 56"/>
            <p:cNvSpPr/>
            <p:nvPr/>
          </p:nvSpPr>
          <p:spPr>
            <a:xfrm>
              <a:off x="16678" y="3780"/>
              <a:ext cx="813" cy="3254"/>
            </a:xfrm>
            <a:prstGeom prst="rect">
              <a:avLst/>
            </a:prstGeom>
            <a:solidFill>
              <a:srgbClr val="C00000"/>
            </a:solidFill>
            <a:ln>
              <a:noFill/>
            </a:ln>
            <a:effectLst>
              <a:outerShdw blurRad="1270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18036" y="4267"/>
              <a:ext cx="490" cy="2280"/>
            </a:xfrm>
            <a:prstGeom prst="rect">
              <a:avLst/>
            </a:prstGeom>
            <a:solidFill>
              <a:srgbClr val="C00000"/>
            </a:solidFill>
            <a:ln>
              <a:noFill/>
            </a:ln>
            <a:effectLst>
              <a:outerShdw blurRad="1270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flipH="1">
              <a:off x="1709" y="3780"/>
              <a:ext cx="873" cy="3254"/>
            </a:xfrm>
            <a:prstGeom prst="rect">
              <a:avLst/>
            </a:prstGeom>
            <a:solidFill>
              <a:srgbClr val="C00000"/>
            </a:solidFill>
            <a:ln>
              <a:noFill/>
            </a:ln>
            <a:effectLst>
              <a:outerShdw blurRad="1270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flipH="1">
              <a:off x="674" y="4267"/>
              <a:ext cx="490" cy="2280"/>
            </a:xfrm>
            <a:prstGeom prst="rect">
              <a:avLst/>
            </a:prstGeom>
            <a:solidFill>
              <a:srgbClr val="C00000"/>
            </a:solidFill>
            <a:ln>
              <a:noFill/>
            </a:ln>
            <a:effectLst>
              <a:outerShdw blurRad="1270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flipH="1">
              <a:off x="0" y="4700"/>
              <a:ext cx="129" cy="1414"/>
            </a:xfrm>
            <a:prstGeom prst="rect">
              <a:avLst/>
            </a:prstGeom>
            <a:solidFill>
              <a:srgbClr val="C00000"/>
            </a:solidFill>
            <a:ln>
              <a:noFill/>
            </a:ln>
            <a:effectLst>
              <a:outerShdw blurRad="1270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flipH="1">
              <a:off x="19071" y="4693"/>
              <a:ext cx="129" cy="1414"/>
            </a:xfrm>
            <a:prstGeom prst="rect">
              <a:avLst/>
            </a:prstGeom>
            <a:solidFill>
              <a:srgbClr val="C00000"/>
            </a:solidFill>
            <a:ln>
              <a:noFill/>
            </a:ln>
            <a:effectLst>
              <a:outerShdw blurRad="1270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2328613" y="801672"/>
            <a:ext cx="7398216" cy="1585178"/>
          </a:xfrm>
          <a:prstGeom prst="rect">
            <a:avLst/>
          </a:prstGeom>
          <a:noFill/>
          <a:ln w="9525">
            <a:noFill/>
          </a:ln>
        </p:spPr>
        <p:txBody>
          <a:bodyPr wrap="square">
            <a:spAutoFit/>
          </a:bodyPr>
          <a:lstStyle/>
          <a:p>
            <a:pPr algn="ctr">
              <a:lnSpc>
                <a:spcPct val="150000"/>
              </a:lnSpc>
            </a:pPr>
            <a:r>
              <a:rPr lang="zh-CN" altLang="en-US" sz="4000" b="1" dirty="0">
                <a:solidFill>
                  <a:schemeClr val="accent5">
                    <a:lumMod val="75000"/>
                  </a:schemeClr>
                </a:solidFill>
              </a:rPr>
              <a:t>二、头寸管理</a:t>
            </a:r>
            <a:endParaRPr lang="en-US" altLang="zh-CN" sz="4000" b="1" dirty="0">
              <a:solidFill>
                <a:schemeClr val="accent5">
                  <a:lumMod val="75000"/>
                </a:schemeClr>
              </a:solidFill>
            </a:endParaRPr>
          </a:p>
          <a:p>
            <a:pPr algn="ctr">
              <a:lnSpc>
                <a:spcPct val="150000"/>
              </a:lnSpc>
            </a:pPr>
            <a:r>
              <a:rPr lang="zh-CN" altLang="en-US" sz="2800" b="1" dirty="0">
                <a:latin typeface="微软雅黑" panose="020B0503020204020204" pitchFamily="34" charset="-122"/>
                <a:ea typeface="微软雅黑" panose="020B0503020204020204" pitchFamily="34" charset="-122"/>
                <a:sym typeface="Calibri" panose="020F0502020204030204" pitchFamily="34" charset="0"/>
              </a:rPr>
              <a:t>解放备付金，资金精细化管理的法宝！</a:t>
            </a:r>
            <a:endParaRPr lang="en-US" altLang="zh-CN" sz="2800" b="1" dirty="0"/>
          </a:p>
        </p:txBody>
      </p:sp>
      <p:grpSp>
        <p:nvGrpSpPr>
          <p:cNvPr id="24" name="组合 23"/>
          <p:cNvGrpSpPr/>
          <p:nvPr/>
        </p:nvGrpSpPr>
        <p:grpSpPr>
          <a:xfrm>
            <a:off x="4235669" y="3122890"/>
            <a:ext cx="3790439" cy="1238900"/>
            <a:chOff x="4363466" y="3072192"/>
            <a:chExt cx="3479666" cy="1381314"/>
          </a:xfrm>
        </p:grpSpPr>
        <p:sp>
          <p:nvSpPr>
            <p:cNvPr id="19" name="Freeform 5"/>
            <p:cNvSpPr/>
            <p:nvPr/>
          </p:nvSpPr>
          <p:spPr bwMode="auto">
            <a:xfrm>
              <a:off x="4363466" y="3081341"/>
              <a:ext cx="2155193" cy="1356419"/>
            </a:xfrm>
            <a:custGeom>
              <a:avLst/>
              <a:gdLst>
                <a:gd name="T0" fmla="*/ 1076 w 3124"/>
                <a:gd name="T1" fmla="*/ 2 h 2268"/>
                <a:gd name="T2" fmla="*/ 906 w 3124"/>
                <a:gd name="T3" fmla="*/ 24 h 2268"/>
                <a:gd name="T4" fmla="*/ 744 w 3124"/>
                <a:gd name="T5" fmla="*/ 70 h 2268"/>
                <a:gd name="T6" fmla="*/ 594 w 3124"/>
                <a:gd name="T7" fmla="*/ 138 h 2268"/>
                <a:gd name="T8" fmla="*/ 456 w 3124"/>
                <a:gd name="T9" fmla="*/ 226 h 2268"/>
                <a:gd name="T10" fmla="*/ 334 w 3124"/>
                <a:gd name="T11" fmla="*/ 332 h 2268"/>
                <a:gd name="T12" fmla="*/ 226 w 3124"/>
                <a:gd name="T13" fmla="*/ 456 h 2268"/>
                <a:gd name="T14" fmla="*/ 138 w 3124"/>
                <a:gd name="T15" fmla="*/ 594 h 2268"/>
                <a:gd name="T16" fmla="*/ 70 w 3124"/>
                <a:gd name="T17" fmla="*/ 744 h 2268"/>
                <a:gd name="T18" fmla="*/ 24 w 3124"/>
                <a:gd name="T19" fmla="*/ 906 h 2268"/>
                <a:gd name="T20" fmla="*/ 2 w 3124"/>
                <a:gd name="T21" fmla="*/ 1076 h 2268"/>
                <a:gd name="T22" fmla="*/ 2 w 3124"/>
                <a:gd name="T23" fmla="*/ 1194 h 2268"/>
                <a:gd name="T24" fmla="*/ 24 w 3124"/>
                <a:gd name="T25" fmla="*/ 1364 h 2268"/>
                <a:gd name="T26" fmla="*/ 70 w 3124"/>
                <a:gd name="T27" fmla="*/ 1524 h 2268"/>
                <a:gd name="T28" fmla="*/ 138 w 3124"/>
                <a:gd name="T29" fmla="*/ 1676 h 2268"/>
                <a:gd name="T30" fmla="*/ 226 w 3124"/>
                <a:gd name="T31" fmla="*/ 1814 h 2268"/>
                <a:gd name="T32" fmla="*/ 334 w 3124"/>
                <a:gd name="T33" fmla="*/ 1936 h 2268"/>
                <a:gd name="T34" fmla="*/ 456 w 3124"/>
                <a:gd name="T35" fmla="*/ 2044 h 2268"/>
                <a:gd name="T36" fmla="*/ 594 w 3124"/>
                <a:gd name="T37" fmla="*/ 2132 h 2268"/>
                <a:gd name="T38" fmla="*/ 744 w 3124"/>
                <a:gd name="T39" fmla="*/ 2200 h 2268"/>
                <a:gd name="T40" fmla="*/ 906 w 3124"/>
                <a:gd name="T41" fmla="*/ 2246 h 2268"/>
                <a:gd name="T42" fmla="*/ 1076 w 3124"/>
                <a:gd name="T43" fmla="*/ 2268 h 2268"/>
                <a:gd name="T44" fmla="*/ 1210 w 3124"/>
                <a:gd name="T45" fmla="*/ 2266 h 2268"/>
                <a:gd name="T46" fmla="*/ 1434 w 3124"/>
                <a:gd name="T47" fmla="*/ 2242 h 2268"/>
                <a:gd name="T48" fmla="*/ 1652 w 3124"/>
                <a:gd name="T49" fmla="*/ 2190 h 2268"/>
                <a:gd name="T50" fmla="*/ 1862 w 3124"/>
                <a:gd name="T51" fmla="*/ 2118 h 2268"/>
                <a:gd name="T52" fmla="*/ 2066 w 3124"/>
                <a:gd name="T53" fmla="*/ 2026 h 2268"/>
                <a:gd name="T54" fmla="*/ 2258 w 3124"/>
                <a:gd name="T55" fmla="*/ 1922 h 2268"/>
                <a:gd name="T56" fmla="*/ 2438 w 3124"/>
                <a:gd name="T57" fmla="*/ 1810 h 2268"/>
                <a:gd name="T58" fmla="*/ 2708 w 3124"/>
                <a:gd name="T59" fmla="*/ 1616 h 2268"/>
                <a:gd name="T60" fmla="*/ 2968 w 3124"/>
                <a:gd name="T61" fmla="*/ 1398 h 2268"/>
                <a:gd name="T62" fmla="*/ 3058 w 3124"/>
                <a:gd name="T63" fmla="*/ 1312 h 2268"/>
                <a:gd name="T64" fmla="*/ 3102 w 3124"/>
                <a:gd name="T65" fmla="*/ 1240 h 2268"/>
                <a:gd name="T66" fmla="*/ 3122 w 3124"/>
                <a:gd name="T67" fmla="*/ 1162 h 2268"/>
                <a:gd name="T68" fmla="*/ 3118 w 3124"/>
                <a:gd name="T69" fmla="*/ 1080 h 2268"/>
                <a:gd name="T70" fmla="*/ 3090 w 3124"/>
                <a:gd name="T71" fmla="*/ 1004 h 2268"/>
                <a:gd name="T72" fmla="*/ 3038 w 3124"/>
                <a:gd name="T73" fmla="*/ 936 h 2268"/>
                <a:gd name="T74" fmla="*/ 2890 w 3124"/>
                <a:gd name="T75" fmla="*/ 802 h 2268"/>
                <a:gd name="T76" fmla="*/ 2606 w 3124"/>
                <a:gd name="T77" fmla="*/ 576 h 2268"/>
                <a:gd name="T78" fmla="*/ 2380 w 3124"/>
                <a:gd name="T79" fmla="*/ 420 h 2268"/>
                <a:gd name="T80" fmla="*/ 2196 w 3124"/>
                <a:gd name="T81" fmla="*/ 310 h 2268"/>
                <a:gd name="T82" fmla="*/ 1998 w 3124"/>
                <a:gd name="T83" fmla="*/ 212 h 2268"/>
                <a:gd name="T84" fmla="*/ 1792 w 3124"/>
                <a:gd name="T85" fmla="*/ 126 h 2268"/>
                <a:gd name="T86" fmla="*/ 1580 w 3124"/>
                <a:gd name="T87" fmla="*/ 60 h 2268"/>
                <a:gd name="T88" fmla="*/ 1360 w 3124"/>
                <a:gd name="T89" fmla="*/ 16 h 2268"/>
                <a:gd name="T90" fmla="*/ 1134 w 3124"/>
                <a:gd name="T91" fmla="*/ 0 h 2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24" h="2268">
                  <a:moveTo>
                    <a:pt x="1134" y="0"/>
                  </a:moveTo>
                  <a:lnTo>
                    <a:pt x="1134" y="0"/>
                  </a:lnTo>
                  <a:lnTo>
                    <a:pt x="1076" y="2"/>
                  </a:lnTo>
                  <a:lnTo>
                    <a:pt x="1018" y="6"/>
                  </a:lnTo>
                  <a:lnTo>
                    <a:pt x="962" y="14"/>
                  </a:lnTo>
                  <a:lnTo>
                    <a:pt x="906" y="24"/>
                  </a:lnTo>
                  <a:lnTo>
                    <a:pt x="852" y="36"/>
                  </a:lnTo>
                  <a:lnTo>
                    <a:pt x="798" y="52"/>
                  </a:lnTo>
                  <a:lnTo>
                    <a:pt x="744" y="70"/>
                  </a:lnTo>
                  <a:lnTo>
                    <a:pt x="694" y="90"/>
                  </a:lnTo>
                  <a:lnTo>
                    <a:pt x="644" y="112"/>
                  </a:lnTo>
                  <a:lnTo>
                    <a:pt x="594" y="138"/>
                  </a:lnTo>
                  <a:lnTo>
                    <a:pt x="546" y="164"/>
                  </a:lnTo>
                  <a:lnTo>
                    <a:pt x="500" y="194"/>
                  </a:lnTo>
                  <a:lnTo>
                    <a:pt x="456" y="226"/>
                  </a:lnTo>
                  <a:lnTo>
                    <a:pt x="414" y="260"/>
                  </a:lnTo>
                  <a:lnTo>
                    <a:pt x="372" y="296"/>
                  </a:lnTo>
                  <a:lnTo>
                    <a:pt x="334" y="332"/>
                  </a:lnTo>
                  <a:lnTo>
                    <a:pt x="296" y="372"/>
                  </a:lnTo>
                  <a:lnTo>
                    <a:pt x="260" y="414"/>
                  </a:lnTo>
                  <a:lnTo>
                    <a:pt x="226" y="456"/>
                  </a:lnTo>
                  <a:lnTo>
                    <a:pt x="194" y="500"/>
                  </a:lnTo>
                  <a:lnTo>
                    <a:pt x="166" y="546"/>
                  </a:lnTo>
                  <a:lnTo>
                    <a:pt x="138" y="594"/>
                  </a:lnTo>
                  <a:lnTo>
                    <a:pt x="112" y="644"/>
                  </a:lnTo>
                  <a:lnTo>
                    <a:pt x="90" y="694"/>
                  </a:lnTo>
                  <a:lnTo>
                    <a:pt x="70" y="744"/>
                  </a:lnTo>
                  <a:lnTo>
                    <a:pt x="52" y="798"/>
                  </a:lnTo>
                  <a:lnTo>
                    <a:pt x="36" y="852"/>
                  </a:lnTo>
                  <a:lnTo>
                    <a:pt x="24" y="906"/>
                  </a:lnTo>
                  <a:lnTo>
                    <a:pt x="14" y="962"/>
                  </a:lnTo>
                  <a:lnTo>
                    <a:pt x="6" y="1018"/>
                  </a:lnTo>
                  <a:lnTo>
                    <a:pt x="2" y="1076"/>
                  </a:lnTo>
                  <a:lnTo>
                    <a:pt x="0" y="1134"/>
                  </a:lnTo>
                  <a:lnTo>
                    <a:pt x="0" y="1134"/>
                  </a:lnTo>
                  <a:lnTo>
                    <a:pt x="2" y="1194"/>
                  </a:lnTo>
                  <a:lnTo>
                    <a:pt x="6" y="1250"/>
                  </a:lnTo>
                  <a:lnTo>
                    <a:pt x="14" y="1308"/>
                  </a:lnTo>
                  <a:lnTo>
                    <a:pt x="24" y="1364"/>
                  </a:lnTo>
                  <a:lnTo>
                    <a:pt x="36" y="1418"/>
                  </a:lnTo>
                  <a:lnTo>
                    <a:pt x="52" y="1472"/>
                  </a:lnTo>
                  <a:lnTo>
                    <a:pt x="70" y="1524"/>
                  </a:lnTo>
                  <a:lnTo>
                    <a:pt x="90" y="1576"/>
                  </a:lnTo>
                  <a:lnTo>
                    <a:pt x="112" y="1626"/>
                  </a:lnTo>
                  <a:lnTo>
                    <a:pt x="138" y="1676"/>
                  </a:lnTo>
                  <a:lnTo>
                    <a:pt x="166" y="1722"/>
                  </a:lnTo>
                  <a:lnTo>
                    <a:pt x="194" y="1768"/>
                  </a:lnTo>
                  <a:lnTo>
                    <a:pt x="226" y="1814"/>
                  </a:lnTo>
                  <a:lnTo>
                    <a:pt x="260" y="1856"/>
                  </a:lnTo>
                  <a:lnTo>
                    <a:pt x="296" y="1898"/>
                  </a:lnTo>
                  <a:lnTo>
                    <a:pt x="334" y="1936"/>
                  </a:lnTo>
                  <a:lnTo>
                    <a:pt x="372" y="1974"/>
                  </a:lnTo>
                  <a:lnTo>
                    <a:pt x="414" y="2010"/>
                  </a:lnTo>
                  <a:lnTo>
                    <a:pt x="456" y="2044"/>
                  </a:lnTo>
                  <a:lnTo>
                    <a:pt x="500" y="2074"/>
                  </a:lnTo>
                  <a:lnTo>
                    <a:pt x="546" y="2104"/>
                  </a:lnTo>
                  <a:lnTo>
                    <a:pt x="594" y="2132"/>
                  </a:lnTo>
                  <a:lnTo>
                    <a:pt x="644" y="2156"/>
                  </a:lnTo>
                  <a:lnTo>
                    <a:pt x="694" y="2180"/>
                  </a:lnTo>
                  <a:lnTo>
                    <a:pt x="744" y="2200"/>
                  </a:lnTo>
                  <a:lnTo>
                    <a:pt x="798" y="2218"/>
                  </a:lnTo>
                  <a:lnTo>
                    <a:pt x="852" y="2232"/>
                  </a:lnTo>
                  <a:lnTo>
                    <a:pt x="906" y="2246"/>
                  </a:lnTo>
                  <a:lnTo>
                    <a:pt x="962" y="2256"/>
                  </a:lnTo>
                  <a:lnTo>
                    <a:pt x="1018" y="2262"/>
                  </a:lnTo>
                  <a:lnTo>
                    <a:pt x="1076" y="2268"/>
                  </a:lnTo>
                  <a:lnTo>
                    <a:pt x="1134" y="2268"/>
                  </a:lnTo>
                  <a:lnTo>
                    <a:pt x="1134" y="2268"/>
                  </a:lnTo>
                  <a:lnTo>
                    <a:pt x="1210" y="2266"/>
                  </a:lnTo>
                  <a:lnTo>
                    <a:pt x="1284" y="2262"/>
                  </a:lnTo>
                  <a:lnTo>
                    <a:pt x="1360" y="2254"/>
                  </a:lnTo>
                  <a:lnTo>
                    <a:pt x="1434" y="2242"/>
                  </a:lnTo>
                  <a:lnTo>
                    <a:pt x="1506" y="2228"/>
                  </a:lnTo>
                  <a:lnTo>
                    <a:pt x="1580" y="2210"/>
                  </a:lnTo>
                  <a:lnTo>
                    <a:pt x="1652" y="2190"/>
                  </a:lnTo>
                  <a:lnTo>
                    <a:pt x="1722" y="2168"/>
                  </a:lnTo>
                  <a:lnTo>
                    <a:pt x="1792" y="2144"/>
                  </a:lnTo>
                  <a:lnTo>
                    <a:pt x="1862" y="2118"/>
                  </a:lnTo>
                  <a:lnTo>
                    <a:pt x="1932" y="2088"/>
                  </a:lnTo>
                  <a:lnTo>
                    <a:pt x="1998" y="2058"/>
                  </a:lnTo>
                  <a:lnTo>
                    <a:pt x="2066" y="2026"/>
                  </a:lnTo>
                  <a:lnTo>
                    <a:pt x="2130" y="1994"/>
                  </a:lnTo>
                  <a:lnTo>
                    <a:pt x="2196" y="1958"/>
                  </a:lnTo>
                  <a:lnTo>
                    <a:pt x="2258" y="1922"/>
                  </a:lnTo>
                  <a:lnTo>
                    <a:pt x="2320" y="1886"/>
                  </a:lnTo>
                  <a:lnTo>
                    <a:pt x="2380" y="1848"/>
                  </a:lnTo>
                  <a:lnTo>
                    <a:pt x="2438" y="1810"/>
                  </a:lnTo>
                  <a:lnTo>
                    <a:pt x="2496" y="1772"/>
                  </a:lnTo>
                  <a:lnTo>
                    <a:pt x="2606" y="1694"/>
                  </a:lnTo>
                  <a:lnTo>
                    <a:pt x="2708" y="1616"/>
                  </a:lnTo>
                  <a:lnTo>
                    <a:pt x="2802" y="1540"/>
                  </a:lnTo>
                  <a:lnTo>
                    <a:pt x="2890" y="1466"/>
                  </a:lnTo>
                  <a:lnTo>
                    <a:pt x="2968" y="1398"/>
                  </a:lnTo>
                  <a:lnTo>
                    <a:pt x="3038" y="1334"/>
                  </a:lnTo>
                  <a:lnTo>
                    <a:pt x="3038" y="1334"/>
                  </a:lnTo>
                  <a:lnTo>
                    <a:pt x="3058" y="1312"/>
                  </a:lnTo>
                  <a:lnTo>
                    <a:pt x="3074" y="1290"/>
                  </a:lnTo>
                  <a:lnTo>
                    <a:pt x="3090" y="1266"/>
                  </a:lnTo>
                  <a:lnTo>
                    <a:pt x="3102" y="1240"/>
                  </a:lnTo>
                  <a:lnTo>
                    <a:pt x="3112" y="1216"/>
                  </a:lnTo>
                  <a:lnTo>
                    <a:pt x="3118" y="1188"/>
                  </a:lnTo>
                  <a:lnTo>
                    <a:pt x="3122" y="1162"/>
                  </a:lnTo>
                  <a:lnTo>
                    <a:pt x="3124" y="1134"/>
                  </a:lnTo>
                  <a:lnTo>
                    <a:pt x="3122" y="1108"/>
                  </a:lnTo>
                  <a:lnTo>
                    <a:pt x="3118" y="1080"/>
                  </a:lnTo>
                  <a:lnTo>
                    <a:pt x="3112" y="1054"/>
                  </a:lnTo>
                  <a:lnTo>
                    <a:pt x="3102" y="1028"/>
                  </a:lnTo>
                  <a:lnTo>
                    <a:pt x="3090" y="1004"/>
                  </a:lnTo>
                  <a:lnTo>
                    <a:pt x="3074" y="980"/>
                  </a:lnTo>
                  <a:lnTo>
                    <a:pt x="3058" y="958"/>
                  </a:lnTo>
                  <a:lnTo>
                    <a:pt x="3038" y="936"/>
                  </a:lnTo>
                  <a:lnTo>
                    <a:pt x="3038" y="936"/>
                  </a:lnTo>
                  <a:lnTo>
                    <a:pt x="2968" y="872"/>
                  </a:lnTo>
                  <a:lnTo>
                    <a:pt x="2890" y="802"/>
                  </a:lnTo>
                  <a:lnTo>
                    <a:pt x="2802" y="730"/>
                  </a:lnTo>
                  <a:lnTo>
                    <a:pt x="2708" y="652"/>
                  </a:lnTo>
                  <a:lnTo>
                    <a:pt x="2606" y="576"/>
                  </a:lnTo>
                  <a:lnTo>
                    <a:pt x="2496" y="498"/>
                  </a:lnTo>
                  <a:lnTo>
                    <a:pt x="2438" y="458"/>
                  </a:lnTo>
                  <a:lnTo>
                    <a:pt x="2380" y="420"/>
                  </a:lnTo>
                  <a:lnTo>
                    <a:pt x="2320" y="384"/>
                  </a:lnTo>
                  <a:lnTo>
                    <a:pt x="2258" y="346"/>
                  </a:lnTo>
                  <a:lnTo>
                    <a:pt x="2196" y="310"/>
                  </a:lnTo>
                  <a:lnTo>
                    <a:pt x="2130" y="276"/>
                  </a:lnTo>
                  <a:lnTo>
                    <a:pt x="2066" y="242"/>
                  </a:lnTo>
                  <a:lnTo>
                    <a:pt x="1998" y="212"/>
                  </a:lnTo>
                  <a:lnTo>
                    <a:pt x="1932" y="180"/>
                  </a:lnTo>
                  <a:lnTo>
                    <a:pt x="1862" y="152"/>
                  </a:lnTo>
                  <a:lnTo>
                    <a:pt x="1792" y="126"/>
                  </a:lnTo>
                  <a:lnTo>
                    <a:pt x="1722" y="102"/>
                  </a:lnTo>
                  <a:lnTo>
                    <a:pt x="1652" y="80"/>
                  </a:lnTo>
                  <a:lnTo>
                    <a:pt x="1580" y="60"/>
                  </a:lnTo>
                  <a:lnTo>
                    <a:pt x="1506" y="42"/>
                  </a:lnTo>
                  <a:lnTo>
                    <a:pt x="1434" y="28"/>
                  </a:lnTo>
                  <a:lnTo>
                    <a:pt x="1360" y="16"/>
                  </a:lnTo>
                  <a:lnTo>
                    <a:pt x="1284" y="8"/>
                  </a:lnTo>
                  <a:lnTo>
                    <a:pt x="1210" y="2"/>
                  </a:lnTo>
                  <a:lnTo>
                    <a:pt x="1134" y="0"/>
                  </a:lnTo>
                  <a:lnTo>
                    <a:pt x="1134" y="0"/>
                  </a:lnTo>
                  <a:close/>
                </a:path>
              </a:pathLst>
            </a:custGeom>
            <a:solidFill>
              <a:srgbClr val="C7161E">
                <a:alpha val="90000"/>
              </a:srgbClr>
            </a:solidFill>
            <a:ln w="19050">
              <a:noFill/>
            </a:ln>
          </p:spPr>
          <p:txBody>
            <a:bodyPr vert="horz" wrap="square" lIns="121908" tIns="60954" rIns="121908" bIns="60954" numCol="1" anchor="t" anchorCtr="0" compatLnSpc="1"/>
            <a:lstStyle/>
            <a:p>
              <a:endParaRPr lang="zh-CN" altLang="en-US"/>
            </a:p>
          </p:txBody>
        </p:sp>
        <p:sp>
          <p:nvSpPr>
            <p:cNvPr id="20" name="Freeform 5"/>
            <p:cNvSpPr/>
            <p:nvPr/>
          </p:nvSpPr>
          <p:spPr bwMode="auto">
            <a:xfrm rot="10800000">
              <a:off x="5663070" y="3072192"/>
              <a:ext cx="2180062" cy="1381314"/>
            </a:xfrm>
            <a:custGeom>
              <a:avLst/>
              <a:gdLst>
                <a:gd name="T0" fmla="*/ 1076 w 3124"/>
                <a:gd name="T1" fmla="*/ 2 h 2268"/>
                <a:gd name="T2" fmla="*/ 906 w 3124"/>
                <a:gd name="T3" fmla="*/ 24 h 2268"/>
                <a:gd name="T4" fmla="*/ 744 w 3124"/>
                <a:gd name="T5" fmla="*/ 70 h 2268"/>
                <a:gd name="T6" fmla="*/ 594 w 3124"/>
                <a:gd name="T7" fmla="*/ 138 h 2268"/>
                <a:gd name="T8" fmla="*/ 456 w 3124"/>
                <a:gd name="T9" fmla="*/ 226 h 2268"/>
                <a:gd name="T10" fmla="*/ 334 w 3124"/>
                <a:gd name="T11" fmla="*/ 332 h 2268"/>
                <a:gd name="T12" fmla="*/ 226 w 3124"/>
                <a:gd name="T13" fmla="*/ 456 h 2268"/>
                <a:gd name="T14" fmla="*/ 138 w 3124"/>
                <a:gd name="T15" fmla="*/ 594 h 2268"/>
                <a:gd name="T16" fmla="*/ 70 w 3124"/>
                <a:gd name="T17" fmla="*/ 744 h 2268"/>
                <a:gd name="T18" fmla="*/ 24 w 3124"/>
                <a:gd name="T19" fmla="*/ 906 h 2268"/>
                <a:gd name="T20" fmla="*/ 2 w 3124"/>
                <a:gd name="T21" fmla="*/ 1076 h 2268"/>
                <a:gd name="T22" fmla="*/ 2 w 3124"/>
                <a:gd name="T23" fmla="*/ 1194 h 2268"/>
                <a:gd name="T24" fmla="*/ 24 w 3124"/>
                <a:gd name="T25" fmla="*/ 1364 h 2268"/>
                <a:gd name="T26" fmla="*/ 70 w 3124"/>
                <a:gd name="T27" fmla="*/ 1524 h 2268"/>
                <a:gd name="T28" fmla="*/ 138 w 3124"/>
                <a:gd name="T29" fmla="*/ 1676 h 2268"/>
                <a:gd name="T30" fmla="*/ 226 w 3124"/>
                <a:gd name="T31" fmla="*/ 1814 h 2268"/>
                <a:gd name="T32" fmla="*/ 334 w 3124"/>
                <a:gd name="T33" fmla="*/ 1936 h 2268"/>
                <a:gd name="T34" fmla="*/ 456 w 3124"/>
                <a:gd name="T35" fmla="*/ 2044 h 2268"/>
                <a:gd name="T36" fmla="*/ 594 w 3124"/>
                <a:gd name="T37" fmla="*/ 2132 h 2268"/>
                <a:gd name="T38" fmla="*/ 744 w 3124"/>
                <a:gd name="T39" fmla="*/ 2200 h 2268"/>
                <a:gd name="T40" fmla="*/ 906 w 3124"/>
                <a:gd name="T41" fmla="*/ 2246 h 2268"/>
                <a:gd name="T42" fmla="*/ 1076 w 3124"/>
                <a:gd name="T43" fmla="*/ 2268 h 2268"/>
                <a:gd name="T44" fmla="*/ 1210 w 3124"/>
                <a:gd name="T45" fmla="*/ 2266 h 2268"/>
                <a:gd name="T46" fmla="*/ 1434 w 3124"/>
                <a:gd name="T47" fmla="*/ 2242 h 2268"/>
                <a:gd name="T48" fmla="*/ 1652 w 3124"/>
                <a:gd name="T49" fmla="*/ 2190 h 2268"/>
                <a:gd name="T50" fmla="*/ 1862 w 3124"/>
                <a:gd name="T51" fmla="*/ 2118 h 2268"/>
                <a:gd name="T52" fmla="*/ 2066 w 3124"/>
                <a:gd name="T53" fmla="*/ 2026 h 2268"/>
                <a:gd name="T54" fmla="*/ 2258 w 3124"/>
                <a:gd name="T55" fmla="*/ 1922 h 2268"/>
                <a:gd name="T56" fmla="*/ 2438 w 3124"/>
                <a:gd name="T57" fmla="*/ 1810 h 2268"/>
                <a:gd name="T58" fmla="*/ 2708 w 3124"/>
                <a:gd name="T59" fmla="*/ 1616 h 2268"/>
                <a:gd name="T60" fmla="*/ 2968 w 3124"/>
                <a:gd name="T61" fmla="*/ 1398 h 2268"/>
                <a:gd name="T62" fmla="*/ 3058 w 3124"/>
                <a:gd name="T63" fmla="*/ 1312 h 2268"/>
                <a:gd name="T64" fmla="*/ 3102 w 3124"/>
                <a:gd name="T65" fmla="*/ 1240 h 2268"/>
                <a:gd name="T66" fmla="*/ 3122 w 3124"/>
                <a:gd name="T67" fmla="*/ 1162 h 2268"/>
                <a:gd name="T68" fmla="*/ 3118 w 3124"/>
                <a:gd name="T69" fmla="*/ 1080 h 2268"/>
                <a:gd name="T70" fmla="*/ 3090 w 3124"/>
                <a:gd name="T71" fmla="*/ 1004 h 2268"/>
                <a:gd name="T72" fmla="*/ 3038 w 3124"/>
                <a:gd name="T73" fmla="*/ 936 h 2268"/>
                <a:gd name="T74" fmla="*/ 2890 w 3124"/>
                <a:gd name="T75" fmla="*/ 802 h 2268"/>
                <a:gd name="T76" fmla="*/ 2606 w 3124"/>
                <a:gd name="T77" fmla="*/ 576 h 2268"/>
                <a:gd name="T78" fmla="*/ 2380 w 3124"/>
                <a:gd name="T79" fmla="*/ 420 h 2268"/>
                <a:gd name="T80" fmla="*/ 2196 w 3124"/>
                <a:gd name="T81" fmla="*/ 310 h 2268"/>
                <a:gd name="T82" fmla="*/ 1998 w 3124"/>
                <a:gd name="T83" fmla="*/ 212 h 2268"/>
                <a:gd name="T84" fmla="*/ 1792 w 3124"/>
                <a:gd name="T85" fmla="*/ 126 h 2268"/>
                <a:gd name="T86" fmla="*/ 1580 w 3124"/>
                <a:gd name="T87" fmla="*/ 60 h 2268"/>
                <a:gd name="T88" fmla="*/ 1360 w 3124"/>
                <a:gd name="T89" fmla="*/ 16 h 2268"/>
                <a:gd name="T90" fmla="*/ 1134 w 3124"/>
                <a:gd name="T91" fmla="*/ 0 h 2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24" h="2268">
                  <a:moveTo>
                    <a:pt x="1134" y="0"/>
                  </a:moveTo>
                  <a:lnTo>
                    <a:pt x="1134" y="0"/>
                  </a:lnTo>
                  <a:lnTo>
                    <a:pt x="1076" y="2"/>
                  </a:lnTo>
                  <a:lnTo>
                    <a:pt x="1018" y="6"/>
                  </a:lnTo>
                  <a:lnTo>
                    <a:pt x="962" y="14"/>
                  </a:lnTo>
                  <a:lnTo>
                    <a:pt x="906" y="24"/>
                  </a:lnTo>
                  <a:lnTo>
                    <a:pt x="852" y="36"/>
                  </a:lnTo>
                  <a:lnTo>
                    <a:pt x="798" y="52"/>
                  </a:lnTo>
                  <a:lnTo>
                    <a:pt x="744" y="70"/>
                  </a:lnTo>
                  <a:lnTo>
                    <a:pt x="694" y="90"/>
                  </a:lnTo>
                  <a:lnTo>
                    <a:pt x="644" y="112"/>
                  </a:lnTo>
                  <a:lnTo>
                    <a:pt x="594" y="138"/>
                  </a:lnTo>
                  <a:lnTo>
                    <a:pt x="546" y="164"/>
                  </a:lnTo>
                  <a:lnTo>
                    <a:pt x="500" y="194"/>
                  </a:lnTo>
                  <a:lnTo>
                    <a:pt x="456" y="226"/>
                  </a:lnTo>
                  <a:lnTo>
                    <a:pt x="414" y="260"/>
                  </a:lnTo>
                  <a:lnTo>
                    <a:pt x="372" y="296"/>
                  </a:lnTo>
                  <a:lnTo>
                    <a:pt x="334" y="332"/>
                  </a:lnTo>
                  <a:lnTo>
                    <a:pt x="296" y="372"/>
                  </a:lnTo>
                  <a:lnTo>
                    <a:pt x="260" y="414"/>
                  </a:lnTo>
                  <a:lnTo>
                    <a:pt x="226" y="456"/>
                  </a:lnTo>
                  <a:lnTo>
                    <a:pt x="194" y="500"/>
                  </a:lnTo>
                  <a:lnTo>
                    <a:pt x="166" y="546"/>
                  </a:lnTo>
                  <a:lnTo>
                    <a:pt x="138" y="594"/>
                  </a:lnTo>
                  <a:lnTo>
                    <a:pt x="112" y="644"/>
                  </a:lnTo>
                  <a:lnTo>
                    <a:pt x="90" y="694"/>
                  </a:lnTo>
                  <a:lnTo>
                    <a:pt x="70" y="744"/>
                  </a:lnTo>
                  <a:lnTo>
                    <a:pt x="52" y="798"/>
                  </a:lnTo>
                  <a:lnTo>
                    <a:pt x="36" y="852"/>
                  </a:lnTo>
                  <a:lnTo>
                    <a:pt x="24" y="906"/>
                  </a:lnTo>
                  <a:lnTo>
                    <a:pt x="14" y="962"/>
                  </a:lnTo>
                  <a:lnTo>
                    <a:pt x="6" y="1018"/>
                  </a:lnTo>
                  <a:lnTo>
                    <a:pt x="2" y="1076"/>
                  </a:lnTo>
                  <a:lnTo>
                    <a:pt x="0" y="1134"/>
                  </a:lnTo>
                  <a:lnTo>
                    <a:pt x="0" y="1134"/>
                  </a:lnTo>
                  <a:lnTo>
                    <a:pt x="2" y="1194"/>
                  </a:lnTo>
                  <a:lnTo>
                    <a:pt x="6" y="1250"/>
                  </a:lnTo>
                  <a:lnTo>
                    <a:pt x="14" y="1308"/>
                  </a:lnTo>
                  <a:lnTo>
                    <a:pt x="24" y="1364"/>
                  </a:lnTo>
                  <a:lnTo>
                    <a:pt x="36" y="1418"/>
                  </a:lnTo>
                  <a:lnTo>
                    <a:pt x="52" y="1472"/>
                  </a:lnTo>
                  <a:lnTo>
                    <a:pt x="70" y="1524"/>
                  </a:lnTo>
                  <a:lnTo>
                    <a:pt x="90" y="1576"/>
                  </a:lnTo>
                  <a:lnTo>
                    <a:pt x="112" y="1626"/>
                  </a:lnTo>
                  <a:lnTo>
                    <a:pt x="138" y="1676"/>
                  </a:lnTo>
                  <a:lnTo>
                    <a:pt x="166" y="1722"/>
                  </a:lnTo>
                  <a:lnTo>
                    <a:pt x="194" y="1768"/>
                  </a:lnTo>
                  <a:lnTo>
                    <a:pt x="226" y="1814"/>
                  </a:lnTo>
                  <a:lnTo>
                    <a:pt x="260" y="1856"/>
                  </a:lnTo>
                  <a:lnTo>
                    <a:pt x="296" y="1898"/>
                  </a:lnTo>
                  <a:lnTo>
                    <a:pt x="334" y="1936"/>
                  </a:lnTo>
                  <a:lnTo>
                    <a:pt x="372" y="1974"/>
                  </a:lnTo>
                  <a:lnTo>
                    <a:pt x="414" y="2010"/>
                  </a:lnTo>
                  <a:lnTo>
                    <a:pt x="456" y="2044"/>
                  </a:lnTo>
                  <a:lnTo>
                    <a:pt x="500" y="2074"/>
                  </a:lnTo>
                  <a:lnTo>
                    <a:pt x="546" y="2104"/>
                  </a:lnTo>
                  <a:lnTo>
                    <a:pt x="594" y="2132"/>
                  </a:lnTo>
                  <a:lnTo>
                    <a:pt x="644" y="2156"/>
                  </a:lnTo>
                  <a:lnTo>
                    <a:pt x="694" y="2180"/>
                  </a:lnTo>
                  <a:lnTo>
                    <a:pt x="744" y="2200"/>
                  </a:lnTo>
                  <a:lnTo>
                    <a:pt x="798" y="2218"/>
                  </a:lnTo>
                  <a:lnTo>
                    <a:pt x="852" y="2232"/>
                  </a:lnTo>
                  <a:lnTo>
                    <a:pt x="906" y="2246"/>
                  </a:lnTo>
                  <a:lnTo>
                    <a:pt x="962" y="2256"/>
                  </a:lnTo>
                  <a:lnTo>
                    <a:pt x="1018" y="2262"/>
                  </a:lnTo>
                  <a:lnTo>
                    <a:pt x="1076" y="2268"/>
                  </a:lnTo>
                  <a:lnTo>
                    <a:pt x="1134" y="2268"/>
                  </a:lnTo>
                  <a:lnTo>
                    <a:pt x="1134" y="2268"/>
                  </a:lnTo>
                  <a:lnTo>
                    <a:pt x="1210" y="2266"/>
                  </a:lnTo>
                  <a:lnTo>
                    <a:pt x="1284" y="2262"/>
                  </a:lnTo>
                  <a:lnTo>
                    <a:pt x="1360" y="2254"/>
                  </a:lnTo>
                  <a:lnTo>
                    <a:pt x="1434" y="2242"/>
                  </a:lnTo>
                  <a:lnTo>
                    <a:pt x="1506" y="2228"/>
                  </a:lnTo>
                  <a:lnTo>
                    <a:pt x="1580" y="2210"/>
                  </a:lnTo>
                  <a:lnTo>
                    <a:pt x="1652" y="2190"/>
                  </a:lnTo>
                  <a:lnTo>
                    <a:pt x="1722" y="2168"/>
                  </a:lnTo>
                  <a:lnTo>
                    <a:pt x="1792" y="2144"/>
                  </a:lnTo>
                  <a:lnTo>
                    <a:pt x="1862" y="2118"/>
                  </a:lnTo>
                  <a:lnTo>
                    <a:pt x="1932" y="2088"/>
                  </a:lnTo>
                  <a:lnTo>
                    <a:pt x="1998" y="2058"/>
                  </a:lnTo>
                  <a:lnTo>
                    <a:pt x="2066" y="2026"/>
                  </a:lnTo>
                  <a:lnTo>
                    <a:pt x="2130" y="1994"/>
                  </a:lnTo>
                  <a:lnTo>
                    <a:pt x="2196" y="1958"/>
                  </a:lnTo>
                  <a:lnTo>
                    <a:pt x="2258" y="1922"/>
                  </a:lnTo>
                  <a:lnTo>
                    <a:pt x="2320" y="1886"/>
                  </a:lnTo>
                  <a:lnTo>
                    <a:pt x="2380" y="1848"/>
                  </a:lnTo>
                  <a:lnTo>
                    <a:pt x="2438" y="1810"/>
                  </a:lnTo>
                  <a:lnTo>
                    <a:pt x="2496" y="1772"/>
                  </a:lnTo>
                  <a:lnTo>
                    <a:pt x="2606" y="1694"/>
                  </a:lnTo>
                  <a:lnTo>
                    <a:pt x="2708" y="1616"/>
                  </a:lnTo>
                  <a:lnTo>
                    <a:pt x="2802" y="1540"/>
                  </a:lnTo>
                  <a:lnTo>
                    <a:pt x="2890" y="1466"/>
                  </a:lnTo>
                  <a:lnTo>
                    <a:pt x="2968" y="1398"/>
                  </a:lnTo>
                  <a:lnTo>
                    <a:pt x="3038" y="1334"/>
                  </a:lnTo>
                  <a:lnTo>
                    <a:pt x="3038" y="1334"/>
                  </a:lnTo>
                  <a:lnTo>
                    <a:pt x="3058" y="1312"/>
                  </a:lnTo>
                  <a:lnTo>
                    <a:pt x="3074" y="1290"/>
                  </a:lnTo>
                  <a:lnTo>
                    <a:pt x="3090" y="1266"/>
                  </a:lnTo>
                  <a:lnTo>
                    <a:pt x="3102" y="1240"/>
                  </a:lnTo>
                  <a:lnTo>
                    <a:pt x="3112" y="1216"/>
                  </a:lnTo>
                  <a:lnTo>
                    <a:pt x="3118" y="1188"/>
                  </a:lnTo>
                  <a:lnTo>
                    <a:pt x="3122" y="1162"/>
                  </a:lnTo>
                  <a:lnTo>
                    <a:pt x="3124" y="1134"/>
                  </a:lnTo>
                  <a:lnTo>
                    <a:pt x="3122" y="1108"/>
                  </a:lnTo>
                  <a:lnTo>
                    <a:pt x="3118" y="1080"/>
                  </a:lnTo>
                  <a:lnTo>
                    <a:pt x="3112" y="1054"/>
                  </a:lnTo>
                  <a:lnTo>
                    <a:pt x="3102" y="1028"/>
                  </a:lnTo>
                  <a:lnTo>
                    <a:pt x="3090" y="1004"/>
                  </a:lnTo>
                  <a:lnTo>
                    <a:pt x="3074" y="980"/>
                  </a:lnTo>
                  <a:lnTo>
                    <a:pt x="3058" y="958"/>
                  </a:lnTo>
                  <a:lnTo>
                    <a:pt x="3038" y="936"/>
                  </a:lnTo>
                  <a:lnTo>
                    <a:pt x="3038" y="936"/>
                  </a:lnTo>
                  <a:lnTo>
                    <a:pt x="2968" y="872"/>
                  </a:lnTo>
                  <a:lnTo>
                    <a:pt x="2890" y="802"/>
                  </a:lnTo>
                  <a:lnTo>
                    <a:pt x="2802" y="730"/>
                  </a:lnTo>
                  <a:lnTo>
                    <a:pt x="2708" y="652"/>
                  </a:lnTo>
                  <a:lnTo>
                    <a:pt x="2606" y="576"/>
                  </a:lnTo>
                  <a:lnTo>
                    <a:pt x="2496" y="498"/>
                  </a:lnTo>
                  <a:lnTo>
                    <a:pt x="2438" y="458"/>
                  </a:lnTo>
                  <a:lnTo>
                    <a:pt x="2380" y="420"/>
                  </a:lnTo>
                  <a:lnTo>
                    <a:pt x="2320" y="384"/>
                  </a:lnTo>
                  <a:lnTo>
                    <a:pt x="2258" y="346"/>
                  </a:lnTo>
                  <a:lnTo>
                    <a:pt x="2196" y="310"/>
                  </a:lnTo>
                  <a:lnTo>
                    <a:pt x="2130" y="276"/>
                  </a:lnTo>
                  <a:lnTo>
                    <a:pt x="2066" y="242"/>
                  </a:lnTo>
                  <a:lnTo>
                    <a:pt x="1998" y="212"/>
                  </a:lnTo>
                  <a:lnTo>
                    <a:pt x="1932" y="180"/>
                  </a:lnTo>
                  <a:lnTo>
                    <a:pt x="1862" y="152"/>
                  </a:lnTo>
                  <a:lnTo>
                    <a:pt x="1792" y="126"/>
                  </a:lnTo>
                  <a:lnTo>
                    <a:pt x="1722" y="102"/>
                  </a:lnTo>
                  <a:lnTo>
                    <a:pt x="1652" y="80"/>
                  </a:lnTo>
                  <a:lnTo>
                    <a:pt x="1580" y="60"/>
                  </a:lnTo>
                  <a:lnTo>
                    <a:pt x="1506" y="42"/>
                  </a:lnTo>
                  <a:lnTo>
                    <a:pt x="1434" y="28"/>
                  </a:lnTo>
                  <a:lnTo>
                    <a:pt x="1360" y="16"/>
                  </a:lnTo>
                  <a:lnTo>
                    <a:pt x="1284" y="8"/>
                  </a:lnTo>
                  <a:lnTo>
                    <a:pt x="1210" y="2"/>
                  </a:lnTo>
                  <a:lnTo>
                    <a:pt x="1134" y="0"/>
                  </a:lnTo>
                  <a:lnTo>
                    <a:pt x="1134" y="0"/>
                  </a:lnTo>
                  <a:close/>
                </a:path>
              </a:pathLst>
            </a:custGeom>
            <a:solidFill>
              <a:schemeClr val="accent6">
                <a:alpha val="50000"/>
              </a:schemeClr>
            </a:solidFill>
            <a:ln w="19050">
              <a:noFill/>
            </a:ln>
          </p:spPr>
          <p:txBody>
            <a:bodyPr vert="horz" wrap="square" lIns="121908" tIns="60954" rIns="121908" bIns="60954" numCol="1" anchor="t" anchorCtr="0" compatLnSpc="1"/>
            <a:lstStyle/>
            <a:p>
              <a:endParaRPr lang="zh-CN" altLang="en-US" dirty="0"/>
            </a:p>
          </p:txBody>
        </p:sp>
        <p:sp>
          <p:nvSpPr>
            <p:cNvPr id="21" name="矩形 20"/>
            <p:cNvSpPr/>
            <p:nvPr/>
          </p:nvSpPr>
          <p:spPr>
            <a:xfrm>
              <a:off x="4363466" y="3281501"/>
              <a:ext cx="1312060" cy="985417"/>
            </a:xfrm>
            <a:prstGeom prst="rect">
              <a:avLst/>
            </a:prstGeom>
          </p:spPr>
          <p:txBody>
            <a:bodyPr wrap="square" lIns="121908" tIns="60954" rIns="121908" bIns="60954">
              <a:spAutoFit/>
            </a:bodyPr>
            <a:lstStyle/>
            <a:p>
              <a:pPr algn="ctr">
                <a:lnSpc>
                  <a:spcPct val="130000"/>
                </a:lnSpc>
              </a:pPr>
              <a:r>
                <a:rPr lang="zh-CN" altLang="en-US" sz="2000" b="1" dirty="0">
                  <a:solidFill>
                    <a:schemeClr val="bg1"/>
                  </a:solidFill>
                  <a:latin typeface="Arial" panose="020B0604020202020204" pitchFamily="34" charset="0"/>
                  <a:ea typeface="微软雅黑" panose="020B0503020204020204" pitchFamily="34" charset="-122"/>
                  <a:cs typeface="+mn-ea"/>
                </a:rPr>
                <a:t>增加备付金收益</a:t>
              </a:r>
              <a:endParaRPr lang="zh-CN" altLang="zh-CN" sz="2000" b="1" dirty="0">
                <a:solidFill>
                  <a:schemeClr val="bg1"/>
                </a:solidFill>
                <a:latin typeface="Arial" panose="020B0604020202020204" pitchFamily="34" charset="0"/>
                <a:ea typeface="微软雅黑" panose="020B0503020204020204" pitchFamily="34" charset="-122"/>
                <a:cs typeface="+mn-ea"/>
              </a:endParaRPr>
            </a:p>
          </p:txBody>
        </p:sp>
        <p:sp>
          <p:nvSpPr>
            <p:cNvPr id="22" name="矩形 21"/>
            <p:cNvSpPr/>
            <p:nvPr/>
          </p:nvSpPr>
          <p:spPr>
            <a:xfrm>
              <a:off x="6375536" y="3294971"/>
              <a:ext cx="1407596" cy="985417"/>
            </a:xfrm>
            <a:prstGeom prst="rect">
              <a:avLst/>
            </a:prstGeom>
          </p:spPr>
          <p:txBody>
            <a:bodyPr wrap="square" lIns="121908" tIns="60954" rIns="121908" bIns="60954">
              <a:spAutoFit/>
            </a:bodyPr>
            <a:lstStyle/>
            <a:p>
              <a:pPr algn="ctr">
                <a:lnSpc>
                  <a:spcPct val="130000"/>
                </a:lnSpc>
              </a:pPr>
              <a:r>
                <a:rPr lang="zh-CN" altLang="en-US" sz="2000" b="1" dirty="0">
                  <a:solidFill>
                    <a:schemeClr val="bg1"/>
                  </a:solidFill>
                  <a:latin typeface="Arial" panose="020B0604020202020204" pitchFamily="34" charset="0"/>
                  <a:ea typeface="微软雅黑" panose="020B0503020204020204" pitchFamily="34" charset="-122"/>
                  <a:cs typeface="+mn-ea"/>
                </a:rPr>
                <a:t>节约利</a:t>
              </a:r>
              <a:endParaRPr lang="en-US" altLang="zh-CN" sz="2000" b="1" dirty="0">
                <a:solidFill>
                  <a:schemeClr val="bg1"/>
                </a:solidFill>
                <a:latin typeface="Arial" panose="020B0604020202020204" pitchFamily="34" charset="0"/>
                <a:ea typeface="微软雅黑" panose="020B0503020204020204" pitchFamily="34" charset="-122"/>
                <a:cs typeface="+mn-ea"/>
              </a:endParaRPr>
            </a:p>
            <a:p>
              <a:pPr algn="ctr">
                <a:lnSpc>
                  <a:spcPct val="130000"/>
                </a:lnSpc>
              </a:pPr>
              <a:r>
                <a:rPr lang="zh-CN" altLang="en-US" sz="2000" b="1" dirty="0">
                  <a:solidFill>
                    <a:schemeClr val="bg1"/>
                  </a:solidFill>
                  <a:latin typeface="Arial" panose="020B0604020202020204" pitchFamily="34" charset="0"/>
                  <a:ea typeface="微软雅黑" panose="020B0503020204020204" pitchFamily="34" charset="-122"/>
                  <a:cs typeface="+mn-ea"/>
                </a:rPr>
                <a:t>息成本</a:t>
              </a:r>
              <a:endParaRPr lang="en-US" altLang="zh-CN" sz="2000" b="1" dirty="0">
                <a:solidFill>
                  <a:schemeClr val="bg1"/>
                </a:solidFill>
                <a:latin typeface="Arial" panose="020B0604020202020204" pitchFamily="34" charset="0"/>
                <a:ea typeface="微软雅黑" panose="020B0503020204020204" pitchFamily="34" charset="-122"/>
                <a:cs typeface="+mn-ea"/>
              </a:endParaRPr>
            </a:p>
          </p:txBody>
        </p:sp>
        <p:sp>
          <p:nvSpPr>
            <p:cNvPr id="23" name="Freeform 51"/>
            <p:cNvSpPr>
              <a:spLocks noEditPoints="1"/>
            </p:cNvSpPr>
            <p:nvPr/>
          </p:nvSpPr>
          <p:spPr bwMode="auto">
            <a:xfrm>
              <a:off x="5825310" y="3424727"/>
              <a:ext cx="520509" cy="547138"/>
            </a:xfrm>
            <a:custGeom>
              <a:avLst/>
              <a:gdLst>
                <a:gd name="T0" fmla="*/ 8 w 93"/>
                <a:gd name="T1" fmla="*/ 73 h 83"/>
                <a:gd name="T2" fmla="*/ 5 w 93"/>
                <a:gd name="T3" fmla="*/ 71 h 83"/>
                <a:gd name="T4" fmla="*/ 8 w 93"/>
                <a:gd name="T5" fmla="*/ 69 h 83"/>
                <a:gd name="T6" fmla="*/ 11 w 93"/>
                <a:gd name="T7" fmla="*/ 69 h 83"/>
                <a:gd name="T8" fmla="*/ 11 w 93"/>
                <a:gd name="T9" fmla="*/ 29 h 83"/>
                <a:gd name="T10" fmla="*/ 4 w 93"/>
                <a:gd name="T11" fmla="*/ 29 h 83"/>
                <a:gd name="T12" fmla="*/ 0 w 93"/>
                <a:gd name="T13" fmla="*/ 25 h 83"/>
                <a:gd name="T14" fmla="*/ 2 w 93"/>
                <a:gd name="T15" fmla="*/ 21 h 83"/>
                <a:gd name="T16" fmla="*/ 44 w 93"/>
                <a:gd name="T17" fmla="*/ 0 h 83"/>
                <a:gd name="T18" fmla="*/ 48 w 93"/>
                <a:gd name="T19" fmla="*/ 0 h 83"/>
                <a:gd name="T20" fmla="*/ 90 w 93"/>
                <a:gd name="T21" fmla="*/ 22 h 83"/>
                <a:gd name="T22" fmla="*/ 92 w 93"/>
                <a:gd name="T23" fmla="*/ 27 h 83"/>
                <a:gd name="T24" fmla="*/ 88 w 93"/>
                <a:gd name="T25" fmla="*/ 29 h 83"/>
                <a:gd name="T26" fmla="*/ 88 w 93"/>
                <a:gd name="T27" fmla="*/ 29 h 83"/>
                <a:gd name="T28" fmla="*/ 81 w 93"/>
                <a:gd name="T29" fmla="*/ 29 h 83"/>
                <a:gd name="T30" fmla="*/ 81 w 93"/>
                <a:gd name="T31" fmla="*/ 69 h 83"/>
                <a:gd name="T32" fmla="*/ 84 w 93"/>
                <a:gd name="T33" fmla="*/ 69 h 83"/>
                <a:gd name="T34" fmla="*/ 87 w 93"/>
                <a:gd name="T35" fmla="*/ 71 h 83"/>
                <a:gd name="T36" fmla="*/ 84 w 93"/>
                <a:gd name="T37" fmla="*/ 73 h 83"/>
                <a:gd name="T38" fmla="*/ 8 w 93"/>
                <a:gd name="T39" fmla="*/ 73 h 83"/>
                <a:gd name="T40" fmla="*/ 19 w 93"/>
                <a:gd name="T41" fmla="*/ 29 h 83"/>
                <a:gd name="T42" fmla="*/ 19 w 93"/>
                <a:gd name="T43" fmla="*/ 29 h 83"/>
                <a:gd name="T44" fmla="*/ 19 w 93"/>
                <a:gd name="T45" fmla="*/ 69 h 83"/>
                <a:gd name="T46" fmla="*/ 32 w 93"/>
                <a:gd name="T47" fmla="*/ 69 h 83"/>
                <a:gd name="T48" fmla="*/ 32 w 93"/>
                <a:gd name="T49" fmla="*/ 29 h 83"/>
                <a:gd name="T50" fmla="*/ 19 w 93"/>
                <a:gd name="T51" fmla="*/ 29 h 83"/>
                <a:gd name="T52" fmla="*/ 39 w 93"/>
                <a:gd name="T53" fmla="*/ 29 h 83"/>
                <a:gd name="T54" fmla="*/ 39 w 93"/>
                <a:gd name="T55" fmla="*/ 29 h 83"/>
                <a:gd name="T56" fmla="*/ 39 w 93"/>
                <a:gd name="T57" fmla="*/ 69 h 83"/>
                <a:gd name="T58" fmla="*/ 53 w 93"/>
                <a:gd name="T59" fmla="*/ 69 h 83"/>
                <a:gd name="T60" fmla="*/ 53 w 93"/>
                <a:gd name="T61" fmla="*/ 29 h 83"/>
                <a:gd name="T62" fmla="*/ 39 w 93"/>
                <a:gd name="T63" fmla="*/ 29 h 83"/>
                <a:gd name="T64" fmla="*/ 60 w 93"/>
                <a:gd name="T65" fmla="*/ 29 h 83"/>
                <a:gd name="T66" fmla="*/ 60 w 93"/>
                <a:gd name="T67" fmla="*/ 29 h 83"/>
                <a:gd name="T68" fmla="*/ 60 w 93"/>
                <a:gd name="T69" fmla="*/ 69 h 83"/>
                <a:gd name="T70" fmla="*/ 73 w 93"/>
                <a:gd name="T71" fmla="*/ 69 h 83"/>
                <a:gd name="T72" fmla="*/ 73 w 93"/>
                <a:gd name="T73" fmla="*/ 29 h 83"/>
                <a:gd name="T74" fmla="*/ 60 w 93"/>
                <a:gd name="T75" fmla="*/ 29 h 83"/>
                <a:gd name="T76" fmla="*/ 73 w 93"/>
                <a:gd name="T77" fmla="*/ 21 h 83"/>
                <a:gd name="T78" fmla="*/ 73 w 93"/>
                <a:gd name="T79" fmla="*/ 21 h 83"/>
                <a:gd name="T80" fmla="*/ 46 w 93"/>
                <a:gd name="T81" fmla="*/ 8 h 83"/>
                <a:gd name="T82" fmla="*/ 19 w 93"/>
                <a:gd name="T83" fmla="*/ 21 h 83"/>
                <a:gd name="T84" fmla="*/ 73 w 93"/>
                <a:gd name="T85" fmla="*/ 21 h 83"/>
                <a:gd name="T86" fmla="*/ 4 w 93"/>
                <a:gd name="T87" fmla="*/ 83 h 83"/>
                <a:gd name="T88" fmla="*/ 4 w 93"/>
                <a:gd name="T89" fmla="*/ 83 h 83"/>
                <a:gd name="T90" fmla="*/ 0 w 93"/>
                <a:gd name="T91" fmla="*/ 79 h 83"/>
                <a:gd name="T92" fmla="*/ 4 w 93"/>
                <a:gd name="T93" fmla="*/ 76 h 83"/>
                <a:gd name="T94" fmla="*/ 88 w 93"/>
                <a:gd name="T95" fmla="*/ 76 h 83"/>
                <a:gd name="T96" fmla="*/ 92 w 93"/>
                <a:gd name="T97" fmla="*/ 79 h 83"/>
                <a:gd name="T98" fmla="*/ 88 w 93"/>
                <a:gd name="T99" fmla="*/ 83 h 83"/>
                <a:gd name="T100" fmla="*/ 4 w 93"/>
                <a:gd name="T10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83">
                  <a:moveTo>
                    <a:pt x="8" y="73"/>
                  </a:moveTo>
                  <a:cubicBezTo>
                    <a:pt x="6" y="73"/>
                    <a:pt x="5" y="72"/>
                    <a:pt x="5" y="71"/>
                  </a:cubicBezTo>
                  <a:cubicBezTo>
                    <a:pt x="5" y="70"/>
                    <a:pt x="6" y="69"/>
                    <a:pt x="8" y="69"/>
                  </a:cubicBezTo>
                  <a:cubicBezTo>
                    <a:pt x="11" y="69"/>
                    <a:pt x="11" y="69"/>
                    <a:pt x="11" y="69"/>
                  </a:cubicBezTo>
                  <a:cubicBezTo>
                    <a:pt x="11" y="29"/>
                    <a:pt x="11" y="29"/>
                    <a:pt x="11" y="29"/>
                  </a:cubicBezTo>
                  <a:cubicBezTo>
                    <a:pt x="4" y="29"/>
                    <a:pt x="4" y="29"/>
                    <a:pt x="4" y="29"/>
                  </a:cubicBezTo>
                  <a:cubicBezTo>
                    <a:pt x="2" y="29"/>
                    <a:pt x="0" y="27"/>
                    <a:pt x="0" y="25"/>
                  </a:cubicBezTo>
                  <a:cubicBezTo>
                    <a:pt x="0" y="23"/>
                    <a:pt x="1" y="22"/>
                    <a:pt x="2" y="21"/>
                  </a:cubicBezTo>
                  <a:cubicBezTo>
                    <a:pt x="44" y="0"/>
                    <a:pt x="44" y="0"/>
                    <a:pt x="44" y="0"/>
                  </a:cubicBezTo>
                  <a:cubicBezTo>
                    <a:pt x="45" y="0"/>
                    <a:pt x="47" y="0"/>
                    <a:pt x="48" y="0"/>
                  </a:cubicBezTo>
                  <a:cubicBezTo>
                    <a:pt x="90" y="22"/>
                    <a:pt x="90" y="22"/>
                    <a:pt x="90" y="22"/>
                  </a:cubicBezTo>
                  <a:cubicBezTo>
                    <a:pt x="92" y="23"/>
                    <a:pt x="93" y="25"/>
                    <a:pt x="92" y="27"/>
                  </a:cubicBezTo>
                  <a:cubicBezTo>
                    <a:pt x="91" y="28"/>
                    <a:pt x="90" y="29"/>
                    <a:pt x="88" y="29"/>
                  </a:cubicBezTo>
                  <a:cubicBezTo>
                    <a:pt x="88" y="29"/>
                    <a:pt x="88" y="29"/>
                    <a:pt x="88" y="29"/>
                  </a:cubicBezTo>
                  <a:cubicBezTo>
                    <a:pt x="81" y="29"/>
                    <a:pt x="81" y="29"/>
                    <a:pt x="81" y="29"/>
                  </a:cubicBezTo>
                  <a:cubicBezTo>
                    <a:pt x="81" y="69"/>
                    <a:pt x="81" y="69"/>
                    <a:pt x="81" y="69"/>
                  </a:cubicBezTo>
                  <a:cubicBezTo>
                    <a:pt x="84" y="69"/>
                    <a:pt x="84" y="69"/>
                    <a:pt x="84" y="69"/>
                  </a:cubicBezTo>
                  <a:cubicBezTo>
                    <a:pt x="86" y="69"/>
                    <a:pt x="87" y="70"/>
                    <a:pt x="87" y="71"/>
                  </a:cubicBezTo>
                  <a:cubicBezTo>
                    <a:pt x="87" y="72"/>
                    <a:pt x="86" y="73"/>
                    <a:pt x="84" y="73"/>
                  </a:cubicBezTo>
                  <a:cubicBezTo>
                    <a:pt x="8" y="73"/>
                    <a:pt x="8" y="73"/>
                    <a:pt x="8" y="73"/>
                  </a:cubicBezTo>
                  <a:close/>
                  <a:moveTo>
                    <a:pt x="19" y="29"/>
                  </a:moveTo>
                  <a:cubicBezTo>
                    <a:pt x="19" y="29"/>
                    <a:pt x="19" y="29"/>
                    <a:pt x="19" y="29"/>
                  </a:cubicBezTo>
                  <a:cubicBezTo>
                    <a:pt x="19" y="69"/>
                    <a:pt x="19" y="69"/>
                    <a:pt x="19" y="69"/>
                  </a:cubicBezTo>
                  <a:cubicBezTo>
                    <a:pt x="32" y="69"/>
                    <a:pt x="32" y="69"/>
                    <a:pt x="32" y="69"/>
                  </a:cubicBezTo>
                  <a:cubicBezTo>
                    <a:pt x="32" y="29"/>
                    <a:pt x="32" y="29"/>
                    <a:pt x="32" y="29"/>
                  </a:cubicBezTo>
                  <a:cubicBezTo>
                    <a:pt x="19" y="29"/>
                    <a:pt x="19" y="29"/>
                    <a:pt x="19" y="29"/>
                  </a:cubicBezTo>
                  <a:close/>
                  <a:moveTo>
                    <a:pt x="39" y="29"/>
                  </a:moveTo>
                  <a:cubicBezTo>
                    <a:pt x="39" y="29"/>
                    <a:pt x="39" y="29"/>
                    <a:pt x="39" y="29"/>
                  </a:cubicBezTo>
                  <a:cubicBezTo>
                    <a:pt x="39" y="69"/>
                    <a:pt x="39" y="69"/>
                    <a:pt x="39" y="69"/>
                  </a:cubicBezTo>
                  <a:cubicBezTo>
                    <a:pt x="53" y="69"/>
                    <a:pt x="53" y="69"/>
                    <a:pt x="53" y="69"/>
                  </a:cubicBezTo>
                  <a:cubicBezTo>
                    <a:pt x="53" y="29"/>
                    <a:pt x="53" y="29"/>
                    <a:pt x="53" y="29"/>
                  </a:cubicBezTo>
                  <a:cubicBezTo>
                    <a:pt x="39" y="29"/>
                    <a:pt x="39" y="29"/>
                    <a:pt x="39" y="29"/>
                  </a:cubicBezTo>
                  <a:close/>
                  <a:moveTo>
                    <a:pt x="60" y="29"/>
                  </a:moveTo>
                  <a:cubicBezTo>
                    <a:pt x="60" y="29"/>
                    <a:pt x="60" y="29"/>
                    <a:pt x="60" y="29"/>
                  </a:cubicBezTo>
                  <a:cubicBezTo>
                    <a:pt x="60" y="69"/>
                    <a:pt x="60" y="69"/>
                    <a:pt x="60" y="69"/>
                  </a:cubicBezTo>
                  <a:cubicBezTo>
                    <a:pt x="73" y="69"/>
                    <a:pt x="73" y="69"/>
                    <a:pt x="73" y="69"/>
                  </a:cubicBezTo>
                  <a:cubicBezTo>
                    <a:pt x="73" y="29"/>
                    <a:pt x="73" y="29"/>
                    <a:pt x="73" y="29"/>
                  </a:cubicBezTo>
                  <a:cubicBezTo>
                    <a:pt x="60" y="29"/>
                    <a:pt x="60" y="29"/>
                    <a:pt x="60" y="29"/>
                  </a:cubicBezTo>
                  <a:close/>
                  <a:moveTo>
                    <a:pt x="73" y="21"/>
                  </a:moveTo>
                  <a:cubicBezTo>
                    <a:pt x="73" y="21"/>
                    <a:pt x="73" y="21"/>
                    <a:pt x="73" y="21"/>
                  </a:cubicBezTo>
                  <a:cubicBezTo>
                    <a:pt x="46" y="8"/>
                    <a:pt x="46" y="8"/>
                    <a:pt x="46" y="8"/>
                  </a:cubicBezTo>
                  <a:cubicBezTo>
                    <a:pt x="19" y="21"/>
                    <a:pt x="19" y="21"/>
                    <a:pt x="19" y="21"/>
                  </a:cubicBezTo>
                  <a:cubicBezTo>
                    <a:pt x="73" y="21"/>
                    <a:pt x="73" y="21"/>
                    <a:pt x="73" y="21"/>
                  </a:cubicBezTo>
                  <a:close/>
                  <a:moveTo>
                    <a:pt x="4" y="83"/>
                  </a:moveTo>
                  <a:cubicBezTo>
                    <a:pt x="4" y="83"/>
                    <a:pt x="4" y="83"/>
                    <a:pt x="4" y="83"/>
                  </a:cubicBezTo>
                  <a:cubicBezTo>
                    <a:pt x="2" y="83"/>
                    <a:pt x="0" y="81"/>
                    <a:pt x="0" y="79"/>
                  </a:cubicBezTo>
                  <a:cubicBezTo>
                    <a:pt x="0" y="77"/>
                    <a:pt x="2" y="76"/>
                    <a:pt x="4" y="76"/>
                  </a:cubicBezTo>
                  <a:cubicBezTo>
                    <a:pt x="88" y="76"/>
                    <a:pt x="88" y="76"/>
                    <a:pt x="88" y="76"/>
                  </a:cubicBezTo>
                  <a:cubicBezTo>
                    <a:pt x="90" y="76"/>
                    <a:pt x="92" y="77"/>
                    <a:pt x="92" y="79"/>
                  </a:cubicBezTo>
                  <a:cubicBezTo>
                    <a:pt x="92" y="81"/>
                    <a:pt x="90" y="83"/>
                    <a:pt x="88" y="83"/>
                  </a:cubicBezTo>
                  <a:cubicBezTo>
                    <a:pt x="4" y="83"/>
                    <a:pt x="4" y="83"/>
                    <a:pt x="4" y="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5" name="组合 94"/>
          <p:cNvGrpSpPr/>
          <p:nvPr/>
        </p:nvGrpSpPr>
        <p:grpSpPr>
          <a:xfrm>
            <a:off x="294289" y="2685946"/>
            <a:ext cx="3941380" cy="2158428"/>
            <a:chOff x="294289" y="2433700"/>
            <a:chExt cx="3941380" cy="2158428"/>
          </a:xfrm>
        </p:grpSpPr>
        <p:sp>
          <p:nvSpPr>
            <p:cNvPr id="73" name="矩形 72"/>
            <p:cNvSpPr/>
            <p:nvPr/>
          </p:nvSpPr>
          <p:spPr>
            <a:xfrm>
              <a:off x="294289" y="2433700"/>
              <a:ext cx="3871605" cy="2158428"/>
            </a:xfrm>
            <a:prstGeom prst="rect">
              <a:avLst/>
            </a:prstGeom>
            <a:solidFill>
              <a:schemeClr val="bg1"/>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文本框 19"/>
            <p:cNvSpPr txBox="1"/>
            <p:nvPr/>
          </p:nvSpPr>
          <p:spPr>
            <a:xfrm>
              <a:off x="883443" y="2486574"/>
              <a:ext cx="1783378" cy="3683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b="1" dirty="0">
                  <a:solidFill>
                    <a:srgbClr val="C8171E"/>
                  </a:solidFill>
                  <a:latin typeface="+mn-ea"/>
                </a:rPr>
                <a:t>案例测算</a:t>
              </a:r>
              <a:endParaRPr kumimoji="1" lang="zh-CN" altLang="en-US" b="1" dirty="0">
                <a:solidFill>
                  <a:srgbClr val="C8171E"/>
                </a:solidFill>
                <a:latin typeface="+mn-ea"/>
              </a:endParaRPr>
            </a:p>
          </p:txBody>
        </p:sp>
        <p:sp>
          <p:nvSpPr>
            <p:cNvPr id="28" name="文本框 18"/>
            <p:cNvSpPr txBox="1"/>
            <p:nvPr/>
          </p:nvSpPr>
          <p:spPr>
            <a:xfrm>
              <a:off x="334683" y="2923195"/>
              <a:ext cx="3900986" cy="15261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4480" indent="-284480" fontAlgn="auto">
                <a:lnSpc>
                  <a:spcPct val="150000"/>
                </a:lnSpc>
                <a:spcBef>
                  <a:spcPct val="0"/>
                </a:spcBef>
                <a:buClr>
                  <a:srgbClr val="C00000"/>
                </a:buClr>
                <a:buFont typeface="Wingdings" panose="05000000000000000000" pitchFamily="2" charset="2"/>
                <a:buChar char="n"/>
              </a:pPr>
              <a:r>
                <a:rPr lang="zh-CN" altLang="en-US" sz="1600" dirty="0">
                  <a:latin typeface="+mn-ea"/>
                  <a:sym typeface="+mn-ea"/>
                </a:rPr>
                <a:t>活期备付金利率</a:t>
              </a:r>
              <a:r>
                <a:rPr lang="en-US" altLang="zh-CN" sz="1600" dirty="0">
                  <a:latin typeface="+mn-ea"/>
                  <a:sym typeface="+mn-ea"/>
                </a:rPr>
                <a:t>1%</a:t>
              </a:r>
              <a:endParaRPr lang="en-US" altLang="zh-CN" sz="1600" dirty="0">
                <a:latin typeface="+mn-ea"/>
                <a:sym typeface="+mn-ea"/>
              </a:endParaRPr>
            </a:p>
            <a:p>
              <a:pPr marL="284480" indent="-284480" fontAlgn="auto">
                <a:lnSpc>
                  <a:spcPct val="150000"/>
                </a:lnSpc>
                <a:spcBef>
                  <a:spcPct val="0"/>
                </a:spcBef>
                <a:buClr>
                  <a:srgbClr val="C00000"/>
                </a:buClr>
                <a:buFont typeface="Wingdings" panose="05000000000000000000" pitchFamily="2" charset="2"/>
                <a:buChar char="n"/>
              </a:pPr>
              <a:r>
                <a:rPr lang="zh-CN" altLang="en-US" sz="1600" dirty="0">
                  <a:latin typeface="+mn-ea"/>
                </a:rPr>
                <a:t>开通信</a:t>
              </a:r>
              <a:r>
                <a:rPr lang="en-US" altLang="zh-CN" sz="1600" dirty="0">
                  <a:latin typeface="+mn-ea"/>
                </a:rPr>
                <a:t>e</a:t>
              </a:r>
              <a:r>
                <a:rPr lang="zh-CN" altLang="en-US" sz="1600" dirty="0">
                  <a:latin typeface="+mn-ea"/>
                </a:rPr>
                <a:t>融，备付金存定期利率</a:t>
              </a:r>
              <a:r>
                <a:rPr lang="en-US" altLang="zh-CN" sz="1600" dirty="0">
                  <a:latin typeface="+mn-ea"/>
                </a:rPr>
                <a:t>3%</a:t>
              </a:r>
              <a:endParaRPr lang="en-US" altLang="zh-CN" sz="1600" dirty="0">
                <a:latin typeface="+mn-ea"/>
              </a:endParaRPr>
            </a:p>
            <a:p>
              <a:pPr marL="284480" indent="-284480" fontAlgn="auto">
                <a:lnSpc>
                  <a:spcPct val="150000"/>
                </a:lnSpc>
                <a:spcBef>
                  <a:spcPct val="0"/>
                </a:spcBef>
                <a:buClr>
                  <a:srgbClr val="C00000"/>
                </a:buClr>
                <a:buFont typeface="Wingdings" panose="05000000000000000000" pitchFamily="2" charset="2"/>
                <a:buChar char="n"/>
              </a:pPr>
              <a:r>
                <a:rPr lang="zh-CN" altLang="en-US" sz="1600" dirty="0">
                  <a:latin typeface="+mn-ea"/>
                </a:rPr>
                <a:t>信</a:t>
              </a:r>
              <a:r>
                <a:rPr lang="en-US" altLang="zh-CN" sz="1600" dirty="0">
                  <a:latin typeface="+mn-ea"/>
                </a:rPr>
                <a:t>e</a:t>
              </a:r>
              <a:r>
                <a:rPr lang="zh-CN" altLang="en-US" sz="1600" dirty="0">
                  <a:latin typeface="+mn-ea"/>
                </a:rPr>
                <a:t>融利率</a:t>
              </a:r>
              <a:r>
                <a:rPr lang="en-US" altLang="zh-CN" sz="1600" dirty="0">
                  <a:latin typeface="+mn-ea"/>
                </a:rPr>
                <a:t>4%</a:t>
              </a:r>
              <a:r>
                <a:rPr lang="zh-CN" altLang="en-US" sz="1600" dirty="0">
                  <a:latin typeface="+mn-ea"/>
                </a:rPr>
                <a:t>，占用</a:t>
              </a:r>
              <a:r>
                <a:rPr lang="en-US" altLang="zh-CN" sz="1600" dirty="0">
                  <a:latin typeface="+mn-ea"/>
                </a:rPr>
                <a:t>3</a:t>
              </a:r>
              <a:r>
                <a:rPr lang="zh-CN" altLang="en-US" sz="1600" dirty="0">
                  <a:latin typeface="+mn-ea"/>
                </a:rPr>
                <a:t>月，年化</a:t>
              </a:r>
              <a:r>
                <a:rPr lang="en-US" altLang="zh-CN" sz="1600" dirty="0">
                  <a:latin typeface="+mn-ea"/>
                </a:rPr>
                <a:t>1%</a:t>
              </a:r>
              <a:endParaRPr lang="en-US" altLang="zh-CN" sz="1600" b="1" spc="150" dirty="0">
                <a:solidFill>
                  <a:srgbClr val="C00000"/>
                </a:solidFill>
                <a:latin typeface="+mn-ea"/>
                <a:ea typeface="微软雅黑" panose="020B0503020204020204" pitchFamily="34" charset="-122"/>
                <a:cs typeface="微软雅黑" panose="020B0503020204020204" pitchFamily="34" charset="-122"/>
                <a:sym typeface="+mn-ea"/>
              </a:endParaRPr>
            </a:p>
            <a:p>
              <a:pPr marL="284480" indent="-284480" fontAlgn="auto">
                <a:lnSpc>
                  <a:spcPct val="150000"/>
                </a:lnSpc>
                <a:spcBef>
                  <a:spcPct val="0"/>
                </a:spcBef>
                <a:buClr>
                  <a:srgbClr val="C00000"/>
                </a:buClr>
                <a:buFont typeface="Wingdings" panose="05000000000000000000" pitchFamily="2" charset="2"/>
                <a:buChar char="n"/>
              </a:pPr>
              <a:r>
                <a:rPr lang="zh-CN" altLang="en-US" sz="1600" b="1" spc="150" dirty="0">
                  <a:solidFill>
                    <a:srgbClr val="C00000"/>
                  </a:solidFill>
                  <a:latin typeface="+mn-ea"/>
                  <a:ea typeface="微软雅黑" panose="020B0503020204020204" pitchFamily="34" charset="-122"/>
                  <a:cs typeface="微软雅黑" panose="020B0503020204020204" pitchFamily="34" charset="-122"/>
                  <a:sym typeface="+mn-ea"/>
                </a:rPr>
                <a:t>一进一出，收益增加</a:t>
              </a:r>
              <a:r>
                <a:rPr lang="en-US" altLang="zh-CN" sz="1600" b="1" spc="150" dirty="0">
                  <a:solidFill>
                    <a:srgbClr val="C00000"/>
                  </a:solidFill>
                  <a:latin typeface="+mn-ea"/>
                  <a:ea typeface="微软雅黑" panose="020B0503020204020204" pitchFamily="34" charset="-122"/>
                  <a:cs typeface="微软雅黑" panose="020B0503020204020204" pitchFamily="34" charset="-122"/>
                  <a:sym typeface="+mn-ea"/>
                </a:rPr>
                <a:t>100bp</a:t>
              </a:r>
              <a:endParaRPr lang="en-US" altLang="zh-CN" sz="1600" b="1" spc="150" dirty="0">
                <a:solidFill>
                  <a:srgbClr val="C00000"/>
                </a:solidFill>
                <a:latin typeface="+mn-ea"/>
                <a:ea typeface="微软雅黑" panose="020B0503020204020204" pitchFamily="34" charset="-122"/>
                <a:cs typeface="微软雅黑" panose="020B0503020204020204" pitchFamily="34" charset="-122"/>
                <a:sym typeface="+mn-ea"/>
              </a:endParaRPr>
            </a:p>
          </p:txBody>
        </p:sp>
        <p:sp>
          <p:nvSpPr>
            <p:cNvPr id="80" name="直角三角形 79"/>
            <p:cNvSpPr/>
            <p:nvPr/>
          </p:nvSpPr>
          <p:spPr>
            <a:xfrm rot="10800000">
              <a:off x="3565082" y="2445318"/>
              <a:ext cx="587186" cy="623431"/>
            </a:xfrm>
            <a:prstGeom prst="rtTriangle">
              <a:avLst/>
            </a:prstGeom>
            <a:solidFill>
              <a:srgbClr val="C817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96" name="组合 95"/>
          <p:cNvGrpSpPr/>
          <p:nvPr/>
        </p:nvGrpSpPr>
        <p:grpSpPr>
          <a:xfrm>
            <a:off x="8182274" y="2607115"/>
            <a:ext cx="3941380" cy="2158428"/>
            <a:chOff x="8182274" y="2365379"/>
            <a:chExt cx="3941380" cy="2158428"/>
          </a:xfrm>
        </p:grpSpPr>
        <p:sp>
          <p:nvSpPr>
            <p:cNvPr id="82" name="矩形 81"/>
            <p:cNvSpPr/>
            <p:nvPr/>
          </p:nvSpPr>
          <p:spPr>
            <a:xfrm>
              <a:off x="8182274" y="2365379"/>
              <a:ext cx="3871605" cy="2158428"/>
            </a:xfrm>
            <a:prstGeom prst="rect">
              <a:avLst/>
            </a:prstGeom>
            <a:solidFill>
              <a:schemeClr val="bg1"/>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4" name="文本框 19"/>
            <p:cNvSpPr txBox="1"/>
            <p:nvPr/>
          </p:nvSpPr>
          <p:spPr>
            <a:xfrm>
              <a:off x="8807076" y="2408272"/>
              <a:ext cx="1783378" cy="3683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b="1" dirty="0">
                  <a:solidFill>
                    <a:srgbClr val="C8171E"/>
                  </a:solidFill>
                  <a:latin typeface="+mn-ea"/>
                </a:rPr>
                <a:t>案例测算</a:t>
              </a:r>
              <a:endParaRPr kumimoji="1" lang="zh-CN" altLang="en-US" b="1" dirty="0">
                <a:solidFill>
                  <a:srgbClr val="C8171E"/>
                </a:solidFill>
                <a:latin typeface="+mn-ea"/>
              </a:endParaRPr>
            </a:p>
          </p:txBody>
        </p:sp>
        <p:sp>
          <p:nvSpPr>
            <p:cNvPr id="86" name="文本框 18"/>
            <p:cNvSpPr txBox="1"/>
            <p:nvPr/>
          </p:nvSpPr>
          <p:spPr>
            <a:xfrm>
              <a:off x="8222668" y="2854874"/>
              <a:ext cx="3900986" cy="15261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4480" indent="-284480" fontAlgn="auto">
                <a:lnSpc>
                  <a:spcPct val="150000"/>
                </a:lnSpc>
                <a:spcBef>
                  <a:spcPct val="0"/>
                </a:spcBef>
                <a:buClr>
                  <a:srgbClr val="C00000"/>
                </a:buClr>
                <a:buFont typeface="Wingdings" panose="05000000000000000000" pitchFamily="2" charset="2"/>
                <a:buChar char="n"/>
              </a:pPr>
              <a:r>
                <a:rPr lang="en-US" altLang="zh-CN" sz="1600" dirty="0">
                  <a:latin typeface="+mn-ea"/>
                  <a:sym typeface="+mn-ea"/>
                </a:rPr>
                <a:t>1</a:t>
              </a:r>
              <a:r>
                <a:rPr lang="zh-CN" altLang="en-US" sz="1600" dirty="0">
                  <a:latin typeface="+mn-ea"/>
                  <a:sym typeface="+mn-ea"/>
                </a:rPr>
                <a:t>年期流贷利率</a:t>
              </a:r>
              <a:r>
                <a:rPr lang="en-US" altLang="zh-CN" sz="1600" dirty="0">
                  <a:latin typeface="+mn-ea"/>
                  <a:sym typeface="+mn-ea"/>
                </a:rPr>
                <a:t>5%</a:t>
              </a:r>
              <a:endParaRPr lang="en-US" altLang="zh-CN" sz="1600" dirty="0">
                <a:latin typeface="+mn-ea"/>
                <a:sym typeface="+mn-ea"/>
              </a:endParaRPr>
            </a:p>
            <a:p>
              <a:pPr marL="284480" indent="-284480" fontAlgn="auto">
                <a:lnSpc>
                  <a:spcPct val="150000"/>
                </a:lnSpc>
                <a:spcBef>
                  <a:spcPct val="0"/>
                </a:spcBef>
                <a:buClr>
                  <a:srgbClr val="C00000"/>
                </a:buClr>
                <a:buFont typeface="Wingdings" panose="05000000000000000000" pitchFamily="2" charset="2"/>
                <a:buChar char="n"/>
              </a:pPr>
              <a:r>
                <a:rPr lang="zh-CN" altLang="en-US" sz="1600" dirty="0">
                  <a:latin typeface="+mn-ea"/>
                </a:rPr>
                <a:t>信</a:t>
              </a:r>
              <a:r>
                <a:rPr lang="en-US" altLang="zh-CN" sz="1600" dirty="0">
                  <a:latin typeface="+mn-ea"/>
                </a:rPr>
                <a:t>e</a:t>
              </a:r>
              <a:r>
                <a:rPr lang="zh-CN" altLang="en-US" sz="1600" dirty="0">
                  <a:latin typeface="+mn-ea"/>
                </a:rPr>
                <a:t>融利率</a:t>
              </a:r>
              <a:r>
                <a:rPr lang="en-US" altLang="zh-CN" sz="1600" dirty="0">
                  <a:latin typeface="+mn-ea"/>
                </a:rPr>
                <a:t>5%</a:t>
              </a:r>
              <a:r>
                <a:rPr lang="zh-CN" altLang="en-US" sz="1600" dirty="0">
                  <a:latin typeface="+mn-ea"/>
                </a:rPr>
                <a:t>，占用</a:t>
              </a:r>
              <a:r>
                <a:rPr lang="en-US" altLang="zh-CN" sz="1600" dirty="0">
                  <a:latin typeface="+mn-ea"/>
                </a:rPr>
                <a:t>6</a:t>
              </a:r>
              <a:r>
                <a:rPr lang="zh-CN" altLang="en-US" sz="1600" dirty="0">
                  <a:latin typeface="+mn-ea"/>
                </a:rPr>
                <a:t>个月，年化</a:t>
              </a:r>
              <a:r>
                <a:rPr lang="en-US" altLang="zh-CN" sz="1600" dirty="0">
                  <a:latin typeface="+mn-ea"/>
                </a:rPr>
                <a:t>2.5%</a:t>
              </a:r>
              <a:endParaRPr lang="en-US" altLang="zh-CN" sz="1600" dirty="0">
                <a:latin typeface="+mn-ea"/>
              </a:endParaRPr>
            </a:p>
            <a:p>
              <a:pPr marL="284480" indent="-284480" fontAlgn="auto">
                <a:lnSpc>
                  <a:spcPct val="150000"/>
                </a:lnSpc>
                <a:spcBef>
                  <a:spcPct val="0"/>
                </a:spcBef>
                <a:buClr>
                  <a:srgbClr val="C00000"/>
                </a:buClr>
                <a:buFont typeface="Wingdings" panose="05000000000000000000" pitchFamily="2" charset="2"/>
                <a:buChar char="n"/>
              </a:pPr>
              <a:r>
                <a:rPr lang="zh-CN" altLang="en-US" sz="1600" b="1" spc="150" dirty="0">
                  <a:solidFill>
                    <a:srgbClr val="C00000"/>
                  </a:solidFill>
                  <a:latin typeface="+mn-ea"/>
                  <a:ea typeface="微软雅黑" panose="020B0503020204020204" pitchFamily="34" charset="-122"/>
                  <a:cs typeface="微软雅黑" panose="020B0503020204020204" pitchFamily="34" charset="-122"/>
                  <a:sym typeface="+mn-ea"/>
                </a:rPr>
                <a:t>信</a:t>
              </a:r>
              <a:r>
                <a:rPr lang="en-US" altLang="zh-CN" sz="1600" b="1" spc="150" dirty="0">
                  <a:solidFill>
                    <a:srgbClr val="C00000"/>
                  </a:solidFill>
                  <a:latin typeface="+mn-ea"/>
                  <a:ea typeface="微软雅黑" panose="020B0503020204020204" pitchFamily="34" charset="-122"/>
                  <a:cs typeface="微软雅黑" panose="020B0503020204020204" pitchFamily="34" charset="-122"/>
                  <a:sym typeface="+mn-ea"/>
                </a:rPr>
                <a:t>e</a:t>
              </a:r>
              <a:r>
                <a:rPr lang="zh-CN" altLang="en-US" sz="1600" b="1" spc="150" dirty="0">
                  <a:solidFill>
                    <a:srgbClr val="C00000"/>
                  </a:solidFill>
                  <a:latin typeface="+mn-ea"/>
                  <a:ea typeface="微软雅黑" panose="020B0503020204020204" pitchFamily="34" charset="-122"/>
                  <a:cs typeface="微软雅黑" panose="020B0503020204020204" pitchFamily="34" charset="-122"/>
                  <a:sym typeface="+mn-ea"/>
                </a:rPr>
                <a:t>融节约</a:t>
              </a:r>
              <a:r>
                <a:rPr lang="en-US" altLang="zh-CN" sz="1600" b="1" spc="150" dirty="0">
                  <a:solidFill>
                    <a:srgbClr val="C00000"/>
                  </a:solidFill>
                  <a:latin typeface="+mn-ea"/>
                  <a:ea typeface="微软雅黑" panose="020B0503020204020204" pitchFamily="34" charset="-122"/>
                  <a:cs typeface="微软雅黑" panose="020B0503020204020204" pitchFamily="34" charset="-122"/>
                  <a:sym typeface="+mn-ea"/>
                </a:rPr>
                <a:t>50%</a:t>
              </a:r>
              <a:r>
                <a:rPr lang="zh-CN" altLang="en-US" sz="1600" b="1" spc="150" dirty="0">
                  <a:solidFill>
                    <a:srgbClr val="C00000"/>
                  </a:solidFill>
                  <a:latin typeface="+mn-ea"/>
                  <a:ea typeface="微软雅黑" panose="020B0503020204020204" pitchFamily="34" charset="-122"/>
                  <a:cs typeface="微软雅黑" panose="020B0503020204020204" pitchFamily="34" charset="-122"/>
                  <a:sym typeface="+mn-ea"/>
                </a:rPr>
                <a:t>利息成本</a:t>
              </a:r>
              <a:endParaRPr lang="zh-CN" altLang="en-US" sz="1600" b="1" spc="150" dirty="0">
                <a:solidFill>
                  <a:srgbClr val="C00000"/>
                </a:solidFill>
                <a:latin typeface="+mn-ea"/>
                <a:ea typeface="微软雅黑" panose="020B0503020204020204" pitchFamily="34" charset="-122"/>
                <a:cs typeface="微软雅黑" panose="020B0503020204020204" pitchFamily="34" charset="-122"/>
                <a:sym typeface="+mn-ea"/>
              </a:endParaRPr>
            </a:p>
          </p:txBody>
        </p:sp>
        <p:sp>
          <p:nvSpPr>
            <p:cNvPr id="88" name="直角三角形 87"/>
            <p:cNvSpPr/>
            <p:nvPr/>
          </p:nvSpPr>
          <p:spPr>
            <a:xfrm rot="10800000">
              <a:off x="11466693" y="2372087"/>
              <a:ext cx="587186" cy="623431"/>
            </a:xfrm>
            <a:prstGeom prst="rtTriangle">
              <a:avLst/>
            </a:prstGeom>
            <a:solidFill>
              <a:srgbClr val="C817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pic>
        <p:nvPicPr>
          <p:cNvPr id="92" name="图片 1"/>
          <p:cNvPicPr>
            <a:picLocks noGrp="1"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289738" y="4909019"/>
            <a:ext cx="792829" cy="79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文本框 92"/>
          <p:cNvSpPr txBox="1"/>
          <p:nvPr/>
        </p:nvSpPr>
        <p:spPr>
          <a:xfrm>
            <a:off x="3864613" y="5212279"/>
            <a:ext cx="5389503" cy="461665"/>
          </a:xfrm>
          <a:prstGeom prst="rect">
            <a:avLst/>
          </a:prstGeom>
          <a:noFill/>
        </p:spPr>
        <p:txBody>
          <a:bodyPr wrap="square" rtlCol="0">
            <a:spAutoFit/>
          </a:bodyPr>
          <a:lstStyle/>
          <a:p>
            <a:pPr algn="ctr"/>
            <a:r>
              <a:rPr lang="zh-CN" altLang="en-US" sz="2400" b="1" dirty="0">
                <a:solidFill>
                  <a:srgbClr val="FF0000"/>
                </a:solidFill>
                <a:latin typeface="+mn-ea"/>
              </a:rPr>
              <a:t>认识误区</a:t>
            </a:r>
            <a:r>
              <a:rPr lang="zh-CN" altLang="en-US" sz="2400" dirty="0">
                <a:latin typeface="+mn-ea"/>
              </a:rPr>
              <a:t>：</a:t>
            </a:r>
            <a:r>
              <a:rPr lang="zh-CN" altLang="en-US" sz="2400" b="1" dirty="0">
                <a:latin typeface="+mn-ea"/>
              </a:rPr>
              <a:t>不缺钱的企业不需要信</a:t>
            </a:r>
            <a:r>
              <a:rPr lang="en-US" altLang="zh-CN" sz="2400" b="1" dirty="0">
                <a:latin typeface="+mn-ea"/>
              </a:rPr>
              <a:t>e</a:t>
            </a:r>
            <a:r>
              <a:rPr lang="zh-CN" altLang="en-US" sz="2400" b="1" dirty="0">
                <a:latin typeface="+mn-ea"/>
              </a:rPr>
              <a:t>融</a:t>
            </a:r>
            <a:endParaRPr lang="zh-CN" altLang="en-US" sz="2400" b="1" dirty="0">
              <a:latin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8DB9F55A-EE70-4021-8EBF-592E68ED6B0A}" type="slidenum">
              <a:rPr lang="zh-CN" altLang="en-US" smtClean="0"/>
            </a:fld>
            <a:endParaRPr lang="zh-CN" altLang="en-US" dirty="0"/>
          </a:p>
        </p:txBody>
      </p:sp>
      <p:sp>
        <p:nvSpPr>
          <p:cNvPr id="5" name="标题 1"/>
          <p:cNvSpPr txBox="1"/>
          <p:nvPr/>
        </p:nvSpPr>
        <p:spPr bwMode="auto">
          <a:xfrm>
            <a:off x="838200" y="184150"/>
            <a:ext cx="107172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just" fontAlgn="base">
              <a:spcBef>
                <a:spcPct val="0"/>
              </a:spcBef>
              <a:spcAft>
                <a:spcPct val="0"/>
              </a:spcAft>
              <a:buNone/>
              <a:defRPr/>
            </a:pPr>
            <a:r>
              <a:rPr lang="zh-CN" altLang="en-US" sz="3600" b="1" dirty="0">
                <a:solidFill>
                  <a:srgbClr val="000000"/>
                </a:solidFill>
              </a:rPr>
              <a:t>对客户的价值</a:t>
            </a:r>
            <a:endParaRPr kumimoji="0" lang="en-US" altLang="zh-CN" sz="36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nvGrpSpPr>
          <p:cNvPr id="56" name="组合 55"/>
          <p:cNvGrpSpPr/>
          <p:nvPr/>
        </p:nvGrpSpPr>
        <p:grpSpPr>
          <a:xfrm>
            <a:off x="621102" y="1271749"/>
            <a:ext cx="11129464" cy="1082565"/>
            <a:chOff x="0" y="3780"/>
            <a:chExt cx="19200" cy="3254"/>
          </a:xfrm>
        </p:grpSpPr>
        <p:sp>
          <p:nvSpPr>
            <p:cNvPr id="57" name="矩形 56"/>
            <p:cNvSpPr/>
            <p:nvPr/>
          </p:nvSpPr>
          <p:spPr>
            <a:xfrm>
              <a:off x="16678" y="3780"/>
              <a:ext cx="813" cy="3254"/>
            </a:xfrm>
            <a:prstGeom prst="rect">
              <a:avLst/>
            </a:prstGeom>
            <a:solidFill>
              <a:srgbClr val="C00000"/>
            </a:solidFill>
            <a:ln>
              <a:noFill/>
            </a:ln>
            <a:effectLst>
              <a:outerShdw blurRad="1270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18036" y="4267"/>
              <a:ext cx="490" cy="2280"/>
            </a:xfrm>
            <a:prstGeom prst="rect">
              <a:avLst/>
            </a:prstGeom>
            <a:solidFill>
              <a:srgbClr val="C00000"/>
            </a:solidFill>
            <a:ln>
              <a:noFill/>
            </a:ln>
            <a:effectLst>
              <a:outerShdw blurRad="1270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flipH="1">
              <a:off x="1709" y="3780"/>
              <a:ext cx="873" cy="3254"/>
            </a:xfrm>
            <a:prstGeom prst="rect">
              <a:avLst/>
            </a:prstGeom>
            <a:solidFill>
              <a:srgbClr val="C00000"/>
            </a:solidFill>
            <a:ln>
              <a:noFill/>
            </a:ln>
            <a:effectLst>
              <a:outerShdw blurRad="1270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flipH="1">
              <a:off x="674" y="4267"/>
              <a:ext cx="490" cy="2280"/>
            </a:xfrm>
            <a:prstGeom prst="rect">
              <a:avLst/>
            </a:prstGeom>
            <a:solidFill>
              <a:srgbClr val="C00000"/>
            </a:solidFill>
            <a:ln>
              <a:noFill/>
            </a:ln>
            <a:effectLst>
              <a:outerShdw blurRad="1270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flipH="1">
              <a:off x="0" y="4700"/>
              <a:ext cx="129" cy="1414"/>
            </a:xfrm>
            <a:prstGeom prst="rect">
              <a:avLst/>
            </a:prstGeom>
            <a:solidFill>
              <a:srgbClr val="C00000"/>
            </a:solidFill>
            <a:ln>
              <a:noFill/>
            </a:ln>
            <a:effectLst>
              <a:outerShdw blurRad="1270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flipH="1">
              <a:off x="19071" y="4693"/>
              <a:ext cx="129" cy="1414"/>
            </a:xfrm>
            <a:prstGeom prst="rect">
              <a:avLst/>
            </a:prstGeom>
            <a:solidFill>
              <a:srgbClr val="C00000"/>
            </a:solidFill>
            <a:ln>
              <a:noFill/>
            </a:ln>
            <a:effectLst>
              <a:outerShdw blurRad="1270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2328612" y="801672"/>
            <a:ext cx="7644137" cy="1661993"/>
          </a:xfrm>
          <a:prstGeom prst="rect">
            <a:avLst/>
          </a:prstGeom>
          <a:noFill/>
          <a:ln w="9525">
            <a:noFill/>
          </a:ln>
        </p:spPr>
        <p:txBody>
          <a:bodyPr wrap="square">
            <a:spAutoFit/>
          </a:bodyPr>
          <a:lstStyle/>
          <a:p>
            <a:pPr algn="ctr">
              <a:lnSpc>
                <a:spcPct val="150000"/>
              </a:lnSpc>
            </a:pPr>
            <a:r>
              <a:rPr lang="zh-CN" altLang="en-US" sz="4000" b="1" dirty="0">
                <a:solidFill>
                  <a:schemeClr val="accent5">
                    <a:lumMod val="75000"/>
                  </a:schemeClr>
                </a:solidFill>
              </a:rPr>
              <a:t>三、报表管理</a:t>
            </a:r>
            <a:endParaRPr lang="en-US" altLang="zh-CN" sz="4000" b="1" dirty="0">
              <a:solidFill>
                <a:schemeClr val="accent5">
                  <a:lumMod val="75000"/>
                </a:schemeClr>
              </a:solidFill>
            </a:endParaRPr>
          </a:p>
          <a:p>
            <a:pPr algn="ctr">
              <a:lnSpc>
                <a:spcPct val="150000"/>
              </a:lnSpc>
            </a:pPr>
            <a:r>
              <a:rPr lang="zh-CN" altLang="en-US" sz="2800" b="1" dirty="0">
                <a:latin typeface="微软雅黑" panose="020B0503020204020204" pitchFamily="34" charset="-122"/>
                <a:ea typeface="微软雅黑" panose="020B0503020204020204" pitchFamily="34" charset="-122"/>
                <a:sym typeface="Calibri" panose="020F0502020204030204" pitchFamily="34" charset="0"/>
              </a:rPr>
              <a:t>   优化财报，调整结构！</a:t>
            </a:r>
            <a:endParaRPr lang="en-US" altLang="zh-CN" sz="2800" b="1" dirty="0"/>
          </a:p>
        </p:txBody>
      </p:sp>
      <p:grpSp>
        <p:nvGrpSpPr>
          <p:cNvPr id="65" name="Group 4"/>
          <p:cNvGrpSpPr/>
          <p:nvPr/>
        </p:nvGrpSpPr>
        <p:grpSpPr>
          <a:xfrm>
            <a:off x="2269336" y="2666023"/>
            <a:ext cx="8490592" cy="2280593"/>
            <a:chOff x="8010617" y="804734"/>
            <a:chExt cx="3043621" cy="4108653"/>
          </a:xfrm>
        </p:grpSpPr>
        <p:sp>
          <p:nvSpPr>
            <p:cNvPr id="66" name="矩形 65"/>
            <p:cNvSpPr/>
            <p:nvPr/>
          </p:nvSpPr>
          <p:spPr>
            <a:xfrm>
              <a:off x="8010617" y="804734"/>
              <a:ext cx="3024657" cy="4108653"/>
            </a:xfrm>
            <a:prstGeom prst="rect">
              <a:avLst/>
            </a:prstGeom>
            <a:solidFill>
              <a:schemeClr val="bg1"/>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7" name="直角三角形 66"/>
            <p:cNvSpPr/>
            <p:nvPr/>
          </p:nvSpPr>
          <p:spPr>
            <a:xfrm rot="10800000">
              <a:off x="10263664" y="804734"/>
              <a:ext cx="790574" cy="790575"/>
            </a:xfrm>
            <a:prstGeom prst="rtTriangle">
              <a:avLst/>
            </a:prstGeom>
            <a:solidFill>
              <a:srgbClr val="C817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68" name="文本框 18"/>
          <p:cNvSpPr txBox="1"/>
          <p:nvPr/>
        </p:nvSpPr>
        <p:spPr>
          <a:xfrm>
            <a:off x="2317753" y="2723439"/>
            <a:ext cx="7729786" cy="227023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4480" indent="-284480">
              <a:lnSpc>
                <a:spcPct val="150000"/>
              </a:lnSpc>
              <a:spcBef>
                <a:spcPct val="0"/>
              </a:spcBef>
              <a:buClr>
                <a:srgbClr val="C00000"/>
              </a:buClr>
              <a:buFont typeface="Wingdings" panose="05000000000000000000" pitchFamily="2" charset="2"/>
              <a:buChar char="n"/>
            </a:pPr>
            <a:r>
              <a:rPr lang="zh-CN" altLang="en-US" b="1" dirty="0">
                <a:solidFill>
                  <a:schemeClr val="accent5">
                    <a:lumMod val="75000"/>
                  </a:schemeClr>
                </a:solidFill>
                <a:latin typeface="微软雅黑" panose="020B0503020204020204" pitchFamily="34" charset="-122"/>
                <a:ea typeface="微软雅黑" panose="020B0503020204020204" pitchFamily="34" charset="-122"/>
                <a:sym typeface="+mn-ea"/>
              </a:rPr>
              <a:t>美化报表</a:t>
            </a:r>
            <a:r>
              <a:rPr lang="en-US" altLang="zh-CN" b="1" dirty="0">
                <a:solidFill>
                  <a:schemeClr val="accent5">
                    <a:lumMod val="75000"/>
                  </a:schemeClr>
                </a:solidFill>
                <a:latin typeface="微软雅黑" panose="020B0503020204020204" pitchFamily="34" charset="-122"/>
                <a:ea typeface="微软雅黑" panose="020B0503020204020204" pitchFamily="34" charset="-122"/>
                <a:sym typeface="+mn-ea"/>
              </a:rPr>
              <a:t>  </a:t>
            </a:r>
            <a:r>
              <a:rPr lang="zh-CN" altLang="en-US" sz="1400" b="1" dirty="0">
                <a:latin typeface="微软雅黑" panose="020B0503020204020204" pitchFamily="34" charset="-122"/>
                <a:ea typeface="微软雅黑" panose="020B0503020204020204" pitchFamily="34" charset="-122"/>
                <a:sym typeface="+mn-ea"/>
              </a:rPr>
              <a:t>不跨月贷款在月末、季末、年末不计入短期负债，上市公司可降低资产负债率</a:t>
            </a:r>
            <a:endParaRPr lang="en-US" altLang="zh-CN" sz="1400" b="1" dirty="0">
              <a:latin typeface="微软雅黑" panose="020B0503020204020204" pitchFamily="34" charset="-122"/>
              <a:ea typeface="微软雅黑" panose="020B0503020204020204" pitchFamily="34" charset="-122"/>
              <a:sym typeface="+mn-ea"/>
            </a:endParaRPr>
          </a:p>
          <a:p>
            <a:pPr marL="284480" indent="-284480">
              <a:lnSpc>
                <a:spcPct val="150000"/>
              </a:lnSpc>
              <a:spcBef>
                <a:spcPct val="0"/>
              </a:spcBef>
              <a:buClr>
                <a:srgbClr val="C00000"/>
              </a:buClr>
              <a:buFont typeface="Wingdings" panose="05000000000000000000" pitchFamily="2" charset="2"/>
              <a:buChar char="n"/>
            </a:pPr>
            <a:r>
              <a:rPr lang="zh-CN" altLang="en-US" b="1" dirty="0">
                <a:solidFill>
                  <a:schemeClr val="accent5">
                    <a:lumMod val="75000"/>
                  </a:schemeClr>
                </a:solidFill>
                <a:latin typeface="微软雅黑" panose="020B0503020204020204" pitchFamily="34" charset="-122"/>
                <a:ea typeface="微软雅黑" panose="020B0503020204020204" pitchFamily="34" charset="-122"/>
                <a:sym typeface="+mn-ea"/>
              </a:rPr>
              <a:t>改善财务指标</a:t>
            </a:r>
            <a:r>
              <a:rPr lang="en-US" altLang="zh-CN" b="1" dirty="0">
                <a:solidFill>
                  <a:schemeClr val="accent5">
                    <a:lumMod val="75000"/>
                  </a:schemeClr>
                </a:solidFill>
                <a:latin typeface="微软雅黑" panose="020B0503020204020204" pitchFamily="34" charset="-122"/>
                <a:ea typeface="微软雅黑" panose="020B0503020204020204" pitchFamily="34" charset="-122"/>
                <a:sym typeface="+mn-ea"/>
              </a:rPr>
              <a:t>   </a:t>
            </a:r>
            <a:r>
              <a:rPr lang="zh-CN" altLang="en-US" sz="1400" b="1" dirty="0">
                <a:latin typeface="微软雅黑" panose="020B0503020204020204" pitchFamily="34" charset="-122"/>
                <a:ea typeface="微软雅黑" panose="020B0503020204020204" pitchFamily="34" charset="-122"/>
                <a:sym typeface="+mn-ea"/>
              </a:rPr>
              <a:t>流动比率、速动比率提升，强化流动性管理</a:t>
            </a:r>
            <a:endParaRPr lang="en-US" altLang="zh-CN" sz="1400" b="1" dirty="0">
              <a:latin typeface="微软雅黑" panose="020B0503020204020204" pitchFamily="34" charset="-122"/>
              <a:ea typeface="微软雅黑" panose="020B0503020204020204" pitchFamily="34" charset="-122"/>
              <a:sym typeface="+mn-ea"/>
            </a:endParaRPr>
          </a:p>
          <a:p>
            <a:pPr marL="284480" indent="-284480">
              <a:lnSpc>
                <a:spcPct val="150000"/>
              </a:lnSpc>
              <a:spcBef>
                <a:spcPct val="0"/>
              </a:spcBef>
              <a:buClr>
                <a:srgbClr val="C00000"/>
              </a:buClr>
              <a:buFont typeface="Wingdings" panose="05000000000000000000" pitchFamily="2" charset="2"/>
              <a:buChar char="n"/>
            </a:pPr>
            <a:r>
              <a:rPr lang="zh-CN" altLang="en-US" b="1" dirty="0">
                <a:solidFill>
                  <a:schemeClr val="accent5">
                    <a:lumMod val="75000"/>
                  </a:schemeClr>
                </a:solidFill>
                <a:latin typeface="微软雅黑" panose="020B0503020204020204" pitchFamily="34" charset="-122"/>
                <a:ea typeface="微软雅黑" panose="020B0503020204020204" pitchFamily="34" charset="-122"/>
                <a:sym typeface="+mn-ea"/>
              </a:rPr>
              <a:t>调整结构</a:t>
            </a:r>
            <a:endParaRPr lang="en-US" altLang="zh-CN" b="1" dirty="0">
              <a:solidFill>
                <a:schemeClr val="accent5">
                  <a:lumMod val="75000"/>
                </a:schemeClr>
              </a:solidFill>
              <a:latin typeface="微软雅黑" panose="020B0503020204020204" pitchFamily="34" charset="-122"/>
              <a:ea typeface="微软雅黑" panose="020B0503020204020204" pitchFamily="34" charset="-122"/>
              <a:sym typeface="+mn-ea"/>
            </a:endParaRPr>
          </a:p>
          <a:p>
            <a:pPr>
              <a:lnSpc>
                <a:spcPct val="150000"/>
              </a:lnSpc>
              <a:spcBef>
                <a:spcPct val="0"/>
              </a:spcBef>
              <a:buClr>
                <a:srgbClr val="C00000"/>
              </a:buClr>
            </a:pPr>
            <a:r>
              <a:rPr lang="zh-CN" altLang="en-US" sz="1400" b="1" dirty="0">
                <a:latin typeface="微软雅黑" panose="020B0503020204020204" pitchFamily="34" charset="-122"/>
                <a:ea typeface="微软雅黑" panose="020B0503020204020204" pitchFamily="34" charset="-122"/>
                <a:sym typeface="+mn-ea"/>
              </a:rPr>
              <a:t>中长短期存款结构、中长短期贷款机构，降低客户日均负债，调资产负债负结构</a:t>
            </a:r>
            <a:endParaRPr lang="en-US" altLang="zh-CN" sz="1400" b="1" dirty="0">
              <a:latin typeface="微软雅黑" panose="020B0503020204020204" pitchFamily="34" charset="-122"/>
              <a:ea typeface="微软雅黑" panose="020B0503020204020204" pitchFamily="34" charset="-122"/>
              <a:sym typeface="+mn-ea"/>
            </a:endParaRPr>
          </a:p>
          <a:p>
            <a:pPr>
              <a:lnSpc>
                <a:spcPct val="150000"/>
              </a:lnSpc>
              <a:spcBef>
                <a:spcPct val="0"/>
              </a:spcBef>
              <a:buClr>
                <a:srgbClr val="C00000"/>
              </a:buClr>
            </a:pPr>
            <a:r>
              <a:rPr lang="zh-CN" altLang="en-US" sz="1400" b="1" dirty="0">
                <a:latin typeface="微软雅黑" panose="020B0503020204020204" pitchFamily="34" charset="-122"/>
                <a:ea typeface="微软雅黑" panose="020B0503020204020204" pitchFamily="34" charset="-122"/>
              </a:rPr>
              <a:t>一年期贷款</a:t>
            </a:r>
            <a:r>
              <a:rPr lang="en-US" altLang="zh-CN" sz="1400" b="1" dirty="0">
                <a:latin typeface="微软雅黑" panose="020B0503020204020204" pitchFamily="34" charset="-122"/>
                <a:ea typeface="微软雅黑" panose="020B0503020204020204" pitchFamily="34" charset="-122"/>
              </a:rPr>
              <a:t>1</a:t>
            </a:r>
            <a:r>
              <a:rPr lang="zh-CN" altLang="en-US" sz="1400" b="1" dirty="0">
                <a:latin typeface="微软雅黑" panose="020B0503020204020204" pitchFamily="34" charset="-122"/>
                <a:ea typeface="微软雅黑" panose="020B0503020204020204" pitchFamily="34" charset="-122"/>
              </a:rPr>
              <a:t>个亿，客户财务报表上日均负债</a:t>
            </a:r>
            <a:r>
              <a:rPr lang="en-US" altLang="zh-CN" sz="1400" b="1" dirty="0">
                <a:latin typeface="微软雅黑" panose="020B0503020204020204" pitchFamily="34" charset="-122"/>
                <a:ea typeface="微软雅黑" panose="020B0503020204020204" pitchFamily="34" charset="-122"/>
              </a:rPr>
              <a:t>1</a:t>
            </a:r>
            <a:r>
              <a:rPr lang="zh-CN" altLang="en-US" sz="1400" b="1" dirty="0">
                <a:latin typeface="微软雅黑" panose="020B0503020204020204" pitchFamily="34" charset="-122"/>
                <a:ea typeface="微软雅黑" panose="020B0503020204020204" pitchFamily="34" charset="-122"/>
              </a:rPr>
              <a:t>个亿，信</a:t>
            </a:r>
            <a:r>
              <a:rPr lang="en-US" altLang="zh-CN" sz="1400" b="1" dirty="0">
                <a:latin typeface="微软雅黑" panose="020B0503020204020204" pitchFamily="34" charset="-122"/>
                <a:ea typeface="微软雅黑" panose="020B0503020204020204" pitchFamily="34" charset="-122"/>
              </a:rPr>
              <a:t>e</a:t>
            </a:r>
            <a:r>
              <a:rPr lang="zh-CN" altLang="en-US" sz="1400" b="1" dirty="0">
                <a:latin typeface="微软雅黑" panose="020B0503020204020204" pitchFamily="34" charset="-122"/>
                <a:ea typeface="微软雅黑" panose="020B0503020204020204" pitchFamily="34" charset="-122"/>
              </a:rPr>
              <a:t>融累计提款</a:t>
            </a:r>
            <a:r>
              <a:rPr lang="en-US" altLang="zh-CN" sz="1400" b="1" dirty="0">
                <a:latin typeface="微软雅黑" panose="020B0503020204020204" pitchFamily="34" charset="-122"/>
                <a:ea typeface="微软雅黑" panose="020B0503020204020204" pitchFamily="34" charset="-122"/>
              </a:rPr>
              <a:t>6</a:t>
            </a:r>
            <a:r>
              <a:rPr lang="zh-CN" altLang="en-US" sz="1400" b="1" dirty="0">
                <a:latin typeface="微软雅黑" panose="020B0503020204020204" pitchFamily="34" charset="-122"/>
                <a:ea typeface="微软雅黑" panose="020B0503020204020204" pitchFamily="34" charset="-122"/>
              </a:rPr>
              <a:t>个月，客户财务报表上日均负债</a:t>
            </a:r>
            <a:r>
              <a:rPr lang="en-US" altLang="zh-CN" sz="1400" b="1" dirty="0">
                <a:latin typeface="微软雅黑" panose="020B0503020204020204" pitchFamily="34" charset="-122"/>
                <a:ea typeface="微软雅黑" panose="020B0503020204020204" pitchFamily="34" charset="-122"/>
              </a:rPr>
              <a:t>5000</a:t>
            </a:r>
            <a:r>
              <a:rPr lang="zh-CN" altLang="en-US" sz="1400" b="1" dirty="0">
                <a:latin typeface="微软雅黑" panose="020B0503020204020204" pitchFamily="34" charset="-122"/>
                <a:ea typeface="微软雅黑" panose="020B0503020204020204" pitchFamily="34" charset="-122"/>
              </a:rPr>
              <a:t>万</a:t>
            </a:r>
            <a:endParaRPr lang="en-US" altLang="zh-CN" b="1" dirty="0">
              <a:solidFill>
                <a:schemeClr val="accent5">
                  <a:lumMod val="75000"/>
                </a:schemeClr>
              </a:solidFill>
              <a:latin typeface="微软雅黑" panose="020B0503020204020204" pitchFamily="34" charset="-122"/>
              <a:ea typeface="微软雅黑" panose="020B0503020204020204" pitchFamily="34" charset="-122"/>
              <a:sym typeface="+mn-ea"/>
            </a:endParaRPr>
          </a:p>
        </p:txBody>
      </p:sp>
      <p:grpSp>
        <p:nvGrpSpPr>
          <p:cNvPr id="69" name="组合 68"/>
          <p:cNvGrpSpPr/>
          <p:nvPr/>
        </p:nvGrpSpPr>
        <p:grpSpPr>
          <a:xfrm>
            <a:off x="924560" y="3076272"/>
            <a:ext cx="1066638" cy="1211248"/>
            <a:chOff x="8051430" y="3223410"/>
            <a:chExt cx="541681" cy="697477"/>
          </a:xfrm>
        </p:grpSpPr>
        <p:sp>
          <p:nvSpPr>
            <p:cNvPr id="70" name="Freeform 507"/>
            <p:cNvSpPr/>
            <p:nvPr/>
          </p:nvSpPr>
          <p:spPr bwMode="auto">
            <a:xfrm>
              <a:off x="8218046" y="3462153"/>
              <a:ext cx="375065" cy="339001"/>
            </a:xfrm>
            <a:custGeom>
              <a:avLst/>
              <a:gdLst>
                <a:gd name="T0" fmla="*/ 142 w 220"/>
                <a:gd name="T1" fmla="*/ 0 h 199"/>
                <a:gd name="T2" fmla="*/ 109 w 220"/>
                <a:gd name="T3" fmla="*/ 13 h 199"/>
                <a:gd name="T4" fmla="*/ 135 w 220"/>
                <a:gd name="T5" fmla="*/ 109 h 199"/>
                <a:gd name="T6" fmla="*/ 109 w 220"/>
                <a:gd name="T7" fmla="*/ 147 h 199"/>
                <a:gd name="T8" fmla="*/ 83 w 220"/>
                <a:gd name="T9" fmla="*/ 109 h 199"/>
                <a:gd name="T10" fmla="*/ 109 w 220"/>
                <a:gd name="T11" fmla="*/ 13 h 199"/>
                <a:gd name="T12" fmla="*/ 76 w 220"/>
                <a:gd name="T13" fmla="*/ 0 h 199"/>
                <a:gd name="T14" fmla="*/ 0 w 220"/>
                <a:gd name="T15" fmla="*/ 65 h 199"/>
                <a:gd name="T16" fmla="*/ 55 w 220"/>
                <a:gd name="T17" fmla="*/ 65 h 199"/>
                <a:gd name="T18" fmla="*/ 72 w 220"/>
                <a:gd name="T19" fmla="*/ 82 h 199"/>
                <a:gd name="T20" fmla="*/ 72 w 220"/>
                <a:gd name="T21" fmla="*/ 109 h 199"/>
                <a:gd name="T22" fmla="*/ 72 w 220"/>
                <a:gd name="T23" fmla="*/ 198 h 199"/>
                <a:gd name="T24" fmla="*/ 99 w 220"/>
                <a:gd name="T25" fmla="*/ 199 h 199"/>
                <a:gd name="T26" fmla="*/ 119 w 220"/>
                <a:gd name="T27" fmla="*/ 199 h 199"/>
                <a:gd name="T28" fmla="*/ 220 w 220"/>
                <a:gd name="T29" fmla="*/ 162 h 199"/>
                <a:gd name="T30" fmla="*/ 220 w 220"/>
                <a:gd name="T31" fmla="*/ 78 h 199"/>
                <a:gd name="T32" fmla="*/ 142 w 220"/>
                <a:gd name="T3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0" h="199">
                  <a:moveTo>
                    <a:pt x="142" y="0"/>
                  </a:moveTo>
                  <a:cubicBezTo>
                    <a:pt x="109" y="13"/>
                    <a:pt x="109" y="13"/>
                    <a:pt x="109" y="13"/>
                  </a:cubicBezTo>
                  <a:cubicBezTo>
                    <a:pt x="135" y="109"/>
                    <a:pt x="135" y="109"/>
                    <a:pt x="135" y="109"/>
                  </a:cubicBezTo>
                  <a:cubicBezTo>
                    <a:pt x="109" y="147"/>
                    <a:pt x="109" y="147"/>
                    <a:pt x="109" y="147"/>
                  </a:cubicBezTo>
                  <a:cubicBezTo>
                    <a:pt x="83" y="109"/>
                    <a:pt x="83" y="109"/>
                    <a:pt x="83" y="109"/>
                  </a:cubicBezTo>
                  <a:cubicBezTo>
                    <a:pt x="109" y="13"/>
                    <a:pt x="109" y="13"/>
                    <a:pt x="109" y="13"/>
                  </a:cubicBezTo>
                  <a:cubicBezTo>
                    <a:pt x="76" y="0"/>
                    <a:pt x="76" y="0"/>
                    <a:pt x="76" y="0"/>
                  </a:cubicBezTo>
                  <a:cubicBezTo>
                    <a:pt x="49" y="8"/>
                    <a:pt x="7" y="25"/>
                    <a:pt x="0" y="65"/>
                  </a:cubicBezTo>
                  <a:cubicBezTo>
                    <a:pt x="55" y="65"/>
                    <a:pt x="55" y="65"/>
                    <a:pt x="55" y="65"/>
                  </a:cubicBezTo>
                  <a:cubicBezTo>
                    <a:pt x="64" y="65"/>
                    <a:pt x="72" y="73"/>
                    <a:pt x="72" y="82"/>
                  </a:cubicBezTo>
                  <a:cubicBezTo>
                    <a:pt x="72" y="109"/>
                    <a:pt x="72" y="109"/>
                    <a:pt x="72" y="109"/>
                  </a:cubicBezTo>
                  <a:cubicBezTo>
                    <a:pt x="72" y="198"/>
                    <a:pt x="72" y="198"/>
                    <a:pt x="72" y="198"/>
                  </a:cubicBezTo>
                  <a:cubicBezTo>
                    <a:pt x="80" y="199"/>
                    <a:pt x="89" y="199"/>
                    <a:pt x="99" y="199"/>
                  </a:cubicBezTo>
                  <a:cubicBezTo>
                    <a:pt x="119" y="199"/>
                    <a:pt x="119" y="199"/>
                    <a:pt x="119" y="199"/>
                  </a:cubicBezTo>
                  <a:cubicBezTo>
                    <a:pt x="217" y="199"/>
                    <a:pt x="220" y="162"/>
                    <a:pt x="220" y="162"/>
                  </a:cubicBezTo>
                  <a:cubicBezTo>
                    <a:pt x="220" y="162"/>
                    <a:pt x="220" y="150"/>
                    <a:pt x="220" y="78"/>
                  </a:cubicBezTo>
                  <a:cubicBezTo>
                    <a:pt x="220" y="29"/>
                    <a:pt x="172" y="8"/>
                    <a:pt x="142" y="0"/>
                  </a:cubicBez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71" name="Oval 508"/>
            <p:cNvSpPr>
              <a:spLocks noChangeArrowheads="1"/>
            </p:cNvSpPr>
            <p:nvPr/>
          </p:nvSpPr>
          <p:spPr bwMode="auto">
            <a:xfrm>
              <a:off x="8308927" y="3223410"/>
              <a:ext cx="190418" cy="223597"/>
            </a:xfrm>
            <a:prstGeom prst="ellipse">
              <a:avLst/>
            </a:prstGeom>
            <a:solidFill>
              <a:srgbClr val="C00000"/>
            </a:solidFill>
            <a:ln>
              <a:noFill/>
            </a:ln>
          </p:spPr>
          <p:txBody>
            <a:bodyPr vert="horz" wrap="square" lIns="91440" tIns="45720" rIns="91440" bIns="45720" numCol="1" anchor="t" anchorCtr="0" compatLnSpc="1"/>
            <a:lstStyle/>
            <a:p>
              <a:endParaRPr lang="zh-CN" altLang="en-US"/>
            </a:p>
          </p:txBody>
        </p:sp>
        <p:sp>
          <p:nvSpPr>
            <p:cNvPr id="72" name="Freeform 509"/>
            <p:cNvSpPr>
              <a:spLocks noEditPoints="1"/>
            </p:cNvSpPr>
            <p:nvPr/>
          </p:nvSpPr>
          <p:spPr bwMode="auto">
            <a:xfrm>
              <a:off x="8083888" y="3883380"/>
              <a:ext cx="217826" cy="37507"/>
            </a:xfrm>
            <a:custGeom>
              <a:avLst/>
              <a:gdLst>
                <a:gd name="T0" fmla="*/ 0 w 128"/>
                <a:gd name="T1" fmla="*/ 22 h 22"/>
                <a:gd name="T2" fmla="*/ 128 w 128"/>
                <a:gd name="T3" fmla="*/ 22 h 22"/>
                <a:gd name="T4" fmla="*/ 128 w 128"/>
                <a:gd name="T5" fmla="*/ 0 h 22"/>
                <a:gd name="T6" fmla="*/ 0 w 128"/>
                <a:gd name="T7" fmla="*/ 0 h 22"/>
                <a:gd name="T8" fmla="*/ 0 w 128"/>
                <a:gd name="T9" fmla="*/ 22 h 22"/>
                <a:gd name="T10" fmla="*/ 104 w 128"/>
                <a:gd name="T11" fmla="*/ 5 h 22"/>
                <a:gd name="T12" fmla="*/ 110 w 128"/>
                <a:gd name="T13" fmla="*/ 11 h 22"/>
                <a:gd name="T14" fmla="*/ 104 w 128"/>
                <a:gd name="T15" fmla="*/ 18 h 22"/>
                <a:gd name="T16" fmla="*/ 97 w 128"/>
                <a:gd name="T17" fmla="*/ 11 h 22"/>
                <a:gd name="T18" fmla="*/ 104 w 128"/>
                <a:gd name="T19"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2">
                  <a:moveTo>
                    <a:pt x="0" y="22"/>
                  </a:moveTo>
                  <a:cubicBezTo>
                    <a:pt x="128" y="22"/>
                    <a:pt x="128" y="22"/>
                    <a:pt x="128" y="22"/>
                  </a:cubicBezTo>
                  <a:cubicBezTo>
                    <a:pt x="128" y="0"/>
                    <a:pt x="128" y="0"/>
                    <a:pt x="128" y="0"/>
                  </a:cubicBezTo>
                  <a:cubicBezTo>
                    <a:pt x="0" y="0"/>
                    <a:pt x="0" y="0"/>
                    <a:pt x="0" y="0"/>
                  </a:cubicBezTo>
                  <a:lnTo>
                    <a:pt x="0" y="22"/>
                  </a:lnTo>
                  <a:close/>
                  <a:moveTo>
                    <a:pt x="104" y="5"/>
                  </a:moveTo>
                  <a:cubicBezTo>
                    <a:pt x="108" y="5"/>
                    <a:pt x="110" y="8"/>
                    <a:pt x="110" y="11"/>
                  </a:cubicBezTo>
                  <a:cubicBezTo>
                    <a:pt x="110" y="15"/>
                    <a:pt x="108" y="18"/>
                    <a:pt x="104" y="18"/>
                  </a:cubicBezTo>
                  <a:cubicBezTo>
                    <a:pt x="100" y="18"/>
                    <a:pt x="97" y="15"/>
                    <a:pt x="97" y="11"/>
                  </a:cubicBezTo>
                  <a:cubicBezTo>
                    <a:pt x="97" y="8"/>
                    <a:pt x="100" y="5"/>
                    <a:pt x="104" y="5"/>
                  </a:cubicBez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74" name="Freeform 510"/>
            <p:cNvSpPr/>
            <p:nvPr/>
          </p:nvSpPr>
          <p:spPr bwMode="auto">
            <a:xfrm>
              <a:off x="8116345" y="3838661"/>
              <a:ext cx="144977" cy="32458"/>
            </a:xfrm>
            <a:custGeom>
              <a:avLst/>
              <a:gdLst>
                <a:gd name="T0" fmla="*/ 76 w 85"/>
                <a:gd name="T1" fmla="*/ 19 h 19"/>
                <a:gd name="T2" fmla="*/ 85 w 85"/>
                <a:gd name="T3" fmla="*/ 10 h 19"/>
                <a:gd name="T4" fmla="*/ 76 w 85"/>
                <a:gd name="T5" fmla="*/ 0 h 19"/>
                <a:gd name="T6" fmla="*/ 9 w 85"/>
                <a:gd name="T7" fmla="*/ 0 h 19"/>
                <a:gd name="T8" fmla="*/ 3 w 85"/>
                <a:gd name="T9" fmla="*/ 3 h 19"/>
                <a:gd name="T10" fmla="*/ 0 w 85"/>
                <a:gd name="T11" fmla="*/ 10 h 19"/>
                <a:gd name="T12" fmla="*/ 9 w 85"/>
                <a:gd name="T13" fmla="*/ 19 h 19"/>
                <a:gd name="T14" fmla="*/ 76 w 85"/>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19">
                  <a:moveTo>
                    <a:pt x="76" y="19"/>
                  </a:moveTo>
                  <a:cubicBezTo>
                    <a:pt x="81" y="19"/>
                    <a:pt x="85" y="15"/>
                    <a:pt x="85" y="10"/>
                  </a:cubicBezTo>
                  <a:cubicBezTo>
                    <a:pt x="85" y="5"/>
                    <a:pt x="81" y="0"/>
                    <a:pt x="76" y="0"/>
                  </a:cubicBezTo>
                  <a:cubicBezTo>
                    <a:pt x="9" y="0"/>
                    <a:pt x="9" y="0"/>
                    <a:pt x="9" y="0"/>
                  </a:cubicBezTo>
                  <a:cubicBezTo>
                    <a:pt x="7" y="0"/>
                    <a:pt x="4" y="1"/>
                    <a:pt x="3" y="3"/>
                  </a:cubicBezTo>
                  <a:cubicBezTo>
                    <a:pt x="1" y="5"/>
                    <a:pt x="0" y="7"/>
                    <a:pt x="0" y="10"/>
                  </a:cubicBezTo>
                  <a:cubicBezTo>
                    <a:pt x="0" y="15"/>
                    <a:pt x="4" y="19"/>
                    <a:pt x="9" y="19"/>
                  </a:cubicBezTo>
                  <a:lnTo>
                    <a:pt x="76" y="19"/>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75" name="Freeform 511"/>
            <p:cNvSpPr>
              <a:spLocks noEditPoints="1"/>
            </p:cNvSpPr>
            <p:nvPr/>
          </p:nvSpPr>
          <p:spPr bwMode="auto">
            <a:xfrm>
              <a:off x="8051430" y="3586934"/>
              <a:ext cx="272644" cy="232973"/>
            </a:xfrm>
            <a:custGeom>
              <a:avLst/>
              <a:gdLst>
                <a:gd name="T0" fmla="*/ 145 w 160"/>
                <a:gd name="T1" fmla="*/ 0 h 137"/>
                <a:gd name="T2" fmla="*/ 97 w 160"/>
                <a:gd name="T3" fmla="*/ 0 h 137"/>
                <a:gd name="T4" fmla="*/ 16 w 160"/>
                <a:gd name="T5" fmla="*/ 0 h 137"/>
                <a:gd name="T6" fmla="*/ 0 w 160"/>
                <a:gd name="T7" fmla="*/ 15 h 137"/>
                <a:gd name="T8" fmla="*/ 0 w 160"/>
                <a:gd name="T9" fmla="*/ 122 h 137"/>
                <a:gd name="T10" fmla="*/ 16 w 160"/>
                <a:gd name="T11" fmla="*/ 137 h 137"/>
                <a:gd name="T12" fmla="*/ 145 w 160"/>
                <a:gd name="T13" fmla="*/ 137 h 137"/>
                <a:gd name="T14" fmla="*/ 160 w 160"/>
                <a:gd name="T15" fmla="*/ 124 h 137"/>
                <a:gd name="T16" fmla="*/ 160 w 160"/>
                <a:gd name="T17" fmla="*/ 122 h 137"/>
                <a:gd name="T18" fmla="*/ 160 w 160"/>
                <a:gd name="T19" fmla="*/ 15 h 137"/>
                <a:gd name="T20" fmla="*/ 145 w 160"/>
                <a:gd name="T21" fmla="*/ 0 h 137"/>
                <a:gd name="T22" fmla="*/ 135 w 160"/>
                <a:gd name="T23" fmla="*/ 123 h 137"/>
                <a:gd name="T24" fmla="*/ 26 w 160"/>
                <a:gd name="T25" fmla="*/ 123 h 137"/>
                <a:gd name="T26" fmla="*/ 13 w 160"/>
                <a:gd name="T27" fmla="*/ 111 h 137"/>
                <a:gd name="T28" fmla="*/ 13 w 160"/>
                <a:gd name="T29" fmla="*/ 27 h 137"/>
                <a:gd name="T30" fmla="*/ 26 w 160"/>
                <a:gd name="T31" fmla="*/ 15 h 137"/>
                <a:gd name="T32" fmla="*/ 97 w 160"/>
                <a:gd name="T33" fmla="*/ 15 h 137"/>
                <a:gd name="T34" fmla="*/ 135 w 160"/>
                <a:gd name="T35" fmla="*/ 15 h 137"/>
                <a:gd name="T36" fmla="*/ 147 w 160"/>
                <a:gd name="T37" fmla="*/ 27 h 137"/>
                <a:gd name="T38" fmla="*/ 147 w 160"/>
                <a:gd name="T39" fmla="*/ 111 h 137"/>
                <a:gd name="T40" fmla="*/ 142 w 160"/>
                <a:gd name="T41" fmla="*/ 121 h 137"/>
                <a:gd name="T42" fmla="*/ 135 w 160"/>
                <a:gd name="T43" fmla="*/ 12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137">
                  <a:moveTo>
                    <a:pt x="145" y="0"/>
                  </a:moveTo>
                  <a:cubicBezTo>
                    <a:pt x="97" y="0"/>
                    <a:pt x="97" y="0"/>
                    <a:pt x="97" y="0"/>
                  </a:cubicBezTo>
                  <a:cubicBezTo>
                    <a:pt x="16" y="0"/>
                    <a:pt x="16" y="0"/>
                    <a:pt x="16" y="0"/>
                  </a:cubicBezTo>
                  <a:cubicBezTo>
                    <a:pt x="7" y="0"/>
                    <a:pt x="0" y="7"/>
                    <a:pt x="0" y="15"/>
                  </a:cubicBezTo>
                  <a:cubicBezTo>
                    <a:pt x="0" y="122"/>
                    <a:pt x="0" y="122"/>
                    <a:pt x="0" y="122"/>
                  </a:cubicBezTo>
                  <a:cubicBezTo>
                    <a:pt x="0" y="130"/>
                    <a:pt x="7" y="137"/>
                    <a:pt x="16" y="137"/>
                  </a:cubicBezTo>
                  <a:cubicBezTo>
                    <a:pt x="145" y="137"/>
                    <a:pt x="145" y="137"/>
                    <a:pt x="145" y="137"/>
                  </a:cubicBezTo>
                  <a:cubicBezTo>
                    <a:pt x="153" y="137"/>
                    <a:pt x="159" y="131"/>
                    <a:pt x="160" y="124"/>
                  </a:cubicBezTo>
                  <a:cubicBezTo>
                    <a:pt x="160" y="123"/>
                    <a:pt x="160" y="123"/>
                    <a:pt x="160" y="122"/>
                  </a:cubicBezTo>
                  <a:cubicBezTo>
                    <a:pt x="160" y="15"/>
                    <a:pt x="160" y="15"/>
                    <a:pt x="160" y="15"/>
                  </a:cubicBezTo>
                  <a:cubicBezTo>
                    <a:pt x="160" y="7"/>
                    <a:pt x="154" y="0"/>
                    <a:pt x="145" y="0"/>
                  </a:cubicBezTo>
                  <a:close/>
                  <a:moveTo>
                    <a:pt x="135" y="123"/>
                  </a:moveTo>
                  <a:cubicBezTo>
                    <a:pt x="26" y="123"/>
                    <a:pt x="26" y="123"/>
                    <a:pt x="26" y="123"/>
                  </a:cubicBezTo>
                  <a:cubicBezTo>
                    <a:pt x="19" y="123"/>
                    <a:pt x="13" y="117"/>
                    <a:pt x="13" y="111"/>
                  </a:cubicBezTo>
                  <a:cubicBezTo>
                    <a:pt x="13" y="27"/>
                    <a:pt x="13" y="27"/>
                    <a:pt x="13" y="27"/>
                  </a:cubicBezTo>
                  <a:cubicBezTo>
                    <a:pt x="13" y="20"/>
                    <a:pt x="19" y="15"/>
                    <a:pt x="26" y="15"/>
                  </a:cubicBezTo>
                  <a:cubicBezTo>
                    <a:pt x="97" y="15"/>
                    <a:pt x="97" y="15"/>
                    <a:pt x="97" y="15"/>
                  </a:cubicBezTo>
                  <a:cubicBezTo>
                    <a:pt x="135" y="15"/>
                    <a:pt x="135" y="15"/>
                    <a:pt x="135" y="15"/>
                  </a:cubicBezTo>
                  <a:cubicBezTo>
                    <a:pt x="142" y="15"/>
                    <a:pt x="147" y="20"/>
                    <a:pt x="147" y="27"/>
                  </a:cubicBezTo>
                  <a:cubicBezTo>
                    <a:pt x="147" y="111"/>
                    <a:pt x="147" y="111"/>
                    <a:pt x="147" y="111"/>
                  </a:cubicBezTo>
                  <a:cubicBezTo>
                    <a:pt x="147" y="115"/>
                    <a:pt x="145" y="119"/>
                    <a:pt x="142" y="121"/>
                  </a:cubicBezTo>
                  <a:cubicBezTo>
                    <a:pt x="140" y="122"/>
                    <a:pt x="137" y="123"/>
                    <a:pt x="135" y="123"/>
                  </a:cubicBezTo>
                  <a:close/>
                </a:path>
              </a:pathLst>
            </a:custGeom>
            <a:solidFill>
              <a:srgbClr val="C00000"/>
            </a:solidFill>
            <a:ln>
              <a:noFill/>
            </a:ln>
          </p:spPr>
          <p:txBody>
            <a:bodyPr vert="horz" wrap="square" lIns="91440" tIns="45720" rIns="91440" bIns="45720" numCol="1" anchor="t" anchorCtr="0" compatLnSpc="1"/>
            <a:lstStyle/>
            <a:p>
              <a:endParaRPr lang="zh-CN" altLang="en-US"/>
            </a:p>
          </p:txBody>
        </p:sp>
      </p:gr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p:nvPr/>
        </p:nvSpPr>
        <p:spPr bwMode="auto">
          <a:xfrm>
            <a:off x="3584754" y="2796246"/>
            <a:ext cx="8296275" cy="1093032"/>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rgbClr val="C00000"/>
          </a:solidFill>
          <a:ln w="12700" cap="flat">
            <a:noFill/>
            <a:prstDash val="solid"/>
            <a:miter lim="800000"/>
          </a:ln>
        </p:spPr>
        <p:txBody>
          <a:bodyPr vert="horz" wrap="square" lIns="110780" tIns="55390" rIns="110780" bIns="55390" numCol="1" anchor="t" anchorCtr="0" compatLnSpc="1"/>
          <a:lstStyle/>
          <a:p>
            <a:endParaRPr lang="zh-CN" altLang="en-US" sz="1400">
              <a:solidFill>
                <a:schemeClr val="bg1"/>
              </a:solidFill>
              <a:latin typeface="时尚中黑简体" pitchFamily="2" charset="-122"/>
              <a:ea typeface="时尚中黑简体" pitchFamily="2" charset="-122"/>
            </a:endParaRPr>
          </a:p>
        </p:txBody>
      </p:sp>
      <p:sp>
        <p:nvSpPr>
          <p:cNvPr id="9" name="TextBox 93"/>
          <p:cNvSpPr txBox="1"/>
          <p:nvPr/>
        </p:nvSpPr>
        <p:spPr>
          <a:xfrm>
            <a:off x="3984806" y="3004208"/>
            <a:ext cx="7540480" cy="67710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4400" b="1" dirty="0" smtClean="0"/>
              <a:t>信</a:t>
            </a:r>
            <a:r>
              <a:rPr lang="en-US" altLang="zh-CN" sz="4400" b="1" dirty="0" smtClean="0"/>
              <a:t>e</a:t>
            </a:r>
            <a:r>
              <a:rPr lang="zh-CN" altLang="en-US" sz="4400" b="1" dirty="0"/>
              <a:t>池</a:t>
            </a:r>
            <a:endParaRPr lang="zh-CN" altLang="en-US" sz="4400" b="1" dirty="0"/>
          </a:p>
        </p:txBody>
      </p:sp>
      <p:grpSp>
        <p:nvGrpSpPr>
          <p:cNvPr id="3" name="组合 2"/>
          <p:cNvGrpSpPr/>
          <p:nvPr/>
        </p:nvGrpSpPr>
        <p:grpSpPr>
          <a:xfrm>
            <a:off x="435305" y="1980247"/>
            <a:ext cx="3049305" cy="2851812"/>
            <a:chOff x="1136801" y="1980247"/>
            <a:chExt cx="2423684" cy="2423999"/>
          </a:xfrm>
        </p:grpSpPr>
        <p:grpSp>
          <p:nvGrpSpPr>
            <p:cNvPr id="30" name="组合 29"/>
            <p:cNvGrpSpPr/>
            <p:nvPr/>
          </p:nvGrpSpPr>
          <p:grpSpPr>
            <a:xfrm>
              <a:off x="1136801" y="1980247"/>
              <a:ext cx="2423684" cy="2423999"/>
              <a:chOff x="1341125" y="2288650"/>
              <a:chExt cx="2089784" cy="2090056"/>
            </a:xfrm>
          </p:grpSpPr>
          <p:sp>
            <p:nvSpPr>
              <p:cNvPr id="5" name="椭圆 4"/>
              <p:cNvSpPr/>
              <p:nvPr/>
            </p:nvSpPr>
            <p:spPr>
              <a:xfrm>
                <a:off x="1341125" y="2288650"/>
                <a:ext cx="2089784" cy="2090056"/>
              </a:xfrm>
              <a:prstGeom prst="ellipse">
                <a:avLst/>
              </a:prstGeom>
              <a:pattFill prst="dkDnDiag">
                <a:fgClr>
                  <a:srgbClr val="F3F3F3"/>
                </a:fgClr>
                <a:bgClr>
                  <a:srgbClr val="F7F7F7"/>
                </a:bgClr>
              </a:pattFill>
              <a:ln w="19050">
                <a:gradFill flip="none" rotWithShape="1">
                  <a:gsLst>
                    <a:gs pos="0">
                      <a:schemeClr val="bg1"/>
                    </a:gs>
                    <a:gs pos="100000">
                      <a:srgbClr val="DEDEDE"/>
                    </a:gs>
                  </a:gsLst>
                  <a:lin ang="2700000" scaled="1"/>
                  <a:tileRect/>
                </a:gradFill>
              </a:ln>
              <a:effectLst>
                <a:outerShdw blurRad="3429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478925" y="2440810"/>
                <a:ext cx="1769797" cy="1769797"/>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TextBox 14"/>
            <p:cNvSpPr txBox="1"/>
            <p:nvPr/>
          </p:nvSpPr>
          <p:spPr>
            <a:xfrm>
              <a:off x="1492419" y="2882156"/>
              <a:ext cx="1856769" cy="601693"/>
            </a:xfrm>
            <a:prstGeom prst="rect">
              <a:avLst/>
            </a:prstGeom>
            <a:noFill/>
          </p:spPr>
          <p:txBody>
            <a:bodyPr wrap="square" rtlCol="0">
              <a:spAutoFit/>
            </a:bodyPr>
            <a:lstStyle/>
            <a:p>
              <a:pPr algn="ctr"/>
              <a:r>
                <a:rPr lang="en-US" altLang="zh-CN" sz="4000" b="1" dirty="0" smtClean="0">
                  <a:solidFill>
                    <a:schemeClr val="bg1"/>
                  </a:solidFill>
                  <a:latin typeface="微软雅黑" panose="020B0503020204020204" pitchFamily="34" charset="-122"/>
                  <a:ea typeface="微软雅黑" panose="020B0503020204020204" pitchFamily="34" charset="-122"/>
                </a:rPr>
                <a:t>NO.2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sp>
        <p:nvSpPr>
          <p:cNvPr id="13" name="标题 1"/>
          <p:cNvSpPr>
            <a:spLocks noGrp="1"/>
          </p:cNvSpPr>
          <p:nvPr>
            <p:ph type="title"/>
          </p:nvPr>
        </p:nvSpPr>
        <p:spPr>
          <a:xfrm>
            <a:off x="838200" y="95135"/>
            <a:ext cx="9139518" cy="812165"/>
          </a:xfrm>
        </p:spPr>
        <p:txBody>
          <a:bodyPr/>
          <a:lstStyle/>
          <a:p>
            <a:r>
              <a:rPr lang="zh-CN" altLang="en-US" sz="3600" b="1" dirty="0">
                <a:latin typeface="+mj-ea"/>
                <a:cs typeface="+mj-ea"/>
              </a:rPr>
              <a:t>目录</a:t>
            </a:r>
            <a:endParaRPr lang="zh-CN" altLang="en-US" sz="3600" b="1" dirty="0">
              <a:latin typeface="+mj-ea"/>
              <a:cs typeface="+mj-ea"/>
            </a:endParaRPr>
          </a:p>
        </p:txBody>
      </p:sp>
      <p:sp>
        <p:nvSpPr>
          <p:cNvPr id="2" name="灯片编号占位符 1"/>
          <p:cNvSpPr>
            <a:spLocks noGrp="1"/>
          </p:cNvSpPr>
          <p:nvPr>
            <p:ph type="sldNum" sz="quarter" idx="12"/>
          </p:nvPr>
        </p:nvSpPr>
        <p:spPr>
          <a:xfrm>
            <a:off x="9977718" y="6492875"/>
            <a:ext cx="2743200" cy="365125"/>
          </a:xfrm>
        </p:spPr>
        <p:txBody>
          <a:bodyPr/>
          <a:lstStyle/>
          <a:p>
            <a:fld id="{49AE70B2-8BF9-45C0-BB95-33D1B9D3A854}" type="slidenum">
              <a:rPr lang="zh-CN" altLang="en-US" smtClean="0">
                <a:solidFill>
                  <a:schemeClr val="bg1"/>
                </a:solidFill>
              </a:rPr>
            </a:fld>
            <a:endParaRPr lang="zh-CN" altLang="en-US" dirty="0">
              <a:solidFill>
                <a:schemeClr val="bg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8"/>
          <p:cNvSpPr>
            <a:spLocks noGrp="1"/>
          </p:cNvSpPr>
          <p:nvPr>
            <p:ph type="title"/>
          </p:nvPr>
        </p:nvSpPr>
        <p:spPr/>
        <p:txBody>
          <a:bodyPr>
            <a:normAutofit fontScale="90000"/>
          </a:bodyPr>
          <a:p>
            <a:r>
              <a:rPr lang="en-US" altLang="zh-CN"/>
              <a:t>                             </a:t>
            </a:r>
            <a:r>
              <a:rPr lang="zh-CN" altLang="en-US"/>
              <a:t>目</a:t>
            </a:r>
            <a:r>
              <a:rPr lang="en-US" altLang="zh-CN"/>
              <a:t>         </a:t>
            </a:r>
            <a:r>
              <a:rPr lang="zh-CN" altLang="en-US"/>
              <a:t>录</a:t>
            </a:r>
            <a:endParaRPr lang="zh-CN" altLang="en-US"/>
          </a:p>
        </p:txBody>
      </p:sp>
      <p:sp>
        <p:nvSpPr>
          <p:cNvPr id="4" name="灯片编号占位符 3"/>
          <p:cNvSpPr>
            <a:spLocks noGrp="1"/>
          </p:cNvSpPr>
          <p:nvPr>
            <p:ph type="sldNum" sz="quarter" idx="4294967295"/>
          </p:nvPr>
        </p:nvSpPr>
        <p:spPr>
          <a:xfrm>
            <a:off x="9448800" y="6356350"/>
            <a:ext cx="2743200" cy="365125"/>
          </a:xfrm>
        </p:spPr>
        <p:txBody>
          <a:bodyPr/>
          <a:p>
            <a:fld id="{49AE70B2-8BF9-45C0-BB95-33D1B9D3A854}" type="slidenum">
              <a:rPr lang="zh-CN" altLang="en-US" smtClean="0"/>
            </a:fld>
            <a:endParaRPr lang="zh-CN" altLang="en-US"/>
          </a:p>
        </p:txBody>
      </p:sp>
      <p:sp>
        <p:nvSpPr>
          <p:cNvPr id="8" name="Freeform 5"/>
          <p:cNvSpPr/>
          <p:nvPr/>
        </p:nvSpPr>
        <p:spPr bwMode="auto">
          <a:xfrm>
            <a:off x="2560955" y="2591435"/>
            <a:ext cx="7069455" cy="671830"/>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rgbClr val="C00000"/>
          </a:solidFill>
          <a:ln w="12700" cap="flat">
            <a:noFill/>
            <a:prstDash val="solid"/>
            <a:miter lim="800000"/>
          </a:ln>
        </p:spPr>
        <p:txBody>
          <a:bodyPr vert="horz" wrap="square" lIns="110780" tIns="55390" rIns="110780" bIns="55390" numCol="1" anchor="t" anchorCtr="0" compatLnSpc="1"/>
          <a:p>
            <a:r>
              <a:rPr lang="en-US" altLang="zh-CN" sz="3200">
                <a:sym typeface="+mn-ea"/>
              </a:rPr>
              <a:t>               </a:t>
            </a:r>
            <a:r>
              <a:rPr lang="en-US" altLang="zh-CN" sz="3600">
                <a:sym typeface="+mn-ea"/>
              </a:rPr>
              <a:t>   </a:t>
            </a:r>
            <a:r>
              <a:rPr lang="zh-CN" altLang="en-US" sz="3600">
                <a:solidFill>
                  <a:schemeClr val="bg1"/>
                </a:solidFill>
                <a:sym typeface="+mn-ea"/>
              </a:rPr>
              <a:t>特色信贷产品</a:t>
            </a:r>
            <a:endParaRPr lang="zh-CN" altLang="en-US" sz="3600">
              <a:solidFill>
                <a:schemeClr val="bg1"/>
              </a:solidFill>
              <a:latin typeface="时尚中黑简体" pitchFamily="2" charset="-122"/>
              <a:ea typeface="时尚中黑简体" pitchFamily="2" charset="-122"/>
              <a:sym typeface="+mn-ea"/>
            </a:endParaRPr>
          </a:p>
        </p:txBody>
      </p:sp>
      <p:sp>
        <p:nvSpPr>
          <p:cNvPr id="5" name="Freeform 5"/>
          <p:cNvSpPr/>
          <p:nvPr/>
        </p:nvSpPr>
        <p:spPr bwMode="auto">
          <a:xfrm>
            <a:off x="2560955" y="3880485"/>
            <a:ext cx="7069455" cy="671830"/>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rgbClr val="C00000"/>
          </a:solidFill>
          <a:ln w="12700" cap="flat">
            <a:noFill/>
            <a:prstDash val="solid"/>
            <a:miter lim="800000"/>
          </a:ln>
        </p:spPr>
        <p:txBody>
          <a:bodyPr vert="horz" wrap="square" lIns="110780" tIns="55390" rIns="110780" bIns="55390" numCol="1" anchor="t" anchorCtr="0" compatLnSpc="1"/>
          <a:p>
            <a:r>
              <a:rPr lang="en-US" altLang="zh-CN" sz="3200">
                <a:sym typeface="+mn-ea"/>
              </a:rPr>
              <a:t>               </a:t>
            </a:r>
            <a:r>
              <a:rPr lang="en-US" altLang="zh-CN" sz="3600">
                <a:sym typeface="+mn-ea"/>
              </a:rPr>
              <a:t>   </a:t>
            </a:r>
            <a:r>
              <a:rPr lang="zh-CN" altLang="en-US" sz="3600">
                <a:solidFill>
                  <a:schemeClr val="bg1"/>
                </a:solidFill>
                <a:sym typeface="+mn-ea"/>
              </a:rPr>
              <a:t>重点线上</a:t>
            </a:r>
            <a:r>
              <a:rPr lang="zh-CN" altLang="en-US" sz="3600">
                <a:solidFill>
                  <a:schemeClr val="bg1"/>
                </a:solidFill>
                <a:sym typeface="+mn-ea"/>
              </a:rPr>
              <a:t>产品</a:t>
            </a:r>
            <a:endParaRPr lang="en-US" altLang="zh-CN" sz="3600">
              <a:solidFill>
                <a:schemeClr val="bg1"/>
              </a:solidFill>
              <a:latin typeface="时尚中黑简体" pitchFamily="2" charset="-122"/>
              <a:ea typeface="时尚中黑简体" pitchFamily="2" charset="-122"/>
              <a:sym typeface="+mn-ea"/>
            </a:endParaRPr>
          </a:p>
        </p:txBody>
      </p:sp>
      <p:sp>
        <p:nvSpPr>
          <p:cNvPr id="6" name="Freeform 5"/>
          <p:cNvSpPr/>
          <p:nvPr/>
        </p:nvSpPr>
        <p:spPr bwMode="auto">
          <a:xfrm>
            <a:off x="2561590" y="5238115"/>
            <a:ext cx="7069455" cy="671830"/>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rgbClr val="C00000"/>
          </a:solidFill>
          <a:ln w="12700" cap="flat">
            <a:noFill/>
            <a:prstDash val="solid"/>
            <a:miter lim="800000"/>
          </a:ln>
        </p:spPr>
        <p:txBody>
          <a:bodyPr vert="horz" wrap="square" lIns="110780" tIns="55390" rIns="110780" bIns="55390" numCol="1" anchor="t" anchorCtr="0" compatLnSpc="1"/>
          <a:p>
            <a:r>
              <a:rPr lang="en-US" altLang="zh-CN" sz="3200">
                <a:sym typeface="+mn-ea"/>
              </a:rPr>
              <a:t>               </a:t>
            </a:r>
            <a:r>
              <a:rPr lang="en-US" altLang="zh-CN" sz="3600">
                <a:sym typeface="+mn-ea"/>
              </a:rPr>
              <a:t>  </a:t>
            </a:r>
            <a:r>
              <a:rPr lang="zh-CN" altLang="en-US" sz="3600">
                <a:solidFill>
                  <a:schemeClr val="bg1"/>
                </a:solidFill>
                <a:sym typeface="+mn-ea"/>
              </a:rPr>
              <a:t>外汇特色产品</a:t>
            </a:r>
            <a:endParaRPr lang="en-US" altLang="zh-CN" sz="3600">
              <a:solidFill>
                <a:schemeClr val="bg1"/>
              </a:solidFill>
              <a:latin typeface="时尚中黑简体" pitchFamily="2" charset="-122"/>
              <a:ea typeface="时尚中黑简体" pitchFamily="2" charset="-122"/>
              <a:sym typeface="+mn-ea"/>
            </a:endParaRPr>
          </a:p>
        </p:txBody>
      </p:sp>
      <p:sp>
        <p:nvSpPr>
          <p:cNvPr id="7" name="Freeform 5"/>
          <p:cNvSpPr/>
          <p:nvPr/>
        </p:nvSpPr>
        <p:spPr bwMode="auto">
          <a:xfrm>
            <a:off x="2560955" y="1242695"/>
            <a:ext cx="7069455" cy="671830"/>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rgbClr val="C00000"/>
          </a:solidFill>
          <a:ln w="12700" cap="flat">
            <a:noFill/>
            <a:prstDash val="solid"/>
            <a:miter lim="800000"/>
          </a:ln>
        </p:spPr>
        <p:txBody>
          <a:bodyPr vert="horz" wrap="square" lIns="110780" tIns="55390" rIns="110780" bIns="55390" numCol="1" anchor="t" anchorCtr="0" compatLnSpc="1"/>
          <a:p>
            <a:r>
              <a:rPr lang="en-US" altLang="zh-CN" sz="3200">
                <a:sym typeface="+mn-ea"/>
              </a:rPr>
              <a:t>               </a:t>
            </a:r>
            <a:r>
              <a:rPr lang="en-US" altLang="zh-CN" sz="3600">
                <a:sym typeface="+mn-ea"/>
              </a:rPr>
              <a:t>  </a:t>
            </a:r>
            <a:r>
              <a:rPr lang="zh-CN" altLang="en-US" sz="3600">
                <a:solidFill>
                  <a:schemeClr val="bg1"/>
                </a:solidFill>
                <a:sym typeface="+mn-ea"/>
              </a:rPr>
              <a:t>疫情助企行动</a:t>
            </a:r>
            <a:endParaRPr lang="en-US" altLang="zh-CN" sz="3600">
              <a:solidFill>
                <a:schemeClr val="bg1"/>
              </a:solidFill>
              <a:latin typeface="时尚中黑简体" pitchFamily="2" charset="-122"/>
              <a:ea typeface="时尚中黑简体" pitchFamily="2" charset="-122"/>
              <a:sym typeface="+mn-ea"/>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8DB9F55A-EE70-4021-8EBF-592E68ED6B0A}" type="slidenum">
              <a:rPr lang="zh-CN" altLang="en-US" smtClean="0"/>
            </a:fld>
            <a:endParaRPr lang="zh-CN" altLang="en-US" dirty="0"/>
          </a:p>
        </p:txBody>
      </p:sp>
      <p:sp>
        <p:nvSpPr>
          <p:cNvPr id="5" name="标题 1"/>
          <p:cNvSpPr txBox="1"/>
          <p:nvPr/>
        </p:nvSpPr>
        <p:spPr bwMode="auto">
          <a:xfrm>
            <a:off x="843915" y="170180"/>
            <a:ext cx="107172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marL="0" marR="0" lvl="0" indent="0" algn="just" defTabSz="914400" rtl="0" eaLnBrk="1" fontAlgn="base" latinLnBrk="0" hangingPunct="1">
              <a:lnSpc>
                <a:spcPct val="9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rPr>
              <a:t>产品介绍</a:t>
            </a:r>
            <a:endParaRPr kumimoji="0" lang="zh-CN" altLang="en-US" sz="36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nvGrpSpPr>
          <p:cNvPr id="44" name="组合 43"/>
          <p:cNvGrpSpPr/>
          <p:nvPr/>
        </p:nvGrpSpPr>
        <p:grpSpPr>
          <a:xfrm>
            <a:off x="701040" y="5012992"/>
            <a:ext cx="10800000" cy="1116000"/>
            <a:chOff x="782320" y="5355283"/>
            <a:chExt cx="10800000" cy="1116000"/>
          </a:xfrm>
        </p:grpSpPr>
        <p:sp>
          <p:nvSpPr>
            <p:cNvPr id="45" name="AutoShape 10"/>
            <p:cNvSpPr>
              <a:spLocks noChangeArrowheads="1"/>
            </p:cNvSpPr>
            <p:nvPr/>
          </p:nvSpPr>
          <p:spPr bwMode="auto">
            <a:xfrm rot="16200000">
              <a:off x="5624320" y="513283"/>
              <a:ext cx="1116000" cy="10800000"/>
            </a:xfrm>
            <a:prstGeom prst="downArrow">
              <a:avLst>
                <a:gd name="adj1" fmla="val 49065"/>
                <a:gd name="adj2" fmla="val 44827"/>
              </a:avLst>
            </a:prstGeom>
            <a:solidFill>
              <a:schemeClr val="accent5">
                <a:lumMod val="75000"/>
              </a:schemeClr>
            </a:solidFill>
            <a:ln w="12700">
              <a:solidFill>
                <a:schemeClr val="bg1">
                  <a:lumMod val="50000"/>
                </a:schemeClr>
              </a:solidFill>
            </a:ln>
          </p:spPr>
          <p:txBody>
            <a:bodyPr vert="eaVert" lIns="96780" tIns="48390" rIns="96780" bIns="48390"/>
            <a:lstStyle/>
            <a:p>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46" name="圆角矩形 321"/>
            <p:cNvSpPr/>
            <p:nvPr/>
          </p:nvSpPr>
          <p:spPr>
            <a:xfrm>
              <a:off x="1458595" y="5414890"/>
              <a:ext cx="1826260" cy="942509"/>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latin typeface="+mn-ea"/>
              </a:endParaRPr>
            </a:p>
          </p:txBody>
        </p:sp>
        <p:sp>
          <p:nvSpPr>
            <p:cNvPr id="47" name="圆角矩形 322"/>
            <p:cNvSpPr/>
            <p:nvPr/>
          </p:nvSpPr>
          <p:spPr>
            <a:xfrm>
              <a:off x="3648075" y="5414890"/>
              <a:ext cx="1826260" cy="942509"/>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mn-ea"/>
              </a:endParaRPr>
            </a:p>
          </p:txBody>
        </p:sp>
        <p:sp>
          <p:nvSpPr>
            <p:cNvPr id="48" name="圆角矩形 323"/>
            <p:cNvSpPr/>
            <p:nvPr/>
          </p:nvSpPr>
          <p:spPr>
            <a:xfrm>
              <a:off x="5850890" y="5432157"/>
              <a:ext cx="1826260" cy="942509"/>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mn-ea"/>
              </a:endParaRPr>
            </a:p>
          </p:txBody>
        </p:sp>
        <p:sp>
          <p:nvSpPr>
            <p:cNvPr id="49" name="圆角矩形 324"/>
            <p:cNvSpPr/>
            <p:nvPr/>
          </p:nvSpPr>
          <p:spPr>
            <a:xfrm>
              <a:off x="8099212" y="5432157"/>
              <a:ext cx="1826260" cy="942509"/>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latin typeface="+mn-ea"/>
              </a:endParaRPr>
            </a:p>
          </p:txBody>
        </p:sp>
        <p:sp>
          <p:nvSpPr>
            <p:cNvPr id="50" name="文本框 49"/>
            <p:cNvSpPr txBox="1"/>
            <p:nvPr/>
          </p:nvSpPr>
          <p:spPr>
            <a:xfrm>
              <a:off x="1491615" y="5701993"/>
              <a:ext cx="1793240" cy="368300"/>
            </a:xfrm>
            <a:prstGeom prst="rect">
              <a:avLst/>
            </a:prstGeom>
            <a:noFill/>
          </p:spPr>
          <p:txBody>
            <a:bodyPr wrap="square" rtlCol="0">
              <a:spAutoFit/>
            </a:bodyPr>
            <a:lstStyle/>
            <a:p>
              <a:pPr algn="ctr"/>
              <a:r>
                <a:rPr lang="zh-CN" b="1" dirty="0">
                  <a:latin typeface="+mn-ea"/>
                </a:rPr>
                <a:t>入池</a:t>
              </a:r>
              <a:r>
                <a:rPr lang="en-US" altLang="zh-CN" b="1" dirty="0">
                  <a:latin typeface="+mn-ea"/>
                </a:rPr>
                <a:t>“</a:t>
              </a:r>
              <a:r>
                <a:rPr lang="zh-CN" altLang="en-US" b="1" dirty="0">
                  <a:latin typeface="+mn-ea"/>
                </a:rPr>
                <a:t>不挑票</a:t>
              </a:r>
              <a:r>
                <a:rPr lang="en-US" altLang="zh-CN" b="1" dirty="0">
                  <a:latin typeface="+mn-ea"/>
                </a:rPr>
                <a:t>”</a:t>
              </a:r>
              <a:endParaRPr lang="en-US" altLang="zh-CN" b="1" dirty="0">
                <a:latin typeface="+mn-ea"/>
              </a:endParaRPr>
            </a:p>
          </p:txBody>
        </p:sp>
        <p:sp>
          <p:nvSpPr>
            <p:cNvPr id="51" name="文本框 50"/>
            <p:cNvSpPr txBox="1"/>
            <p:nvPr/>
          </p:nvSpPr>
          <p:spPr>
            <a:xfrm>
              <a:off x="3780155" y="5729240"/>
              <a:ext cx="1596390" cy="368300"/>
            </a:xfrm>
            <a:prstGeom prst="rect">
              <a:avLst/>
            </a:prstGeom>
            <a:noFill/>
          </p:spPr>
          <p:txBody>
            <a:bodyPr wrap="square" rtlCol="0">
              <a:spAutoFit/>
            </a:bodyPr>
            <a:lstStyle/>
            <a:p>
              <a:pPr algn="ctr"/>
              <a:r>
                <a:rPr lang="zh-CN" b="1" dirty="0">
                  <a:latin typeface="+mn-ea"/>
                </a:rPr>
                <a:t>融资产品全</a:t>
              </a:r>
              <a:endParaRPr lang="zh-CN" b="1" dirty="0">
                <a:latin typeface="+mn-ea"/>
              </a:endParaRPr>
            </a:p>
          </p:txBody>
        </p:sp>
        <p:sp>
          <p:nvSpPr>
            <p:cNvPr id="52" name="文本框 51"/>
            <p:cNvSpPr txBox="1"/>
            <p:nvPr/>
          </p:nvSpPr>
          <p:spPr>
            <a:xfrm>
              <a:off x="5965718" y="5729240"/>
              <a:ext cx="1596390" cy="368300"/>
            </a:xfrm>
            <a:prstGeom prst="rect">
              <a:avLst/>
            </a:prstGeom>
            <a:noFill/>
          </p:spPr>
          <p:txBody>
            <a:bodyPr wrap="square" rtlCol="0">
              <a:spAutoFit/>
            </a:bodyPr>
            <a:lstStyle/>
            <a:p>
              <a:pPr algn="ctr"/>
              <a:r>
                <a:rPr lang="zh-CN" b="1" dirty="0">
                  <a:latin typeface="+mn-ea"/>
                </a:rPr>
                <a:t>操作全线上</a:t>
              </a:r>
              <a:endParaRPr lang="zh-CN" b="1" dirty="0">
                <a:latin typeface="+mn-ea"/>
              </a:endParaRPr>
            </a:p>
          </p:txBody>
        </p:sp>
        <p:sp>
          <p:nvSpPr>
            <p:cNvPr id="53" name="文本框 52"/>
            <p:cNvSpPr txBox="1"/>
            <p:nvPr/>
          </p:nvSpPr>
          <p:spPr>
            <a:xfrm>
              <a:off x="8183080" y="5729031"/>
              <a:ext cx="1647129" cy="368300"/>
            </a:xfrm>
            <a:prstGeom prst="rect">
              <a:avLst/>
            </a:prstGeom>
            <a:noFill/>
          </p:spPr>
          <p:txBody>
            <a:bodyPr wrap="square" rtlCol="0">
              <a:spAutoFit/>
            </a:bodyPr>
            <a:lstStyle/>
            <a:p>
              <a:pPr algn="ctr"/>
              <a:r>
                <a:rPr lang="zh-CN" b="1" dirty="0">
                  <a:latin typeface="+mn-ea"/>
                </a:rPr>
                <a:t>集团管理强</a:t>
              </a:r>
              <a:endParaRPr lang="zh-CN" b="1" dirty="0">
                <a:latin typeface="+mn-ea"/>
              </a:endParaRPr>
            </a:p>
          </p:txBody>
        </p:sp>
      </p:grpSp>
      <p:grpSp>
        <p:nvGrpSpPr>
          <p:cNvPr id="3" name="组合 2"/>
          <p:cNvGrpSpPr/>
          <p:nvPr/>
        </p:nvGrpSpPr>
        <p:grpSpPr>
          <a:xfrm>
            <a:off x="527685" y="1453515"/>
            <a:ext cx="3525520" cy="2417413"/>
            <a:chOff x="527574" y="1453326"/>
            <a:chExt cx="3525302" cy="2675098"/>
          </a:xfrm>
        </p:grpSpPr>
        <p:sp>
          <p:nvSpPr>
            <p:cNvPr id="7" name="矩形 6"/>
            <p:cNvSpPr/>
            <p:nvPr/>
          </p:nvSpPr>
          <p:spPr>
            <a:xfrm>
              <a:off x="621470" y="2622659"/>
              <a:ext cx="3089189" cy="369332"/>
            </a:xfrm>
            <a:prstGeom prst="rect">
              <a:avLst/>
            </a:prstGeom>
          </p:spPr>
          <p:txBody>
            <a:bodyPr wrap="square">
              <a:spAutoFit/>
            </a:bodyPr>
            <a:lstStyle/>
            <a:p>
              <a:pPr marL="285750" indent="-285750" algn="just" eaLnBrk="0" hangingPunct="0">
                <a:buFont typeface="Wingdings" panose="05000000000000000000" pitchFamily="2" charset="2"/>
                <a:buChar char="n"/>
              </a:pPr>
              <a:endParaRPr lang="en-US" altLang="zh-CN" dirty="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527574" y="1608228"/>
              <a:ext cx="3525302" cy="2520196"/>
              <a:chOff x="663030" y="1756994"/>
              <a:chExt cx="2599337" cy="2287114"/>
            </a:xfrm>
          </p:grpSpPr>
          <p:grpSp>
            <p:nvGrpSpPr>
              <p:cNvPr id="17" name="组合 16"/>
              <p:cNvGrpSpPr/>
              <p:nvPr/>
            </p:nvGrpSpPr>
            <p:grpSpPr>
              <a:xfrm rot="10800000">
                <a:off x="2581334" y="1756994"/>
                <a:ext cx="185590" cy="1695369"/>
                <a:chOff x="7331075" y="5097764"/>
                <a:chExt cx="677515" cy="6044064"/>
              </a:xfrm>
            </p:grpSpPr>
            <p:sp>
              <p:nvSpPr>
                <p:cNvPr id="39" name="Freeform 221"/>
                <p:cNvSpPr>
                  <a:spLocks noChangeArrowheads="1"/>
                </p:cNvSpPr>
                <p:nvPr/>
              </p:nvSpPr>
              <p:spPr bwMode="auto">
                <a:xfrm>
                  <a:off x="7400779" y="5097764"/>
                  <a:ext cx="585788" cy="719138"/>
                </a:xfrm>
                <a:custGeom>
                  <a:avLst/>
                  <a:gdLst>
                    <a:gd name="T0" fmla="*/ 412806 w 501"/>
                    <a:gd name="T1" fmla="*/ 0 h 619"/>
                    <a:gd name="T2" fmla="*/ 412806 w 501"/>
                    <a:gd name="T3" fmla="*/ 0 h 619"/>
                    <a:gd name="T4" fmla="*/ 412806 w 501"/>
                    <a:gd name="T5" fmla="*/ 0 h 619"/>
                    <a:gd name="T6" fmla="*/ 361351 w 501"/>
                    <a:gd name="T7" fmla="*/ 0 h 619"/>
                    <a:gd name="T8" fmla="*/ 85368 w 501"/>
                    <a:gd name="T9" fmla="*/ 0 h 619"/>
                    <a:gd name="T10" fmla="*/ 0 w 501"/>
                    <a:gd name="T11" fmla="*/ 85809 h 619"/>
                    <a:gd name="T12" fmla="*/ 0 w 501"/>
                    <a:gd name="T13" fmla="*/ 631970 h 619"/>
                    <a:gd name="T14" fmla="*/ 85368 w 501"/>
                    <a:gd name="T15" fmla="*/ 716619 h 619"/>
                    <a:gd name="T16" fmla="*/ 499343 w 501"/>
                    <a:gd name="T17" fmla="*/ 716619 h 619"/>
                    <a:gd name="T18" fmla="*/ 584711 w 501"/>
                    <a:gd name="T19" fmla="*/ 631970 h 619"/>
                    <a:gd name="T20" fmla="*/ 584711 w 501"/>
                    <a:gd name="T21" fmla="*/ 170458 h 619"/>
                    <a:gd name="T22" fmla="*/ 412806 w 501"/>
                    <a:gd name="T23" fmla="*/ 0 h 619"/>
                    <a:gd name="T24" fmla="*/ 550797 w 501"/>
                    <a:gd name="T25" fmla="*/ 631970 h 619"/>
                    <a:gd name="T26" fmla="*/ 550797 w 501"/>
                    <a:gd name="T27" fmla="*/ 631970 h 619"/>
                    <a:gd name="T28" fmla="*/ 499343 w 501"/>
                    <a:gd name="T29" fmla="*/ 682992 h 619"/>
                    <a:gd name="T30" fmla="*/ 85368 w 501"/>
                    <a:gd name="T31" fmla="*/ 682992 h 619"/>
                    <a:gd name="T32" fmla="*/ 33913 w 501"/>
                    <a:gd name="T33" fmla="*/ 631970 h 619"/>
                    <a:gd name="T34" fmla="*/ 33913 w 501"/>
                    <a:gd name="T35" fmla="*/ 85809 h 619"/>
                    <a:gd name="T36" fmla="*/ 85368 w 501"/>
                    <a:gd name="T37" fmla="*/ 33628 h 619"/>
                    <a:gd name="T38" fmla="*/ 361351 w 501"/>
                    <a:gd name="T39" fmla="*/ 33628 h 619"/>
                    <a:gd name="T40" fmla="*/ 361351 w 501"/>
                    <a:gd name="T41" fmla="*/ 136830 h 619"/>
                    <a:gd name="T42" fmla="*/ 446719 w 501"/>
                    <a:gd name="T43" fmla="*/ 222639 h 619"/>
                    <a:gd name="T44" fmla="*/ 550797 w 501"/>
                    <a:gd name="T45" fmla="*/ 222639 h 619"/>
                    <a:gd name="T46" fmla="*/ 550797 w 501"/>
                    <a:gd name="T47" fmla="*/ 631970 h 619"/>
                    <a:gd name="T48" fmla="*/ 446719 w 501"/>
                    <a:gd name="T49" fmla="*/ 170458 h 619"/>
                    <a:gd name="T50" fmla="*/ 446719 w 501"/>
                    <a:gd name="T51" fmla="*/ 170458 h 619"/>
                    <a:gd name="T52" fmla="*/ 412806 w 501"/>
                    <a:gd name="T53" fmla="*/ 136830 h 619"/>
                    <a:gd name="T54" fmla="*/ 412806 w 501"/>
                    <a:gd name="T55" fmla="*/ 33628 h 619"/>
                    <a:gd name="T56" fmla="*/ 550797 w 501"/>
                    <a:gd name="T57" fmla="*/ 170458 h 619"/>
                    <a:gd name="T58" fmla="*/ 446719 w 501"/>
                    <a:gd name="T59" fmla="*/ 170458 h 619"/>
                    <a:gd name="T60" fmla="*/ 430347 w 501"/>
                    <a:gd name="T61" fmla="*/ 495140 h 619"/>
                    <a:gd name="T62" fmla="*/ 430347 w 501"/>
                    <a:gd name="T63" fmla="*/ 495140 h 619"/>
                    <a:gd name="T64" fmla="*/ 154364 w 501"/>
                    <a:gd name="T65" fmla="*/ 495140 h 619"/>
                    <a:gd name="T66" fmla="*/ 137992 w 501"/>
                    <a:gd name="T67" fmla="*/ 512534 h 619"/>
                    <a:gd name="T68" fmla="*/ 154364 w 501"/>
                    <a:gd name="T69" fmla="*/ 546161 h 619"/>
                    <a:gd name="T70" fmla="*/ 430347 w 501"/>
                    <a:gd name="T71" fmla="*/ 546161 h 619"/>
                    <a:gd name="T72" fmla="*/ 446719 w 501"/>
                    <a:gd name="T73" fmla="*/ 512534 h 619"/>
                    <a:gd name="T74" fmla="*/ 430347 w 501"/>
                    <a:gd name="T75" fmla="*/ 495140 h 619"/>
                    <a:gd name="T76" fmla="*/ 430347 w 501"/>
                    <a:gd name="T77" fmla="*/ 358310 h 619"/>
                    <a:gd name="T78" fmla="*/ 430347 w 501"/>
                    <a:gd name="T79" fmla="*/ 358310 h 619"/>
                    <a:gd name="T80" fmla="*/ 154364 w 501"/>
                    <a:gd name="T81" fmla="*/ 358310 h 619"/>
                    <a:gd name="T82" fmla="*/ 137992 w 501"/>
                    <a:gd name="T83" fmla="*/ 375703 h 619"/>
                    <a:gd name="T84" fmla="*/ 154364 w 501"/>
                    <a:gd name="T85" fmla="*/ 410491 h 619"/>
                    <a:gd name="T86" fmla="*/ 430347 w 501"/>
                    <a:gd name="T87" fmla="*/ 410491 h 619"/>
                    <a:gd name="T88" fmla="*/ 446719 w 501"/>
                    <a:gd name="T89" fmla="*/ 375703 h 619"/>
                    <a:gd name="T90" fmla="*/ 430347 w 501"/>
                    <a:gd name="T91" fmla="*/ 358310 h 6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1" h="619">
                      <a:moveTo>
                        <a:pt x="353" y="0"/>
                      </a:moveTo>
                      <a:lnTo>
                        <a:pt x="353" y="0"/>
                      </a:lnTo>
                      <a:cubicBezTo>
                        <a:pt x="338" y="0"/>
                        <a:pt x="338" y="0"/>
                        <a:pt x="309" y="0"/>
                      </a:cubicBezTo>
                      <a:cubicBezTo>
                        <a:pt x="73" y="0"/>
                        <a:pt x="73" y="0"/>
                        <a:pt x="73" y="0"/>
                      </a:cubicBezTo>
                      <a:cubicBezTo>
                        <a:pt x="29" y="0"/>
                        <a:pt x="0" y="29"/>
                        <a:pt x="0" y="74"/>
                      </a:cubicBezTo>
                      <a:cubicBezTo>
                        <a:pt x="0" y="545"/>
                        <a:pt x="0" y="545"/>
                        <a:pt x="0" y="545"/>
                      </a:cubicBezTo>
                      <a:cubicBezTo>
                        <a:pt x="0" y="589"/>
                        <a:pt x="29" y="618"/>
                        <a:pt x="73" y="618"/>
                      </a:cubicBezTo>
                      <a:cubicBezTo>
                        <a:pt x="427" y="618"/>
                        <a:pt x="427" y="618"/>
                        <a:pt x="427" y="618"/>
                      </a:cubicBezTo>
                      <a:cubicBezTo>
                        <a:pt x="471" y="618"/>
                        <a:pt x="500" y="589"/>
                        <a:pt x="500" y="545"/>
                      </a:cubicBezTo>
                      <a:cubicBezTo>
                        <a:pt x="500" y="147"/>
                        <a:pt x="500" y="147"/>
                        <a:pt x="500" y="147"/>
                      </a:cubicBezTo>
                      <a:lnTo>
                        <a:pt x="353" y="0"/>
                      </a:lnTo>
                      <a:close/>
                      <a:moveTo>
                        <a:pt x="471" y="545"/>
                      </a:moveTo>
                      <a:lnTo>
                        <a:pt x="471" y="545"/>
                      </a:lnTo>
                      <a:cubicBezTo>
                        <a:pt x="471" y="559"/>
                        <a:pt x="441" y="589"/>
                        <a:pt x="427" y="589"/>
                      </a:cubicBezTo>
                      <a:cubicBezTo>
                        <a:pt x="73" y="589"/>
                        <a:pt x="73" y="589"/>
                        <a:pt x="73" y="589"/>
                      </a:cubicBezTo>
                      <a:cubicBezTo>
                        <a:pt x="59" y="589"/>
                        <a:pt x="29" y="559"/>
                        <a:pt x="29" y="545"/>
                      </a:cubicBezTo>
                      <a:cubicBezTo>
                        <a:pt x="29" y="74"/>
                        <a:pt x="29" y="74"/>
                        <a:pt x="29" y="74"/>
                      </a:cubicBezTo>
                      <a:cubicBezTo>
                        <a:pt x="29" y="59"/>
                        <a:pt x="59" y="29"/>
                        <a:pt x="73" y="29"/>
                      </a:cubicBezTo>
                      <a:cubicBezTo>
                        <a:pt x="309" y="29"/>
                        <a:pt x="309" y="29"/>
                        <a:pt x="309" y="29"/>
                      </a:cubicBezTo>
                      <a:cubicBezTo>
                        <a:pt x="309" y="88"/>
                        <a:pt x="309" y="118"/>
                        <a:pt x="309" y="118"/>
                      </a:cubicBezTo>
                      <a:cubicBezTo>
                        <a:pt x="309" y="162"/>
                        <a:pt x="338" y="192"/>
                        <a:pt x="382" y="192"/>
                      </a:cubicBezTo>
                      <a:cubicBezTo>
                        <a:pt x="382" y="192"/>
                        <a:pt x="427" y="192"/>
                        <a:pt x="471" y="192"/>
                      </a:cubicBezTo>
                      <a:lnTo>
                        <a:pt x="471" y="545"/>
                      </a:lnTo>
                      <a:close/>
                      <a:moveTo>
                        <a:pt x="382" y="147"/>
                      </a:moveTo>
                      <a:lnTo>
                        <a:pt x="382" y="147"/>
                      </a:lnTo>
                      <a:cubicBezTo>
                        <a:pt x="368" y="147"/>
                        <a:pt x="353" y="133"/>
                        <a:pt x="353" y="118"/>
                      </a:cubicBezTo>
                      <a:cubicBezTo>
                        <a:pt x="353" y="118"/>
                        <a:pt x="353" y="88"/>
                        <a:pt x="353" y="29"/>
                      </a:cubicBezTo>
                      <a:cubicBezTo>
                        <a:pt x="471" y="147"/>
                        <a:pt x="471" y="147"/>
                        <a:pt x="471" y="147"/>
                      </a:cubicBezTo>
                      <a:lnTo>
                        <a:pt x="382" y="147"/>
                      </a:lnTo>
                      <a:close/>
                      <a:moveTo>
                        <a:pt x="368" y="427"/>
                      </a:moveTo>
                      <a:lnTo>
                        <a:pt x="368" y="427"/>
                      </a:lnTo>
                      <a:cubicBezTo>
                        <a:pt x="132" y="427"/>
                        <a:pt x="132" y="427"/>
                        <a:pt x="132" y="427"/>
                      </a:cubicBezTo>
                      <a:cubicBezTo>
                        <a:pt x="118" y="427"/>
                        <a:pt x="118" y="442"/>
                        <a:pt x="118" y="442"/>
                      </a:cubicBezTo>
                      <a:cubicBezTo>
                        <a:pt x="118" y="457"/>
                        <a:pt x="118" y="471"/>
                        <a:pt x="132" y="471"/>
                      </a:cubicBezTo>
                      <a:cubicBezTo>
                        <a:pt x="368" y="471"/>
                        <a:pt x="368" y="471"/>
                        <a:pt x="368" y="471"/>
                      </a:cubicBezTo>
                      <a:cubicBezTo>
                        <a:pt x="382" y="471"/>
                        <a:pt x="382" y="457"/>
                        <a:pt x="382" y="442"/>
                      </a:cubicBezTo>
                      <a:cubicBezTo>
                        <a:pt x="382" y="442"/>
                        <a:pt x="382" y="427"/>
                        <a:pt x="368" y="427"/>
                      </a:cubicBezTo>
                      <a:close/>
                      <a:moveTo>
                        <a:pt x="368" y="309"/>
                      </a:moveTo>
                      <a:lnTo>
                        <a:pt x="368" y="309"/>
                      </a:lnTo>
                      <a:cubicBezTo>
                        <a:pt x="132" y="309"/>
                        <a:pt x="132" y="309"/>
                        <a:pt x="132" y="309"/>
                      </a:cubicBezTo>
                      <a:cubicBezTo>
                        <a:pt x="118" y="309"/>
                        <a:pt x="118" y="324"/>
                        <a:pt x="118" y="324"/>
                      </a:cubicBezTo>
                      <a:cubicBezTo>
                        <a:pt x="118" y="339"/>
                        <a:pt x="118" y="354"/>
                        <a:pt x="132" y="354"/>
                      </a:cubicBezTo>
                      <a:cubicBezTo>
                        <a:pt x="368" y="354"/>
                        <a:pt x="368" y="354"/>
                        <a:pt x="368" y="354"/>
                      </a:cubicBezTo>
                      <a:cubicBezTo>
                        <a:pt x="382" y="354"/>
                        <a:pt x="382" y="339"/>
                        <a:pt x="382" y="324"/>
                      </a:cubicBezTo>
                      <a:cubicBezTo>
                        <a:pt x="382" y="324"/>
                        <a:pt x="382" y="309"/>
                        <a:pt x="368" y="309"/>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1" tIns="45716" rIns="91431" bIns="45716" anchor="ctr"/>
                <a:lstStyle/>
                <a:p>
                  <a:endParaRPr lang="zh-CN" altLang="en-US">
                    <a:solidFill>
                      <a:schemeClr val="bg1">
                        <a:lumMod val="65000"/>
                      </a:schemeClr>
                    </a:solidFill>
                  </a:endParaRPr>
                </a:p>
              </p:txBody>
            </p:sp>
            <p:sp>
              <p:nvSpPr>
                <p:cNvPr id="40" name="Freeform 214"/>
                <p:cNvSpPr>
                  <a:spLocks noChangeArrowheads="1"/>
                </p:cNvSpPr>
                <p:nvPr/>
              </p:nvSpPr>
              <p:spPr bwMode="auto">
                <a:xfrm>
                  <a:off x="7331075" y="7607300"/>
                  <a:ext cx="565150" cy="636588"/>
                </a:xfrm>
                <a:custGeom>
                  <a:avLst/>
                  <a:gdLst>
                    <a:gd name="T0" fmla="*/ 427854 w 545"/>
                    <a:gd name="T1" fmla="*/ 378534 h 619"/>
                    <a:gd name="T2" fmla="*/ 122541 w 545"/>
                    <a:gd name="T3" fmla="*/ 393963 h 619"/>
                    <a:gd name="T4" fmla="*/ 427854 w 545"/>
                    <a:gd name="T5" fmla="*/ 423794 h 619"/>
                    <a:gd name="T6" fmla="*/ 427854 w 545"/>
                    <a:gd name="T7" fmla="*/ 378534 h 619"/>
                    <a:gd name="T8" fmla="*/ 427854 w 545"/>
                    <a:gd name="T9" fmla="*/ 484482 h 619"/>
                    <a:gd name="T10" fmla="*/ 122541 w 545"/>
                    <a:gd name="T11" fmla="*/ 499912 h 619"/>
                    <a:gd name="T12" fmla="*/ 427854 w 545"/>
                    <a:gd name="T13" fmla="*/ 515341 h 619"/>
                    <a:gd name="T14" fmla="*/ 427854 w 545"/>
                    <a:gd name="T15" fmla="*/ 484482 h 619"/>
                    <a:gd name="T16" fmla="*/ 489124 w 545"/>
                    <a:gd name="T17" fmla="*/ 76118 h 619"/>
                    <a:gd name="T18" fmla="*/ 427854 w 545"/>
                    <a:gd name="T19" fmla="*/ 29830 h 619"/>
                    <a:gd name="T20" fmla="*/ 275197 w 545"/>
                    <a:gd name="T21" fmla="*/ 0 h 619"/>
                    <a:gd name="T22" fmla="*/ 137079 w 545"/>
                    <a:gd name="T23" fmla="*/ 29830 h 619"/>
                    <a:gd name="T24" fmla="*/ 75809 w 545"/>
                    <a:gd name="T25" fmla="*/ 76118 h 619"/>
                    <a:gd name="T26" fmla="*/ 0 w 545"/>
                    <a:gd name="T27" fmla="*/ 560601 h 619"/>
                    <a:gd name="T28" fmla="*/ 489124 w 545"/>
                    <a:gd name="T29" fmla="*/ 635690 h 619"/>
                    <a:gd name="T30" fmla="*/ 564934 w 545"/>
                    <a:gd name="T31" fmla="*/ 151208 h 619"/>
                    <a:gd name="T32" fmla="*/ 183811 w 545"/>
                    <a:gd name="T33" fmla="*/ 76118 h 619"/>
                    <a:gd name="T34" fmla="*/ 229504 w 545"/>
                    <a:gd name="T35" fmla="*/ 76118 h 619"/>
                    <a:gd name="T36" fmla="*/ 336468 w 545"/>
                    <a:gd name="T37" fmla="*/ 76118 h 619"/>
                    <a:gd name="T38" fmla="*/ 382161 w 545"/>
                    <a:gd name="T39" fmla="*/ 151208 h 619"/>
                    <a:gd name="T40" fmla="*/ 183811 w 545"/>
                    <a:gd name="T41" fmla="*/ 76118 h 619"/>
                    <a:gd name="T42" fmla="*/ 519240 w 545"/>
                    <a:gd name="T43" fmla="*/ 560601 h 619"/>
                    <a:gd name="T44" fmla="*/ 75809 w 545"/>
                    <a:gd name="T45" fmla="*/ 605860 h 619"/>
                    <a:gd name="T46" fmla="*/ 30116 w 545"/>
                    <a:gd name="T47" fmla="*/ 151208 h 619"/>
                    <a:gd name="T48" fmla="*/ 137079 w 545"/>
                    <a:gd name="T49" fmla="*/ 121378 h 619"/>
                    <a:gd name="T50" fmla="*/ 427854 w 545"/>
                    <a:gd name="T51" fmla="*/ 197496 h 619"/>
                    <a:gd name="T52" fmla="*/ 489124 w 545"/>
                    <a:gd name="T53" fmla="*/ 121378 h 619"/>
                    <a:gd name="T54" fmla="*/ 519240 w 545"/>
                    <a:gd name="T55" fmla="*/ 560601 h 619"/>
                    <a:gd name="T56" fmla="*/ 427854 w 545"/>
                    <a:gd name="T57" fmla="*/ 272586 h 619"/>
                    <a:gd name="T58" fmla="*/ 122541 w 545"/>
                    <a:gd name="T59" fmla="*/ 303444 h 619"/>
                    <a:gd name="T60" fmla="*/ 427854 w 545"/>
                    <a:gd name="T61" fmla="*/ 317845 h 619"/>
                    <a:gd name="T62" fmla="*/ 427854 w 545"/>
                    <a:gd name="T63" fmla="*/ 272586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5" h="619">
                      <a:moveTo>
                        <a:pt x="412" y="368"/>
                      </a:moveTo>
                      <a:lnTo>
                        <a:pt x="412" y="368"/>
                      </a:lnTo>
                      <a:cubicBezTo>
                        <a:pt x="132" y="368"/>
                        <a:pt x="132" y="368"/>
                        <a:pt x="132" y="368"/>
                      </a:cubicBezTo>
                      <a:cubicBezTo>
                        <a:pt x="118" y="368"/>
                        <a:pt x="118" y="383"/>
                        <a:pt x="118" y="383"/>
                      </a:cubicBezTo>
                      <a:cubicBezTo>
                        <a:pt x="118" y="398"/>
                        <a:pt x="118" y="412"/>
                        <a:pt x="132" y="412"/>
                      </a:cubicBezTo>
                      <a:cubicBezTo>
                        <a:pt x="412" y="412"/>
                        <a:pt x="412" y="412"/>
                        <a:pt x="412" y="412"/>
                      </a:cubicBezTo>
                      <a:cubicBezTo>
                        <a:pt x="412" y="412"/>
                        <a:pt x="427" y="398"/>
                        <a:pt x="427" y="383"/>
                      </a:cubicBezTo>
                      <a:lnTo>
                        <a:pt x="412" y="368"/>
                      </a:lnTo>
                      <a:close/>
                      <a:moveTo>
                        <a:pt x="412" y="471"/>
                      </a:moveTo>
                      <a:lnTo>
                        <a:pt x="412" y="471"/>
                      </a:lnTo>
                      <a:cubicBezTo>
                        <a:pt x="132" y="471"/>
                        <a:pt x="132" y="471"/>
                        <a:pt x="132" y="471"/>
                      </a:cubicBezTo>
                      <a:cubicBezTo>
                        <a:pt x="118" y="471"/>
                        <a:pt x="118" y="471"/>
                        <a:pt x="118" y="486"/>
                      </a:cubicBezTo>
                      <a:cubicBezTo>
                        <a:pt x="118" y="501"/>
                        <a:pt x="118" y="501"/>
                        <a:pt x="132" y="501"/>
                      </a:cubicBezTo>
                      <a:cubicBezTo>
                        <a:pt x="412" y="501"/>
                        <a:pt x="412" y="501"/>
                        <a:pt x="412" y="501"/>
                      </a:cubicBezTo>
                      <a:cubicBezTo>
                        <a:pt x="412" y="501"/>
                        <a:pt x="427" y="501"/>
                        <a:pt x="427" y="486"/>
                      </a:cubicBezTo>
                      <a:cubicBezTo>
                        <a:pt x="427" y="471"/>
                        <a:pt x="412" y="471"/>
                        <a:pt x="412" y="471"/>
                      </a:cubicBezTo>
                      <a:close/>
                      <a:moveTo>
                        <a:pt x="471" y="74"/>
                      </a:moveTo>
                      <a:lnTo>
                        <a:pt x="471" y="74"/>
                      </a:lnTo>
                      <a:cubicBezTo>
                        <a:pt x="412" y="74"/>
                        <a:pt x="412" y="74"/>
                        <a:pt x="412" y="74"/>
                      </a:cubicBezTo>
                      <a:cubicBezTo>
                        <a:pt x="412" y="29"/>
                        <a:pt x="412" y="29"/>
                        <a:pt x="412" y="29"/>
                      </a:cubicBezTo>
                      <a:cubicBezTo>
                        <a:pt x="353" y="29"/>
                        <a:pt x="353" y="29"/>
                        <a:pt x="353" y="29"/>
                      </a:cubicBezTo>
                      <a:cubicBezTo>
                        <a:pt x="339" y="15"/>
                        <a:pt x="309" y="0"/>
                        <a:pt x="265" y="0"/>
                      </a:cubicBezTo>
                      <a:cubicBezTo>
                        <a:pt x="235" y="0"/>
                        <a:pt x="206" y="15"/>
                        <a:pt x="191" y="29"/>
                      </a:cubicBezTo>
                      <a:cubicBezTo>
                        <a:pt x="132" y="29"/>
                        <a:pt x="132" y="29"/>
                        <a:pt x="132" y="29"/>
                      </a:cubicBezTo>
                      <a:cubicBezTo>
                        <a:pt x="132" y="74"/>
                        <a:pt x="132" y="74"/>
                        <a:pt x="132" y="74"/>
                      </a:cubicBezTo>
                      <a:cubicBezTo>
                        <a:pt x="73" y="74"/>
                        <a:pt x="73" y="74"/>
                        <a:pt x="73" y="74"/>
                      </a:cubicBezTo>
                      <a:cubicBezTo>
                        <a:pt x="29" y="74"/>
                        <a:pt x="0" y="103"/>
                        <a:pt x="0" y="147"/>
                      </a:cubicBezTo>
                      <a:cubicBezTo>
                        <a:pt x="0" y="545"/>
                        <a:pt x="0" y="545"/>
                        <a:pt x="0" y="545"/>
                      </a:cubicBezTo>
                      <a:cubicBezTo>
                        <a:pt x="0" y="589"/>
                        <a:pt x="29" y="618"/>
                        <a:pt x="73" y="618"/>
                      </a:cubicBezTo>
                      <a:cubicBezTo>
                        <a:pt x="471" y="618"/>
                        <a:pt x="471" y="618"/>
                        <a:pt x="471" y="618"/>
                      </a:cubicBezTo>
                      <a:cubicBezTo>
                        <a:pt x="515" y="618"/>
                        <a:pt x="544" y="589"/>
                        <a:pt x="544" y="545"/>
                      </a:cubicBezTo>
                      <a:cubicBezTo>
                        <a:pt x="544" y="147"/>
                        <a:pt x="544" y="147"/>
                        <a:pt x="544" y="147"/>
                      </a:cubicBezTo>
                      <a:cubicBezTo>
                        <a:pt x="544" y="103"/>
                        <a:pt x="515" y="74"/>
                        <a:pt x="471" y="74"/>
                      </a:cubicBezTo>
                      <a:close/>
                      <a:moveTo>
                        <a:pt x="177" y="74"/>
                      </a:moveTo>
                      <a:lnTo>
                        <a:pt x="177" y="74"/>
                      </a:lnTo>
                      <a:cubicBezTo>
                        <a:pt x="221" y="74"/>
                        <a:pt x="221" y="74"/>
                        <a:pt x="221" y="74"/>
                      </a:cubicBezTo>
                      <a:cubicBezTo>
                        <a:pt x="221" y="59"/>
                        <a:pt x="235" y="29"/>
                        <a:pt x="265" y="29"/>
                      </a:cubicBezTo>
                      <a:cubicBezTo>
                        <a:pt x="294" y="29"/>
                        <a:pt x="324" y="59"/>
                        <a:pt x="324" y="74"/>
                      </a:cubicBezTo>
                      <a:cubicBezTo>
                        <a:pt x="368" y="74"/>
                        <a:pt x="368" y="74"/>
                        <a:pt x="368" y="74"/>
                      </a:cubicBezTo>
                      <a:cubicBezTo>
                        <a:pt x="368" y="147"/>
                        <a:pt x="368" y="147"/>
                        <a:pt x="368" y="147"/>
                      </a:cubicBezTo>
                      <a:cubicBezTo>
                        <a:pt x="177" y="147"/>
                        <a:pt x="177" y="147"/>
                        <a:pt x="177" y="147"/>
                      </a:cubicBezTo>
                      <a:lnTo>
                        <a:pt x="177" y="74"/>
                      </a:lnTo>
                      <a:close/>
                      <a:moveTo>
                        <a:pt x="500" y="545"/>
                      </a:moveTo>
                      <a:lnTo>
                        <a:pt x="500" y="545"/>
                      </a:lnTo>
                      <a:cubicBezTo>
                        <a:pt x="500" y="559"/>
                        <a:pt x="486" y="589"/>
                        <a:pt x="471" y="589"/>
                      </a:cubicBezTo>
                      <a:cubicBezTo>
                        <a:pt x="73" y="589"/>
                        <a:pt x="73" y="589"/>
                        <a:pt x="73" y="589"/>
                      </a:cubicBezTo>
                      <a:cubicBezTo>
                        <a:pt x="59" y="589"/>
                        <a:pt x="29" y="559"/>
                        <a:pt x="29" y="545"/>
                      </a:cubicBezTo>
                      <a:cubicBezTo>
                        <a:pt x="29" y="147"/>
                        <a:pt x="29" y="147"/>
                        <a:pt x="29" y="147"/>
                      </a:cubicBezTo>
                      <a:cubicBezTo>
                        <a:pt x="29" y="133"/>
                        <a:pt x="59" y="118"/>
                        <a:pt x="73" y="118"/>
                      </a:cubicBezTo>
                      <a:cubicBezTo>
                        <a:pt x="132" y="118"/>
                        <a:pt x="132" y="118"/>
                        <a:pt x="132" y="118"/>
                      </a:cubicBezTo>
                      <a:cubicBezTo>
                        <a:pt x="132" y="192"/>
                        <a:pt x="132" y="192"/>
                        <a:pt x="132" y="192"/>
                      </a:cubicBezTo>
                      <a:cubicBezTo>
                        <a:pt x="412" y="192"/>
                        <a:pt x="412" y="192"/>
                        <a:pt x="412" y="192"/>
                      </a:cubicBezTo>
                      <a:cubicBezTo>
                        <a:pt x="412" y="118"/>
                        <a:pt x="412" y="118"/>
                        <a:pt x="412" y="118"/>
                      </a:cubicBezTo>
                      <a:cubicBezTo>
                        <a:pt x="471" y="118"/>
                        <a:pt x="471" y="118"/>
                        <a:pt x="471" y="118"/>
                      </a:cubicBezTo>
                      <a:cubicBezTo>
                        <a:pt x="486" y="118"/>
                        <a:pt x="500" y="133"/>
                        <a:pt x="500" y="147"/>
                      </a:cubicBezTo>
                      <a:lnTo>
                        <a:pt x="500" y="545"/>
                      </a:lnTo>
                      <a:close/>
                      <a:moveTo>
                        <a:pt x="412" y="265"/>
                      </a:moveTo>
                      <a:lnTo>
                        <a:pt x="412" y="265"/>
                      </a:lnTo>
                      <a:cubicBezTo>
                        <a:pt x="132" y="265"/>
                        <a:pt x="132" y="265"/>
                        <a:pt x="132" y="265"/>
                      </a:cubicBezTo>
                      <a:cubicBezTo>
                        <a:pt x="118" y="265"/>
                        <a:pt x="118" y="280"/>
                        <a:pt x="118" y="295"/>
                      </a:cubicBezTo>
                      <a:cubicBezTo>
                        <a:pt x="118" y="295"/>
                        <a:pt x="118" y="309"/>
                        <a:pt x="132" y="309"/>
                      </a:cubicBezTo>
                      <a:cubicBezTo>
                        <a:pt x="412" y="309"/>
                        <a:pt x="412" y="309"/>
                        <a:pt x="412" y="309"/>
                      </a:cubicBezTo>
                      <a:lnTo>
                        <a:pt x="427" y="295"/>
                      </a:lnTo>
                      <a:cubicBezTo>
                        <a:pt x="427" y="280"/>
                        <a:pt x="412" y="265"/>
                        <a:pt x="412" y="265"/>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1" tIns="45716" rIns="91431" bIns="45716" anchor="ctr"/>
                <a:lstStyle/>
                <a:p>
                  <a:endParaRPr lang="zh-CN" altLang="en-US">
                    <a:solidFill>
                      <a:schemeClr val="bg1">
                        <a:lumMod val="65000"/>
                      </a:schemeClr>
                    </a:solidFill>
                  </a:endParaRPr>
                </a:p>
              </p:txBody>
            </p:sp>
            <p:sp>
              <p:nvSpPr>
                <p:cNvPr id="41" name="Freeform 177"/>
                <p:cNvSpPr>
                  <a:spLocks noChangeArrowheads="1"/>
                </p:cNvSpPr>
                <p:nvPr/>
              </p:nvSpPr>
              <p:spPr bwMode="auto">
                <a:xfrm>
                  <a:off x="7402166" y="10535402"/>
                  <a:ext cx="606424" cy="606426"/>
                </a:xfrm>
                <a:custGeom>
                  <a:avLst/>
                  <a:gdLst>
                    <a:gd name="T0" fmla="*/ 591217 w 649"/>
                    <a:gd name="T1" fmla="*/ 28020 h 649"/>
                    <a:gd name="T2" fmla="*/ 591217 w 649"/>
                    <a:gd name="T3" fmla="*/ 28020 h 649"/>
                    <a:gd name="T4" fmla="*/ 495016 w 649"/>
                    <a:gd name="T5" fmla="*/ 28020 h 649"/>
                    <a:gd name="T6" fmla="*/ 384805 w 649"/>
                    <a:gd name="T7" fmla="*/ 152241 h 649"/>
                    <a:gd name="T8" fmla="*/ 165317 w 649"/>
                    <a:gd name="T9" fmla="*/ 69115 h 649"/>
                    <a:gd name="T10" fmla="*/ 96201 w 649"/>
                    <a:gd name="T11" fmla="*/ 83125 h 649"/>
                    <a:gd name="T12" fmla="*/ 96201 w 649"/>
                    <a:gd name="T13" fmla="*/ 165317 h 649"/>
                    <a:gd name="T14" fmla="*/ 247508 w 649"/>
                    <a:gd name="T15" fmla="*/ 289538 h 649"/>
                    <a:gd name="T16" fmla="*/ 151307 w 649"/>
                    <a:gd name="T17" fmla="*/ 385739 h 649"/>
                    <a:gd name="T18" fmla="*/ 55106 w 649"/>
                    <a:gd name="T19" fmla="*/ 357719 h 649"/>
                    <a:gd name="T20" fmla="*/ 27086 w 649"/>
                    <a:gd name="T21" fmla="*/ 371729 h 649"/>
                    <a:gd name="T22" fmla="*/ 14010 w 649"/>
                    <a:gd name="T23" fmla="*/ 412825 h 649"/>
                    <a:gd name="T24" fmla="*/ 123287 w 649"/>
                    <a:gd name="T25" fmla="*/ 495016 h 649"/>
                    <a:gd name="T26" fmla="*/ 206412 w 649"/>
                    <a:gd name="T27" fmla="*/ 592151 h 649"/>
                    <a:gd name="T28" fmla="*/ 247508 w 649"/>
                    <a:gd name="T29" fmla="*/ 578141 h 649"/>
                    <a:gd name="T30" fmla="*/ 247508 w 649"/>
                    <a:gd name="T31" fmla="*/ 550121 h 649"/>
                    <a:gd name="T32" fmla="*/ 233498 w 649"/>
                    <a:gd name="T33" fmla="*/ 467930 h 649"/>
                    <a:gd name="T34" fmla="*/ 329699 w 649"/>
                    <a:gd name="T35" fmla="*/ 371729 h 649"/>
                    <a:gd name="T36" fmla="*/ 453920 w 649"/>
                    <a:gd name="T37" fmla="*/ 523036 h 649"/>
                    <a:gd name="T38" fmla="*/ 536112 w 649"/>
                    <a:gd name="T39" fmla="*/ 523036 h 649"/>
                    <a:gd name="T40" fmla="*/ 550121 w 649"/>
                    <a:gd name="T41" fmla="*/ 453920 h 649"/>
                    <a:gd name="T42" fmla="*/ 466996 w 649"/>
                    <a:gd name="T43" fmla="*/ 234432 h 649"/>
                    <a:gd name="T44" fmla="*/ 577207 w 649"/>
                    <a:gd name="T45" fmla="*/ 110211 h 649"/>
                    <a:gd name="T46" fmla="*/ 591217 w 649"/>
                    <a:gd name="T47" fmla="*/ 28020 h 649"/>
                    <a:gd name="T48" fmla="*/ 563197 w 649"/>
                    <a:gd name="T49" fmla="*/ 97135 h 649"/>
                    <a:gd name="T50" fmla="*/ 563197 w 649"/>
                    <a:gd name="T51" fmla="*/ 97135 h 649"/>
                    <a:gd name="T52" fmla="*/ 425900 w 649"/>
                    <a:gd name="T53" fmla="*/ 234432 h 649"/>
                    <a:gd name="T54" fmla="*/ 509026 w 649"/>
                    <a:gd name="T55" fmla="*/ 453920 h 649"/>
                    <a:gd name="T56" fmla="*/ 509026 w 649"/>
                    <a:gd name="T57" fmla="*/ 495016 h 649"/>
                    <a:gd name="T58" fmla="*/ 466996 w 649"/>
                    <a:gd name="T59" fmla="*/ 495016 h 649"/>
                    <a:gd name="T60" fmla="*/ 343709 w 649"/>
                    <a:gd name="T61" fmla="*/ 316623 h 649"/>
                    <a:gd name="T62" fmla="*/ 192402 w 649"/>
                    <a:gd name="T63" fmla="*/ 453920 h 649"/>
                    <a:gd name="T64" fmla="*/ 220422 w 649"/>
                    <a:gd name="T65" fmla="*/ 550121 h 649"/>
                    <a:gd name="T66" fmla="*/ 151307 w 649"/>
                    <a:gd name="T67" fmla="*/ 467930 h 649"/>
                    <a:gd name="T68" fmla="*/ 55106 w 649"/>
                    <a:gd name="T69" fmla="*/ 398815 h 649"/>
                    <a:gd name="T70" fmla="*/ 151307 w 649"/>
                    <a:gd name="T71" fmla="*/ 426834 h 649"/>
                    <a:gd name="T72" fmla="*/ 302614 w 649"/>
                    <a:gd name="T73" fmla="*/ 275528 h 649"/>
                    <a:gd name="T74" fmla="*/ 123287 w 649"/>
                    <a:gd name="T75" fmla="*/ 137297 h 649"/>
                    <a:gd name="T76" fmla="*/ 123287 w 649"/>
                    <a:gd name="T77" fmla="*/ 110211 h 649"/>
                    <a:gd name="T78" fmla="*/ 165317 w 649"/>
                    <a:gd name="T79" fmla="*/ 110211 h 649"/>
                    <a:gd name="T80" fmla="*/ 384805 w 649"/>
                    <a:gd name="T81" fmla="*/ 192402 h 649"/>
                    <a:gd name="T82" fmla="*/ 522102 w 649"/>
                    <a:gd name="T83" fmla="*/ 55106 h 649"/>
                    <a:gd name="T84" fmla="*/ 563197 w 649"/>
                    <a:gd name="T85" fmla="*/ 55106 h 649"/>
                    <a:gd name="T86" fmla="*/ 563197 w 649"/>
                    <a:gd name="T87" fmla="*/ 97135 h 6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49" h="649">
                      <a:moveTo>
                        <a:pt x="633" y="30"/>
                      </a:moveTo>
                      <a:lnTo>
                        <a:pt x="633" y="30"/>
                      </a:lnTo>
                      <a:cubicBezTo>
                        <a:pt x="603" y="0"/>
                        <a:pt x="559" y="15"/>
                        <a:pt x="530" y="30"/>
                      </a:cubicBezTo>
                      <a:cubicBezTo>
                        <a:pt x="412" y="163"/>
                        <a:pt x="412" y="163"/>
                        <a:pt x="412" y="163"/>
                      </a:cubicBezTo>
                      <a:cubicBezTo>
                        <a:pt x="177" y="74"/>
                        <a:pt x="177" y="74"/>
                        <a:pt x="177" y="74"/>
                      </a:cubicBezTo>
                      <a:cubicBezTo>
                        <a:pt x="162" y="74"/>
                        <a:pt x="132" y="59"/>
                        <a:pt x="103" y="89"/>
                      </a:cubicBezTo>
                      <a:cubicBezTo>
                        <a:pt x="88" y="104"/>
                        <a:pt x="59" y="133"/>
                        <a:pt x="103" y="177"/>
                      </a:cubicBezTo>
                      <a:cubicBezTo>
                        <a:pt x="265" y="310"/>
                        <a:pt x="265" y="310"/>
                        <a:pt x="265" y="310"/>
                      </a:cubicBezTo>
                      <a:cubicBezTo>
                        <a:pt x="162" y="413"/>
                        <a:pt x="162" y="413"/>
                        <a:pt x="162" y="413"/>
                      </a:cubicBezTo>
                      <a:cubicBezTo>
                        <a:pt x="59" y="383"/>
                        <a:pt x="59" y="383"/>
                        <a:pt x="59" y="383"/>
                      </a:cubicBezTo>
                      <a:cubicBezTo>
                        <a:pt x="44" y="383"/>
                        <a:pt x="44" y="383"/>
                        <a:pt x="29" y="398"/>
                      </a:cubicBezTo>
                      <a:cubicBezTo>
                        <a:pt x="29" y="398"/>
                        <a:pt x="0" y="413"/>
                        <a:pt x="15" y="442"/>
                      </a:cubicBezTo>
                      <a:cubicBezTo>
                        <a:pt x="132" y="530"/>
                        <a:pt x="132" y="530"/>
                        <a:pt x="132" y="530"/>
                      </a:cubicBezTo>
                      <a:cubicBezTo>
                        <a:pt x="221" y="634"/>
                        <a:pt x="221" y="634"/>
                        <a:pt x="221" y="634"/>
                      </a:cubicBezTo>
                      <a:cubicBezTo>
                        <a:pt x="236" y="648"/>
                        <a:pt x="250" y="648"/>
                        <a:pt x="265" y="619"/>
                      </a:cubicBezTo>
                      <a:cubicBezTo>
                        <a:pt x="280" y="619"/>
                        <a:pt x="280" y="604"/>
                        <a:pt x="265" y="589"/>
                      </a:cubicBezTo>
                      <a:cubicBezTo>
                        <a:pt x="250" y="501"/>
                        <a:pt x="250" y="501"/>
                        <a:pt x="250" y="501"/>
                      </a:cubicBezTo>
                      <a:cubicBezTo>
                        <a:pt x="353" y="398"/>
                        <a:pt x="353" y="398"/>
                        <a:pt x="353" y="398"/>
                      </a:cubicBezTo>
                      <a:cubicBezTo>
                        <a:pt x="486" y="560"/>
                        <a:pt x="486" y="560"/>
                        <a:pt x="486" y="560"/>
                      </a:cubicBezTo>
                      <a:cubicBezTo>
                        <a:pt x="530" y="589"/>
                        <a:pt x="559" y="560"/>
                        <a:pt x="574" y="560"/>
                      </a:cubicBezTo>
                      <a:cubicBezTo>
                        <a:pt x="589" y="530"/>
                        <a:pt x="589" y="501"/>
                        <a:pt x="589" y="486"/>
                      </a:cubicBezTo>
                      <a:cubicBezTo>
                        <a:pt x="500" y="251"/>
                        <a:pt x="500" y="251"/>
                        <a:pt x="500" y="251"/>
                      </a:cubicBezTo>
                      <a:cubicBezTo>
                        <a:pt x="618" y="118"/>
                        <a:pt x="618" y="118"/>
                        <a:pt x="618" y="118"/>
                      </a:cubicBezTo>
                      <a:cubicBezTo>
                        <a:pt x="648" y="104"/>
                        <a:pt x="648" y="59"/>
                        <a:pt x="633" y="30"/>
                      </a:cubicBezTo>
                      <a:close/>
                      <a:moveTo>
                        <a:pt x="603" y="104"/>
                      </a:moveTo>
                      <a:lnTo>
                        <a:pt x="603" y="104"/>
                      </a:lnTo>
                      <a:cubicBezTo>
                        <a:pt x="456" y="251"/>
                        <a:pt x="456" y="251"/>
                        <a:pt x="456" y="251"/>
                      </a:cubicBezTo>
                      <a:cubicBezTo>
                        <a:pt x="545" y="486"/>
                        <a:pt x="545" y="486"/>
                        <a:pt x="545" y="486"/>
                      </a:cubicBezTo>
                      <a:cubicBezTo>
                        <a:pt x="545" y="501"/>
                        <a:pt x="545" y="516"/>
                        <a:pt x="545" y="530"/>
                      </a:cubicBezTo>
                      <a:cubicBezTo>
                        <a:pt x="530" y="545"/>
                        <a:pt x="515" y="530"/>
                        <a:pt x="500" y="530"/>
                      </a:cubicBezTo>
                      <a:cubicBezTo>
                        <a:pt x="368" y="339"/>
                        <a:pt x="368" y="339"/>
                        <a:pt x="368" y="339"/>
                      </a:cubicBezTo>
                      <a:cubicBezTo>
                        <a:pt x="206" y="486"/>
                        <a:pt x="206" y="486"/>
                        <a:pt x="206" y="486"/>
                      </a:cubicBezTo>
                      <a:cubicBezTo>
                        <a:pt x="236" y="589"/>
                        <a:pt x="236" y="589"/>
                        <a:pt x="236" y="589"/>
                      </a:cubicBezTo>
                      <a:cubicBezTo>
                        <a:pt x="221" y="589"/>
                        <a:pt x="162" y="501"/>
                        <a:pt x="162" y="501"/>
                      </a:cubicBezTo>
                      <a:cubicBezTo>
                        <a:pt x="162" y="501"/>
                        <a:pt x="73" y="427"/>
                        <a:pt x="59" y="427"/>
                      </a:cubicBezTo>
                      <a:cubicBezTo>
                        <a:pt x="162" y="457"/>
                        <a:pt x="162" y="457"/>
                        <a:pt x="162" y="457"/>
                      </a:cubicBezTo>
                      <a:cubicBezTo>
                        <a:pt x="324" y="295"/>
                        <a:pt x="324" y="295"/>
                        <a:pt x="324" y="295"/>
                      </a:cubicBezTo>
                      <a:cubicBezTo>
                        <a:pt x="132" y="147"/>
                        <a:pt x="132" y="147"/>
                        <a:pt x="132" y="147"/>
                      </a:cubicBezTo>
                      <a:cubicBezTo>
                        <a:pt x="132" y="147"/>
                        <a:pt x="118" y="133"/>
                        <a:pt x="132" y="118"/>
                      </a:cubicBezTo>
                      <a:cubicBezTo>
                        <a:pt x="147" y="118"/>
                        <a:pt x="162" y="118"/>
                        <a:pt x="177" y="118"/>
                      </a:cubicBezTo>
                      <a:cubicBezTo>
                        <a:pt x="412" y="206"/>
                        <a:pt x="412" y="206"/>
                        <a:pt x="412" y="206"/>
                      </a:cubicBezTo>
                      <a:cubicBezTo>
                        <a:pt x="559" y="59"/>
                        <a:pt x="559" y="59"/>
                        <a:pt x="559" y="59"/>
                      </a:cubicBezTo>
                      <a:cubicBezTo>
                        <a:pt x="574" y="45"/>
                        <a:pt x="589" y="45"/>
                        <a:pt x="603" y="59"/>
                      </a:cubicBezTo>
                      <a:cubicBezTo>
                        <a:pt x="603" y="74"/>
                        <a:pt x="618" y="89"/>
                        <a:pt x="603" y="104"/>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1" tIns="45716" rIns="91431" bIns="45716" anchor="ctr"/>
                <a:lstStyle/>
                <a:p>
                  <a:endParaRPr lang="zh-CN" altLang="en-US">
                    <a:solidFill>
                      <a:schemeClr val="bg1">
                        <a:lumMod val="65000"/>
                      </a:schemeClr>
                    </a:solidFill>
                  </a:endParaRPr>
                </a:p>
              </p:txBody>
            </p:sp>
          </p:grpSp>
          <p:sp>
            <p:nvSpPr>
              <p:cNvPr id="15" name="文本框 14"/>
              <p:cNvSpPr txBox="1"/>
              <p:nvPr/>
            </p:nvSpPr>
            <p:spPr>
              <a:xfrm>
                <a:off x="663030" y="3210635"/>
                <a:ext cx="2599337" cy="833473"/>
              </a:xfrm>
              <a:prstGeom prst="rect">
                <a:avLst/>
              </a:prstGeom>
              <a:noFill/>
            </p:spPr>
            <p:txBody>
              <a:bodyPr wrap="square" rtlCol="0" anchor="ctr">
                <a:spAutoFit/>
              </a:bodyPr>
              <a:lstStyle/>
              <a:p>
                <a:pPr algn="ctr"/>
                <a:r>
                  <a:rPr lang="en-US" altLang="zh-CN" sz="2400" b="1" dirty="0">
                    <a:solidFill>
                      <a:srgbClr val="C00000"/>
                    </a:solidFill>
                    <a:sym typeface="+mn-ea"/>
                  </a:rPr>
                  <a:t>“</a:t>
                </a:r>
                <a:r>
                  <a:rPr lang="zh-CN" altLang="en-US" sz="2400" b="1" dirty="0">
                    <a:solidFill>
                      <a:srgbClr val="C00000"/>
                    </a:solidFill>
                    <a:sym typeface="+mn-ea"/>
                  </a:rPr>
                  <a:t>池</a:t>
                </a:r>
                <a:r>
                  <a:rPr lang="en-US" altLang="zh-CN" sz="2400" b="1" dirty="0">
                    <a:solidFill>
                      <a:srgbClr val="C00000"/>
                    </a:solidFill>
                    <a:sym typeface="+mn-ea"/>
                  </a:rPr>
                  <a:t>”</a:t>
                </a:r>
                <a:r>
                  <a:rPr lang="zh-CN" altLang="en-US" sz="2400" b="1" dirty="0">
                    <a:solidFill>
                      <a:srgbClr val="C00000"/>
                    </a:solidFill>
                    <a:sym typeface="+mn-ea"/>
                  </a:rPr>
                  <a:t>融资平台</a:t>
                </a:r>
                <a:endParaRPr lang="en-US" altLang="zh-CN" sz="2400" b="1" dirty="0">
                  <a:solidFill>
                    <a:srgbClr val="C00000"/>
                  </a:solidFill>
                </a:endParaRPr>
              </a:p>
              <a:p>
                <a:pPr algn="ctr"/>
                <a:r>
                  <a:rPr lang="zh-CN" altLang="en-US" sz="2400" b="1" dirty="0">
                    <a:solidFill>
                      <a:srgbClr val="C00000"/>
                    </a:solidFill>
                    <a:sym typeface="+mn-ea"/>
                  </a:rPr>
                  <a:t>流动性管理平台</a:t>
                </a:r>
                <a:endParaRPr lang="zh-CN" altLang="en-US" sz="2400" b="1" dirty="0">
                  <a:solidFill>
                    <a:srgbClr val="C00000"/>
                  </a:solidFill>
                </a:endParaRPr>
              </a:p>
            </p:txBody>
          </p:sp>
        </p:grpSp>
        <p:pic>
          <p:nvPicPr>
            <p:cNvPr id="42"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l="9119" t="23531" b="11765"/>
            <a:stretch>
              <a:fillRect/>
            </a:stretch>
          </p:blipFill>
          <p:spPr bwMode="auto">
            <a:xfrm>
              <a:off x="1274410" y="1453326"/>
              <a:ext cx="2106877" cy="162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04" name="图示 103"/>
          <p:cNvGraphicFramePr/>
          <p:nvPr/>
        </p:nvGraphicFramePr>
        <p:xfrm>
          <a:off x="8102204" y="1227077"/>
          <a:ext cx="3263472" cy="3294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矩形 62"/>
          <p:cNvSpPr/>
          <p:nvPr/>
        </p:nvSpPr>
        <p:spPr>
          <a:xfrm>
            <a:off x="5187950" y="1299845"/>
            <a:ext cx="1561465" cy="1014730"/>
          </a:xfrm>
          <a:prstGeom prst="rect">
            <a:avLst/>
          </a:prstGeom>
          <a:noFill/>
          <a:ln w="9525">
            <a:noFill/>
          </a:ln>
        </p:spPr>
        <p:txBody>
          <a:bodyPr wrap="square" anchor="t">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rPr>
              <a:t>企业</a:t>
            </a:r>
            <a:endParaRPr lang="en-US" altLang="zh-CN" sz="2000" b="1" dirty="0">
              <a:solidFill>
                <a:srgbClr val="C00000"/>
              </a:solidFill>
              <a:latin typeface="微软雅黑" panose="020B0503020204020204" pitchFamily="34" charset="-122"/>
              <a:ea typeface="微软雅黑" panose="020B0503020204020204" pitchFamily="34" charset="-122"/>
            </a:endParaRPr>
          </a:p>
          <a:p>
            <a:pPr algn="ctr"/>
            <a:r>
              <a:rPr lang="zh-CN" altLang="en-US" sz="2000" b="1" dirty="0">
                <a:solidFill>
                  <a:srgbClr val="C00000"/>
                </a:solidFill>
                <a:latin typeface="微软雅黑" panose="020B0503020204020204" pitchFamily="34" charset="-122"/>
                <a:ea typeface="微软雅黑" panose="020B0503020204020204" pitchFamily="34" charset="-122"/>
              </a:rPr>
              <a:t>流动性管理三难</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4749165" y="3395980"/>
            <a:ext cx="2000250" cy="541655"/>
            <a:chOff x="857993" y="1610370"/>
            <a:chExt cx="4874561" cy="1561030"/>
          </a:xfrm>
          <a:solidFill>
            <a:srgbClr val="FFFFFF"/>
          </a:solidFill>
        </p:grpSpPr>
        <p:sp>
          <p:nvSpPr>
            <p:cNvPr id="58" name="圆角矩形 57"/>
            <p:cNvSpPr/>
            <p:nvPr/>
          </p:nvSpPr>
          <p:spPr>
            <a:xfrm>
              <a:off x="857993" y="1610370"/>
              <a:ext cx="4874561" cy="1561030"/>
            </a:xfrm>
            <a:prstGeom prst="roundRect">
              <a:avLst>
                <a:gd name="adj" fmla="val 10000"/>
              </a:avLst>
            </a:prstGeom>
            <a:grp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endParaRPr lang="zh-CN" altLang="en-US"/>
            </a:p>
          </p:txBody>
        </p:sp>
        <p:sp>
          <p:nvSpPr>
            <p:cNvPr id="59" name="圆角矩形 4"/>
            <p:cNvSpPr/>
            <p:nvPr/>
          </p:nvSpPr>
          <p:spPr>
            <a:xfrm>
              <a:off x="1360686" y="1666726"/>
              <a:ext cx="3944674" cy="140078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36576" tIns="24384" rIns="36576" bIns="24384" spcCol="1270" anchor="ctr"/>
            <a:lstStyle>
              <a:defPPr>
                <a:defRPr lang="zh-CN"/>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lvl="1" algn="ctr" defTabSz="638175">
                <a:lnSpc>
                  <a:spcPct val="150000"/>
                </a:lnSpc>
                <a:spcAft>
                  <a:spcPct val="35000"/>
                </a:spcAft>
                <a:defRPr/>
              </a:pPr>
              <a:r>
                <a:rPr lang="zh-CN" altLang="en-US" b="1" dirty="0">
                  <a:latin typeface="微软雅黑" panose="020B0503020204020204" pitchFamily="34" charset="-122"/>
                  <a:ea typeface="微软雅黑" panose="020B0503020204020204" pitchFamily="34" charset="-122"/>
                </a:rPr>
                <a:t>资金预测难</a:t>
              </a:r>
              <a:endParaRPr lang="en-US" altLang="zh-CN" b="1" dirty="0">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4758690" y="2740025"/>
            <a:ext cx="1991360" cy="541655"/>
            <a:chOff x="857993" y="1610370"/>
            <a:chExt cx="4874561" cy="1561031"/>
          </a:xfrm>
          <a:solidFill>
            <a:srgbClr val="FFFFFF"/>
          </a:solidFill>
        </p:grpSpPr>
        <p:sp>
          <p:nvSpPr>
            <p:cNvPr id="81" name="圆角矩形 80"/>
            <p:cNvSpPr/>
            <p:nvPr/>
          </p:nvSpPr>
          <p:spPr>
            <a:xfrm>
              <a:off x="857993" y="1610370"/>
              <a:ext cx="4874561" cy="1561031"/>
            </a:xfrm>
            <a:prstGeom prst="roundRect">
              <a:avLst>
                <a:gd name="adj" fmla="val 10000"/>
              </a:avLst>
            </a:prstGeom>
            <a:grp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endParaRPr lang="zh-CN" altLang="en-US"/>
            </a:p>
          </p:txBody>
        </p:sp>
        <p:sp>
          <p:nvSpPr>
            <p:cNvPr id="82" name="圆角矩形 4"/>
            <p:cNvSpPr/>
            <p:nvPr/>
          </p:nvSpPr>
          <p:spPr>
            <a:xfrm>
              <a:off x="1037321" y="1666220"/>
              <a:ext cx="4540208" cy="140079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36576" tIns="24384" rIns="36576" bIns="24384" spcCol="1270" anchor="ctr"/>
            <a:lstStyle>
              <a:defPPr>
                <a:defRPr lang="zh-CN"/>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lvl="1" algn="ctr" defTabSz="638175">
                <a:lnSpc>
                  <a:spcPct val="150000"/>
                </a:lnSpc>
                <a:spcAft>
                  <a:spcPct val="35000"/>
                </a:spcAft>
                <a:defRPr/>
              </a:pPr>
              <a:r>
                <a:rPr lang="zh-CN" altLang="en-US" b="1" dirty="0">
                  <a:latin typeface="微软雅黑" panose="020B0503020204020204" pitchFamily="34" charset="-122"/>
                  <a:ea typeface="微软雅黑" panose="020B0503020204020204" pitchFamily="34" charset="-122"/>
                </a:rPr>
                <a:t>头寸调度难</a:t>
              </a:r>
              <a:endParaRPr lang="en-US" altLang="zh-CN" b="1" dirty="0">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4749800" y="4021455"/>
            <a:ext cx="2000250" cy="541655"/>
            <a:chOff x="857993" y="1610370"/>
            <a:chExt cx="4874561" cy="1561031"/>
          </a:xfrm>
          <a:solidFill>
            <a:srgbClr val="FFFFFF"/>
          </a:solidFill>
        </p:grpSpPr>
        <p:sp>
          <p:nvSpPr>
            <p:cNvPr id="85" name="圆角矩形 84"/>
            <p:cNvSpPr/>
            <p:nvPr/>
          </p:nvSpPr>
          <p:spPr>
            <a:xfrm>
              <a:off x="857993" y="1610370"/>
              <a:ext cx="4874561" cy="1561031"/>
            </a:xfrm>
            <a:prstGeom prst="roundRect">
              <a:avLst>
                <a:gd name="adj" fmla="val 10000"/>
              </a:avLst>
            </a:prstGeom>
            <a:grp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endParaRPr lang="zh-CN" altLang="en-US"/>
            </a:p>
          </p:txBody>
        </p:sp>
        <p:sp>
          <p:nvSpPr>
            <p:cNvPr id="86" name="圆角矩形 4"/>
            <p:cNvSpPr/>
            <p:nvPr/>
          </p:nvSpPr>
          <p:spPr>
            <a:xfrm>
              <a:off x="1024153" y="1651580"/>
              <a:ext cx="4540206" cy="140079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36576" tIns="24384" rIns="36576" bIns="24384" spcCol="1270" anchor="ctr"/>
            <a:lstStyle>
              <a:defPPr>
                <a:defRPr lang="zh-CN"/>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lvl="1" algn="ctr" defTabSz="638175">
                <a:lnSpc>
                  <a:spcPct val="150000"/>
                </a:lnSpc>
                <a:spcAft>
                  <a:spcPct val="35000"/>
                </a:spcAft>
                <a:defRPr/>
              </a:pPr>
              <a:r>
                <a:rPr lang="zh-CN" altLang="en-US" b="1" dirty="0">
                  <a:latin typeface="微软雅黑" panose="020B0503020204020204" pitchFamily="34" charset="-122"/>
                  <a:ea typeface="微软雅黑" panose="020B0503020204020204" pitchFamily="34" charset="-122"/>
                </a:rPr>
                <a:t>资产变现难</a:t>
              </a:r>
              <a:endParaRPr lang="en-US" altLang="zh-CN" b="1" dirty="0">
                <a:latin typeface="微软雅黑" panose="020B0503020204020204" pitchFamily="34" charset="-122"/>
                <a:ea typeface="微软雅黑" panose="020B0503020204020204" pitchFamily="34" charset="-122"/>
              </a:endParaRPr>
            </a:p>
          </p:txBody>
        </p:sp>
      </p:grpSp>
      <p:sp>
        <p:nvSpPr>
          <p:cNvPr id="34" name="流程图: 可选过程 33"/>
          <p:cNvSpPr/>
          <p:nvPr/>
        </p:nvSpPr>
        <p:spPr bwMode="auto">
          <a:xfrm>
            <a:off x="4199890" y="1096645"/>
            <a:ext cx="3084195" cy="3801745"/>
          </a:xfrm>
          <a:prstGeom prst="flowChartAlternateProcess">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76179" tIns="38089" rIns="76179" bIns="38089"/>
          <a:lstStyle/>
          <a:p>
            <a:pPr eaLnBrk="1" hangingPunct="1">
              <a:buFont typeface="Arial" panose="020B0604020202020204" pitchFamily="34" charset="0"/>
              <a:buNone/>
              <a:defRPr/>
            </a:pPr>
            <a:endParaRPr lang="zh-CN" altLang="en-US">
              <a:solidFill>
                <a:schemeClr val="tx1"/>
              </a:solidFill>
              <a:latin typeface="Arial" panose="020B0604020202020204" pitchFamily="34" charset="0"/>
              <a:ea typeface="宋体" panose="02010600030101010101" pitchFamily="2" charset="-122"/>
            </a:endParaRPr>
          </a:p>
        </p:txBody>
      </p:sp>
      <p:sp>
        <p:nvSpPr>
          <p:cNvPr id="18" name="Freeform 33"/>
          <p:cNvSpPr>
            <a:spLocks noEditPoints="1"/>
          </p:cNvSpPr>
          <p:nvPr/>
        </p:nvSpPr>
        <p:spPr>
          <a:xfrm>
            <a:off x="4402354" y="1367217"/>
            <a:ext cx="785495" cy="879366"/>
          </a:xfrm>
          <a:custGeom>
            <a:avLst/>
            <a:gdLst/>
            <a:ahLst/>
            <a:cxnLst>
              <a:cxn ang="0">
                <a:pos x="329475" y="1734"/>
              </a:cxn>
              <a:cxn ang="0">
                <a:pos x="181853" y="131857"/>
              </a:cxn>
              <a:cxn ang="0">
                <a:pos x="335893" y="286269"/>
              </a:cxn>
              <a:cxn ang="0">
                <a:pos x="483516" y="126652"/>
              </a:cxn>
              <a:cxn ang="0">
                <a:pos x="329475" y="1734"/>
              </a:cxn>
              <a:cxn ang="0">
                <a:pos x="331615" y="452826"/>
              </a:cxn>
              <a:cxn ang="0">
                <a:pos x="432169" y="338318"/>
              </a:cxn>
              <a:cxn ang="0">
                <a:pos x="457842" y="329643"/>
              </a:cxn>
              <a:cxn ang="0">
                <a:pos x="564815" y="345258"/>
              </a:cxn>
              <a:cxn ang="0">
                <a:pos x="628998" y="390367"/>
              </a:cxn>
              <a:cxn ang="0">
                <a:pos x="652532" y="667962"/>
              </a:cxn>
              <a:cxn ang="0">
                <a:pos x="605464" y="700927"/>
              </a:cxn>
              <a:cxn ang="0">
                <a:pos x="59904" y="700927"/>
              </a:cxn>
              <a:cxn ang="0">
                <a:pos x="12836" y="667962"/>
              </a:cxn>
              <a:cxn ang="0">
                <a:pos x="36370" y="390367"/>
              </a:cxn>
              <a:cxn ang="0">
                <a:pos x="100554" y="345258"/>
              </a:cxn>
              <a:cxn ang="0">
                <a:pos x="207526" y="329643"/>
              </a:cxn>
              <a:cxn ang="0">
                <a:pos x="233200" y="338318"/>
              </a:cxn>
              <a:cxn ang="0">
                <a:pos x="331615" y="452826"/>
              </a:cxn>
            </a:cxnLst>
            <a:rect l="0" t="0" r="0" b="0"/>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solidFill>
            <a:srgbClr val="D7000F"/>
          </a:solidFill>
          <a:ln w="9525">
            <a:noFill/>
          </a:ln>
        </p:spPr>
        <p:txBody>
          <a:bodyPr/>
          <a:lstStyle/>
          <a:p>
            <a:endParaRPr lang="zh-CN" altLang="en-US"/>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04"/>
                                        </p:tgtEl>
                                        <p:attrNameLst>
                                          <p:attrName>style.visibility</p:attrName>
                                        </p:attrNameLst>
                                      </p:cBhvr>
                                      <p:to>
                                        <p:strVal val="visible"/>
                                      </p:to>
                                    </p:set>
                                    <p:animEffect transition="in" filter="wipe(up)">
                                      <p:cBhvr>
                                        <p:cTn id="14"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4"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a:xfrm>
            <a:off x="1053969" y="228348"/>
            <a:ext cx="7556631" cy="632987"/>
          </a:xfrm>
        </p:spPr>
        <p:txBody>
          <a:bodyPr>
            <a:normAutofit/>
          </a:bodyPr>
          <a:lstStyle/>
          <a:p>
            <a:pPr lvl="0" algn="just" fontAlgn="base">
              <a:spcAft>
                <a:spcPct val="0"/>
              </a:spcAft>
              <a:defRPr/>
            </a:pPr>
            <a:r>
              <a:rPr lang="zh-CN" altLang="en-US" sz="3600" b="1" dirty="0">
                <a:solidFill>
                  <a:srgbClr val="000000"/>
                </a:solidFill>
                <a:latin typeface="Arial" panose="020B0604020202020204" pitchFamily="34" charset="0"/>
                <a:ea typeface="微软雅黑" panose="020B0503020204020204" pitchFamily="34" charset="-122"/>
              </a:rPr>
              <a:t>一张</a:t>
            </a:r>
            <a:r>
              <a:rPr lang="zh-CN" altLang="en-US" sz="3600" b="1" dirty="0" smtClean="0">
                <a:solidFill>
                  <a:srgbClr val="000000"/>
                </a:solidFill>
                <a:latin typeface="Arial" panose="020B0604020202020204" pitchFamily="34" charset="0"/>
                <a:ea typeface="微软雅黑" panose="020B0503020204020204" pitchFamily="34" charset="-122"/>
              </a:rPr>
              <a:t>图了解产品</a:t>
            </a:r>
            <a:r>
              <a:rPr lang="zh-CN" altLang="en-US" sz="3600" b="1" dirty="0" smtClean="0">
                <a:solidFill>
                  <a:srgbClr val="000000"/>
                </a:solidFill>
              </a:rPr>
              <a:t>功能</a:t>
            </a:r>
            <a:r>
              <a:rPr lang="en-US" altLang="zh-CN" sz="3600" b="1" dirty="0" smtClean="0">
                <a:solidFill>
                  <a:srgbClr val="000000"/>
                </a:solidFill>
              </a:rPr>
              <a:t>—</a:t>
            </a:r>
            <a:r>
              <a:rPr lang="zh-CN" altLang="en-US" sz="3600" b="1" dirty="0" smtClean="0">
                <a:solidFill>
                  <a:srgbClr val="000000"/>
                </a:solidFill>
              </a:rPr>
              <a:t>信</a:t>
            </a:r>
            <a:r>
              <a:rPr lang="en-US" altLang="zh-CN" sz="3600" b="1" dirty="0" smtClean="0">
                <a:solidFill>
                  <a:srgbClr val="000000"/>
                </a:solidFill>
              </a:rPr>
              <a:t>e</a:t>
            </a:r>
            <a:r>
              <a:rPr lang="zh-CN" altLang="en-US" sz="3600" b="1" dirty="0" smtClean="0">
                <a:solidFill>
                  <a:srgbClr val="000000"/>
                </a:solidFill>
              </a:rPr>
              <a:t>池</a:t>
            </a:r>
            <a:endParaRPr lang="zh-CN" altLang="en-US" sz="3600" b="1" dirty="0">
              <a:solidFill>
                <a:srgbClr val="000000"/>
              </a:solidFill>
              <a:latin typeface="Arial" panose="020B0604020202020204" pitchFamily="34" charset="0"/>
              <a:ea typeface="微软雅黑" panose="020B0503020204020204" pitchFamily="34" charset="-122"/>
            </a:endParaRPr>
          </a:p>
        </p:txBody>
      </p:sp>
      <p:sp>
        <p:nvSpPr>
          <p:cNvPr id="3" name="云形标注 2"/>
          <p:cNvSpPr/>
          <p:nvPr/>
        </p:nvSpPr>
        <p:spPr>
          <a:xfrm>
            <a:off x="1121031" y="6530560"/>
            <a:ext cx="806638" cy="475343"/>
          </a:xfrm>
          <a:prstGeom prst="cloudCallout">
            <a:avLst/>
          </a:prstGeom>
        </p:spPr>
        <p:txBody>
          <a:bodyPr wrap="square" rtlCol="0" anchor="ctr">
            <a:spAutoFit/>
          </a:bodyPr>
          <a:lstStyle/>
          <a:p>
            <a:pPr marL="100965" indent="-100965" algn="ctr" defTabSz="548640">
              <a:lnSpc>
                <a:spcPct val="90000"/>
              </a:lnSpc>
              <a:spcAft>
                <a:spcPct val="15000"/>
              </a:spcAft>
              <a:buFontTx/>
              <a:buChar char="•"/>
            </a:pPr>
            <a:endParaRPr lang="zh-CN" altLang="en-US" sz="1590" dirty="0">
              <a:latin typeface="微软雅黑" panose="020B0503020204020204" pitchFamily="34" charset="-122"/>
              <a:ea typeface="微软雅黑" panose="020B0503020204020204" pitchFamily="34" charset="-122"/>
            </a:endParaRPr>
          </a:p>
        </p:txBody>
      </p:sp>
      <p:grpSp>
        <p:nvGrpSpPr>
          <p:cNvPr id="63" name="组合 62"/>
          <p:cNvGrpSpPr/>
          <p:nvPr/>
        </p:nvGrpSpPr>
        <p:grpSpPr>
          <a:xfrm>
            <a:off x="4415789" y="1401806"/>
            <a:ext cx="3582295" cy="4624694"/>
            <a:chOff x="2282522" y="1491944"/>
            <a:chExt cx="3582295" cy="4624694"/>
          </a:xfrm>
        </p:grpSpPr>
        <p:grpSp>
          <p:nvGrpSpPr>
            <p:cNvPr id="64" name="组合 63"/>
            <p:cNvGrpSpPr/>
            <p:nvPr/>
          </p:nvGrpSpPr>
          <p:grpSpPr>
            <a:xfrm>
              <a:off x="2282522" y="1491944"/>
              <a:ext cx="3582295" cy="4624694"/>
              <a:chOff x="2282522" y="1491944"/>
              <a:chExt cx="3582295" cy="4624694"/>
            </a:xfrm>
          </p:grpSpPr>
          <p:sp>
            <p:nvSpPr>
              <p:cNvPr id="66" name="Rounded Rectangle 14"/>
              <p:cNvSpPr>
                <a:spLocks noChangeArrowheads="1"/>
              </p:cNvSpPr>
              <p:nvPr/>
            </p:nvSpPr>
            <p:spPr bwMode="auto">
              <a:xfrm>
                <a:off x="2282522" y="2619375"/>
                <a:ext cx="2370138" cy="3497263"/>
              </a:xfrm>
              <a:prstGeom prst="roundRect">
                <a:avLst>
                  <a:gd name="adj" fmla="val 10481"/>
                </a:avLst>
              </a:prstGeom>
              <a:solidFill>
                <a:srgbClr val="F2F2F2"/>
              </a:solidFill>
              <a:ln w="9525">
                <a:solidFill>
                  <a:srgbClr val="BFBFBF"/>
                </a:solidFill>
                <a:round/>
              </a:ln>
            </p:spPr>
            <p:txBody>
              <a:bodyPr anchor="ctr"/>
              <a:lstStyle/>
              <a:p>
                <a:pPr algn="ctr"/>
                <a:endParaRPr lang="zh-CN" altLang="en-US">
                  <a:solidFill>
                    <a:srgbClr val="FFFFFF"/>
                  </a:solidFill>
                  <a:sym typeface="Calibri" panose="020F0502020204030204" pitchFamily="34" charset="0"/>
                </a:endParaRPr>
              </a:p>
            </p:txBody>
          </p:sp>
          <p:sp>
            <p:nvSpPr>
              <p:cNvPr id="68" name="Rounded Rectangle 4"/>
              <p:cNvSpPr>
                <a:spLocks noChangeArrowheads="1"/>
              </p:cNvSpPr>
              <p:nvPr/>
            </p:nvSpPr>
            <p:spPr bwMode="auto">
              <a:xfrm>
                <a:off x="2295222" y="2354263"/>
                <a:ext cx="2389188" cy="422275"/>
              </a:xfrm>
              <a:prstGeom prst="roundRect">
                <a:avLst>
                  <a:gd name="adj" fmla="val 16667"/>
                </a:avLst>
              </a:prstGeom>
              <a:solidFill>
                <a:srgbClr val="C00000"/>
              </a:solidFill>
              <a:ln w="9525">
                <a:noFill/>
                <a:round/>
              </a:ln>
            </p:spPr>
            <p:txBody>
              <a:bodyPr anchor="ctr"/>
              <a:lstStyle/>
              <a:p>
                <a:pPr algn="ctr"/>
                <a:endParaRPr lang="zh-CN" altLang="en-US">
                  <a:solidFill>
                    <a:srgbClr val="FFFFFF"/>
                  </a:solidFill>
                  <a:sym typeface="Calibri" panose="020F0502020204030204" pitchFamily="34" charset="0"/>
                </a:endParaRPr>
              </a:p>
            </p:txBody>
          </p:sp>
          <p:sp>
            <p:nvSpPr>
              <p:cNvPr id="69" name="文本框 45"/>
              <p:cNvSpPr>
                <a:spLocks noChangeArrowheads="1"/>
              </p:cNvSpPr>
              <p:nvPr/>
            </p:nvSpPr>
            <p:spPr bwMode="auto">
              <a:xfrm>
                <a:off x="2334910" y="2687638"/>
                <a:ext cx="2286000" cy="3415030"/>
              </a:xfrm>
              <a:prstGeom prst="rect">
                <a:avLst/>
              </a:prstGeom>
              <a:noFill/>
              <a:ln w="9525">
                <a:noFill/>
                <a:miter lim="800000"/>
              </a:ln>
            </p:spPr>
            <p:txBody>
              <a:bodyPr>
                <a:spAutoFit/>
              </a:bodyPr>
              <a:lstStyle/>
              <a:p>
                <a:pPr>
                  <a:lnSpc>
                    <a:spcPct val="150000"/>
                  </a:lnSpc>
                  <a:buFont typeface="Wingdings" panose="05000000000000000000" pitchFamily="2" charset="2"/>
                  <a:buChar char="ü"/>
                </a:pP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保证金</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buFont typeface="Wingdings" panose="05000000000000000000" pitchFamily="2" charset="2"/>
                  <a:buChar char="ü"/>
                </a:pP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银行承兑汇票</a:t>
                </a:r>
                <a:endParaRPr lang="en-US" altLang="zh-CN" sz="1600" b="1"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buFont typeface="Wingdings" panose="05000000000000000000" pitchFamily="2" charset="2"/>
                  <a:buChar char="ü"/>
                </a:pP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商业</a:t>
                </a: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承兑汇票</a:t>
                </a:r>
                <a:endPar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buFont typeface="Wingdings" panose="05000000000000000000" pitchFamily="2" charset="2"/>
                  <a:buChar char="ü"/>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财务公司承兑汇票</a:t>
                </a:r>
                <a:endParaRPr lang="en-US" altLang="zh-CN" sz="1600" b="1"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buFont typeface="Wingdings" panose="05000000000000000000" pitchFamily="2" charset="2"/>
                  <a:buChar char="ü"/>
                </a:pPr>
                <a:r>
                  <a:rPr lang="zh-CN" altLang="en-US" sz="16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存单（含大额存单）</a:t>
                </a:r>
                <a:endParaRPr lang="en-US" altLang="zh-CN" sz="1600" b="1"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buFont typeface="Wingdings" panose="05000000000000000000" pitchFamily="2" charset="2"/>
                  <a:buChar char="ü"/>
                </a:pPr>
                <a:r>
                  <a:rPr lang="zh-CN" altLang="en-US" sz="1600" b="1"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国内信用证</a:t>
                </a:r>
                <a:endParaRPr lang="en-US" altLang="zh-CN" sz="1600" b="1"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buFont typeface="Wingdings" panose="05000000000000000000" pitchFamily="2" charset="2"/>
                  <a:buChar char="ü"/>
                </a:pPr>
                <a:r>
                  <a:rPr lang="zh-CN" altLang="en-US" sz="1600" b="1" dirty="0" smtClean="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应收账款（含</a:t>
                </a:r>
                <a:r>
                  <a:rPr lang="en-US" altLang="zh-CN" sz="1600" b="1" dirty="0" smtClean="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e</a:t>
                </a:r>
                <a:r>
                  <a:rPr lang="zh-CN" altLang="en-US" sz="1600" b="1" dirty="0" smtClean="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信</a:t>
                </a:r>
                <a:r>
                  <a:rPr lang="zh-CN" altLang="en-US" sz="1600" b="1"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链</a:t>
                </a:r>
                <a:r>
                  <a:rPr lang="zh-CN" altLang="en-US" sz="1600" b="1" dirty="0" smtClean="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600" b="1" dirty="0" smtClean="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buFont typeface="Wingdings" panose="05000000000000000000" pitchFamily="2" charset="2"/>
                  <a:buChar char="ü"/>
                </a:pPr>
                <a:r>
                  <a:rPr lang="zh-CN" altLang="en-US" sz="1600" b="1" dirty="0" smtClean="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结构性存款</a:t>
                </a:r>
                <a:r>
                  <a:rPr lang="en-US" altLang="zh-CN" sz="1600" b="1" dirty="0" smtClean="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b="1" dirty="0" smtClean="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理财</a:t>
                </a:r>
                <a:endParaRPr lang="en-US" altLang="zh-CN" sz="1600" b="1" dirty="0">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50000"/>
                  </a:lnSpc>
                  <a:buFont typeface="Wingdings" panose="05000000000000000000" charset="0"/>
                  <a:buChar char="ü"/>
                </a:pPr>
                <a:r>
                  <a:rPr lang="en-US" altLang="zh-CN" sz="1600" b="1"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600" b="1"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Circular Arrow 137"/>
              <p:cNvSpPr/>
              <p:nvPr/>
            </p:nvSpPr>
            <p:spPr>
              <a:xfrm>
                <a:off x="3578801" y="1491944"/>
                <a:ext cx="2286016" cy="1638800"/>
              </a:xfrm>
              <a:prstGeom prst="circularArrow">
                <a:avLst>
                  <a:gd name="adj1" fmla="val 10315"/>
                  <a:gd name="adj2" fmla="val 1422006"/>
                  <a:gd name="adj3" fmla="val 19119585"/>
                  <a:gd name="adj4" fmla="val 10883934"/>
                  <a:gd name="adj5" fmla="val 10756"/>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400">
                  <a:defRPr/>
                </a:pPr>
                <a:endParaRPr lang="en-US" dirty="0">
                  <a:solidFill>
                    <a:sysClr val="windowText" lastClr="000000"/>
                  </a:solidFill>
                </a:endParaRPr>
              </a:p>
            </p:txBody>
          </p:sp>
        </p:grpSp>
        <p:sp>
          <p:nvSpPr>
            <p:cNvPr id="65" name="文本框 1"/>
            <p:cNvSpPr>
              <a:spLocks noChangeArrowheads="1"/>
            </p:cNvSpPr>
            <p:nvPr/>
          </p:nvSpPr>
          <p:spPr bwMode="auto">
            <a:xfrm>
              <a:off x="2507947" y="2360613"/>
              <a:ext cx="1898650" cy="400050"/>
            </a:xfrm>
            <a:prstGeom prst="rect">
              <a:avLst/>
            </a:prstGeom>
            <a:noFill/>
            <a:ln w="9525">
              <a:noFill/>
              <a:miter lim="800000"/>
            </a:ln>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fontAlgn="auto">
                <a:spcBef>
                  <a:spcPts val="0"/>
                </a:spcBef>
                <a:spcAft>
                  <a:spcPts val="0"/>
                </a:spcAft>
                <a:defRPr/>
              </a:pPr>
              <a:r>
                <a:rPr lang="zh-CN" altLang="en-US" sz="2000" b="1"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入池</a:t>
              </a:r>
              <a:r>
                <a:rPr lang="zh-CN" altLang="en-US" sz="2000" b="1" kern="0"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品种</a:t>
              </a:r>
              <a:endParaRPr lang="zh-CN" altLang="en-US" sz="2000" b="1"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1" name="组合 70"/>
          <p:cNvGrpSpPr/>
          <p:nvPr/>
        </p:nvGrpSpPr>
        <p:grpSpPr>
          <a:xfrm>
            <a:off x="8629317" y="1376077"/>
            <a:ext cx="3339797" cy="4650423"/>
            <a:chOff x="6496050" y="1466215"/>
            <a:chExt cx="3339797" cy="4650423"/>
          </a:xfrm>
        </p:grpSpPr>
        <p:grpSp>
          <p:nvGrpSpPr>
            <p:cNvPr id="72" name="组合 71"/>
            <p:cNvGrpSpPr/>
            <p:nvPr/>
          </p:nvGrpSpPr>
          <p:grpSpPr>
            <a:xfrm>
              <a:off x="6496050" y="1466215"/>
              <a:ext cx="3339797" cy="4650423"/>
              <a:chOff x="6496050" y="1466215"/>
              <a:chExt cx="3339797" cy="4650423"/>
            </a:xfrm>
          </p:grpSpPr>
          <p:sp>
            <p:nvSpPr>
              <p:cNvPr id="74" name="Rounded Rectangle 14"/>
              <p:cNvSpPr>
                <a:spLocks noChangeArrowheads="1"/>
              </p:cNvSpPr>
              <p:nvPr/>
            </p:nvSpPr>
            <p:spPr bwMode="auto">
              <a:xfrm>
                <a:off x="7335535" y="2616200"/>
                <a:ext cx="2439987" cy="3500438"/>
              </a:xfrm>
              <a:prstGeom prst="roundRect">
                <a:avLst>
                  <a:gd name="adj" fmla="val 10481"/>
                </a:avLst>
              </a:prstGeom>
              <a:solidFill>
                <a:srgbClr val="F2F2F2"/>
              </a:solidFill>
              <a:ln w="9525">
                <a:solidFill>
                  <a:srgbClr val="BFBFBF"/>
                </a:solidFill>
                <a:round/>
              </a:ln>
            </p:spPr>
            <p:txBody>
              <a:bodyPr anchor="ctr"/>
              <a:lstStyle/>
              <a:p>
                <a:pPr algn="ctr"/>
                <a:endParaRPr lang="zh-CN" altLang="en-US">
                  <a:solidFill>
                    <a:srgbClr val="FFFFFF"/>
                  </a:solidFill>
                  <a:sym typeface="Calibri" panose="020F0502020204030204" pitchFamily="34" charset="0"/>
                </a:endParaRPr>
              </a:p>
            </p:txBody>
          </p:sp>
          <p:sp>
            <p:nvSpPr>
              <p:cNvPr id="75" name="Rounded Rectangle 3"/>
              <p:cNvSpPr>
                <a:spLocks noChangeArrowheads="1"/>
              </p:cNvSpPr>
              <p:nvPr/>
            </p:nvSpPr>
            <p:spPr bwMode="auto">
              <a:xfrm>
                <a:off x="7299022" y="2311400"/>
                <a:ext cx="2465388" cy="385763"/>
              </a:xfrm>
              <a:prstGeom prst="roundRect">
                <a:avLst>
                  <a:gd name="adj" fmla="val 16667"/>
                </a:avLst>
              </a:prstGeom>
              <a:solidFill>
                <a:srgbClr val="C00000"/>
              </a:solidFill>
              <a:ln w="9525">
                <a:noFill/>
                <a:round/>
              </a:ln>
            </p:spPr>
            <p:txBody>
              <a:bodyPr anchor="ctr"/>
              <a:lstStyle/>
              <a:p>
                <a:pPr algn="ctr"/>
                <a:endParaRPr lang="zh-CN" altLang="en-US">
                  <a:solidFill>
                    <a:srgbClr val="FFFFFF"/>
                  </a:solidFill>
                  <a:sym typeface="Calibri" panose="020F0502020204030204" pitchFamily="34" charset="0"/>
                </a:endParaRPr>
              </a:p>
            </p:txBody>
          </p:sp>
          <p:sp>
            <p:nvSpPr>
              <p:cNvPr id="76" name="文本框 46"/>
              <p:cNvSpPr>
                <a:spLocks noChangeArrowheads="1"/>
              </p:cNvSpPr>
              <p:nvPr/>
            </p:nvSpPr>
            <p:spPr bwMode="auto">
              <a:xfrm>
                <a:off x="7406972" y="2759075"/>
                <a:ext cx="2428875" cy="3354765"/>
              </a:xfrm>
              <a:prstGeom prst="rect">
                <a:avLst/>
              </a:prstGeom>
              <a:noFill/>
              <a:ln w="9525">
                <a:noFill/>
                <a:miter lim="800000"/>
              </a:ln>
            </p:spPr>
            <p:txBody>
              <a:bodyPr>
                <a:spAutoFit/>
              </a:bodyPr>
              <a:lstStyle/>
              <a:p>
                <a:pPr>
                  <a:lnSpc>
                    <a:spcPct val="150000"/>
                  </a:lnSpc>
                  <a:buFont typeface="Wingdings" panose="05000000000000000000" pitchFamily="2" charset="2"/>
                  <a:buChar char="ü"/>
                </a:pP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银行承兑汇票</a:t>
                </a:r>
                <a:endParaRPr lang="en-US" altLang="zh-CN" sz="1600" b="1"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buFont typeface="Wingdings" panose="05000000000000000000" pitchFamily="2" charset="2"/>
                  <a:buChar char="ü"/>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信用证（含国际证）</a:t>
                </a:r>
                <a:endParaRPr lang="en-US" altLang="zh-CN" sz="1600" b="1"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buFont typeface="Wingdings" panose="05000000000000000000" pitchFamily="2" charset="2"/>
                  <a:buChar char="ü"/>
                </a:pP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流</a:t>
                </a: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贷（含外币贷款）</a:t>
                </a:r>
                <a:endParaRPr lang="en-US" altLang="zh-CN" sz="1600" b="1"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buFont typeface="Wingdings" panose="05000000000000000000" pitchFamily="2" charset="2"/>
                  <a:buChar char="ü"/>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保函</a:t>
                </a:r>
                <a:r>
                  <a:rPr lang="en-US" altLang="zh-CN" sz="1600" b="1" dirty="0" smtClean="0">
                    <a:latin typeface="微软雅黑" panose="020B0503020204020204" pitchFamily="34" charset="-122"/>
                    <a:ea typeface="微软雅黑" panose="020B0503020204020204" pitchFamily="34" charset="-122"/>
                    <a:sym typeface="微软雅黑" panose="020B0503020204020204" pitchFamily="34" charset="-122"/>
                  </a:rPr>
                  <a:t> </a:t>
                </a:r>
                <a:endParaRPr kumimoji="1" lang="en-US" altLang="zh-CN" sz="1600" b="1" dirty="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ü"/>
                </a:pP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法</a:t>
                </a: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透</a:t>
                </a:r>
                <a:endParaRPr lang="en-US" altLang="zh-CN" sz="1600" b="1" dirty="0" smtClean="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buFont typeface="Wingdings" panose="05000000000000000000" pitchFamily="2" charset="2"/>
                  <a:buChar char="ü"/>
                </a:pPr>
                <a:r>
                  <a:rPr lang="zh-CN" altLang="en-US" sz="1600" b="1" dirty="0" smtClean="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贴现（含信商票）</a:t>
                </a:r>
                <a:endParaRPr lang="en-US" altLang="zh-CN" sz="1600" b="1" dirty="0" smtClean="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buFont typeface="Wingdings" panose="05000000000000000000" pitchFamily="2" charset="2"/>
                  <a:buChar char="ü"/>
                </a:pPr>
                <a:r>
                  <a:rPr lang="zh-CN" altLang="en-US" sz="1600" b="1" dirty="0" smtClean="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信</a:t>
                </a:r>
                <a:r>
                  <a:rPr lang="en-US" altLang="zh-CN" sz="1600" b="1" dirty="0" smtClean="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e</a:t>
                </a:r>
                <a:r>
                  <a:rPr lang="zh-CN" altLang="en-US" sz="1600" b="1" dirty="0" smtClean="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融</a:t>
                </a:r>
                <a:endParaRPr lang="en-US" altLang="zh-CN" sz="1600" b="1"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buFont typeface="Wingdings" panose="05000000000000000000" pitchFamily="2" charset="2"/>
                  <a:buChar char="ü"/>
                </a:pPr>
                <a:r>
                  <a:rPr lang="en-US" altLang="zh-CN" sz="1600" b="1"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600" b="1" dirty="0">
                  <a:latin typeface="微软雅黑" panose="020B0503020204020204" pitchFamily="34" charset="-122"/>
                  <a:ea typeface="微软雅黑" panose="020B0503020204020204" pitchFamily="34" charset="-122"/>
                  <a:sym typeface="微软雅黑" panose="020B0503020204020204" pitchFamily="34" charset="-122"/>
                </a:endParaRPr>
              </a:p>
              <a:p>
                <a:pPr>
                  <a:lnSpc>
                    <a:spcPts val="2400"/>
                  </a:lnSpc>
                </a:pPr>
                <a:endParaRPr lang="zh-CN" altLang="en-US" sz="1400" b="1" dirty="0">
                  <a:solidFill>
                    <a:srgbClr val="285EA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Circular Arrow 137"/>
              <p:cNvSpPr/>
              <p:nvPr/>
            </p:nvSpPr>
            <p:spPr>
              <a:xfrm>
                <a:off x="6496050" y="1466215"/>
                <a:ext cx="2190750" cy="1389380"/>
              </a:xfrm>
              <a:prstGeom prst="circularArrow">
                <a:avLst>
                  <a:gd name="adj1" fmla="val 10315"/>
                  <a:gd name="adj2" fmla="val 2759720"/>
                  <a:gd name="adj3" fmla="val 19119585"/>
                  <a:gd name="adj4" fmla="val 10883934"/>
                  <a:gd name="adj5" fmla="val 10756"/>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400">
                  <a:defRPr/>
                </a:pPr>
                <a:endParaRPr lang="en-US" dirty="0">
                  <a:solidFill>
                    <a:sysClr val="windowText" lastClr="000000"/>
                  </a:solidFill>
                </a:endParaRPr>
              </a:p>
            </p:txBody>
          </p:sp>
        </p:grpSp>
        <p:sp>
          <p:nvSpPr>
            <p:cNvPr id="73" name="文本框 14"/>
            <p:cNvSpPr>
              <a:spLocks noChangeArrowheads="1"/>
            </p:cNvSpPr>
            <p:nvPr/>
          </p:nvSpPr>
          <p:spPr bwMode="auto">
            <a:xfrm>
              <a:off x="7584027" y="2330450"/>
              <a:ext cx="1928812" cy="400050"/>
            </a:xfrm>
            <a:prstGeom prst="rect">
              <a:avLst/>
            </a:prstGeom>
            <a:noFill/>
            <a:ln w="9525">
              <a:noFill/>
              <a:miter lim="800000"/>
            </a:ln>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fontAlgn="auto">
                <a:spcBef>
                  <a:spcPts val="0"/>
                </a:spcBef>
                <a:spcAft>
                  <a:spcPts val="0"/>
                </a:spcAft>
                <a:defRPr/>
              </a:pPr>
              <a:r>
                <a:rPr lang="zh-CN" altLang="en-US" sz="2000" b="1"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出池</a:t>
              </a:r>
              <a:r>
                <a:rPr lang="zh-CN" altLang="en-US" sz="2000" b="1" kern="0"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业务</a:t>
              </a:r>
              <a:endParaRPr lang="zh-CN" altLang="en-US" sz="2000" b="1"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8" name="组合 77"/>
          <p:cNvGrpSpPr/>
          <p:nvPr/>
        </p:nvGrpSpPr>
        <p:grpSpPr>
          <a:xfrm>
            <a:off x="7039912" y="1925352"/>
            <a:ext cx="2143125" cy="4086860"/>
            <a:chOff x="4906645" y="2015490"/>
            <a:chExt cx="2143125" cy="4086860"/>
          </a:xfrm>
        </p:grpSpPr>
        <p:grpSp>
          <p:nvGrpSpPr>
            <p:cNvPr id="79" name="Group 824"/>
            <p:cNvGrpSpPr/>
            <p:nvPr/>
          </p:nvGrpSpPr>
          <p:grpSpPr bwMode="auto">
            <a:xfrm>
              <a:off x="4906645" y="2015490"/>
              <a:ext cx="2143125" cy="4086860"/>
              <a:chOff x="0" y="0"/>
              <a:chExt cx="504" cy="689"/>
            </a:xfrm>
          </p:grpSpPr>
          <p:grpSp>
            <p:nvGrpSpPr>
              <p:cNvPr id="105" name="Group 679"/>
              <p:cNvGrpSpPr/>
              <p:nvPr/>
            </p:nvGrpSpPr>
            <p:grpSpPr bwMode="auto">
              <a:xfrm>
                <a:off x="0" y="230"/>
                <a:ext cx="504" cy="459"/>
                <a:chOff x="0" y="0"/>
                <a:chExt cx="504" cy="459"/>
              </a:xfrm>
            </p:grpSpPr>
            <p:sp>
              <p:nvSpPr>
                <p:cNvPr id="111" name="Freeform 680"/>
                <p:cNvSpPr>
                  <a:spLocks noChangeArrowheads="1"/>
                </p:cNvSpPr>
                <p:nvPr/>
              </p:nvSpPr>
              <p:spPr bwMode="auto">
                <a:xfrm>
                  <a:off x="0" y="0"/>
                  <a:ext cx="504" cy="459"/>
                </a:xfrm>
                <a:custGeom>
                  <a:avLst/>
                  <a:gdLst>
                    <a:gd name="T0" fmla="*/ 22458492 w 285"/>
                    <a:gd name="T1" fmla="*/ 0 h 260"/>
                    <a:gd name="T2" fmla="*/ 0 w 285"/>
                    <a:gd name="T3" fmla="*/ 9346934 h 260"/>
                    <a:gd name="T4" fmla="*/ 0 w 285"/>
                    <a:gd name="T5" fmla="*/ 30366677 h 260"/>
                    <a:gd name="T6" fmla="*/ 22458492 w 285"/>
                    <a:gd name="T7" fmla="*/ 39664149 h 260"/>
                    <a:gd name="T8" fmla="*/ 45095835 w 285"/>
                    <a:gd name="T9" fmla="*/ 30366677 h 260"/>
                    <a:gd name="T10" fmla="*/ 45095835 w 285"/>
                    <a:gd name="T11" fmla="*/ 9346934 h 260"/>
                    <a:gd name="T12" fmla="*/ 22458492 w 285"/>
                    <a:gd name="T13" fmla="*/ 0 h 260"/>
                    <a:gd name="T14" fmla="*/ 0 60000 65536"/>
                    <a:gd name="T15" fmla="*/ 0 60000 65536"/>
                    <a:gd name="T16" fmla="*/ 0 60000 65536"/>
                    <a:gd name="T17" fmla="*/ 0 60000 65536"/>
                    <a:gd name="T18" fmla="*/ 0 60000 65536"/>
                    <a:gd name="T19" fmla="*/ 0 60000 65536"/>
                    <a:gd name="T20" fmla="*/ 0 60000 65536"/>
                    <a:gd name="T21" fmla="*/ 0 w 285"/>
                    <a:gd name="T22" fmla="*/ 0 h 260"/>
                    <a:gd name="T23" fmla="*/ 285 w 285"/>
                    <a:gd name="T24" fmla="*/ 260 h 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260">
                      <a:moveTo>
                        <a:pt x="142" y="0"/>
                      </a:moveTo>
                      <a:cubicBezTo>
                        <a:pt x="63" y="0"/>
                        <a:pt x="0" y="27"/>
                        <a:pt x="0" y="61"/>
                      </a:cubicBezTo>
                      <a:cubicBezTo>
                        <a:pt x="0" y="199"/>
                        <a:pt x="0" y="199"/>
                        <a:pt x="0" y="199"/>
                      </a:cubicBezTo>
                      <a:cubicBezTo>
                        <a:pt x="0" y="232"/>
                        <a:pt x="63" y="260"/>
                        <a:pt x="142" y="260"/>
                      </a:cubicBezTo>
                      <a:cubicBezTo>
                        <a:pt x="221" y="260"/>
                        <a:pt x="285" y="232"/>
                        <a:pt x="285" y="199"/>
                      </a:cubicBezTo>
                      <a:cubicBezTo>
                        <a:pt x="285" y="61"/>
                        <a:pt x="285" y="61"/>
                        <a:pt x="285" y="61"/>
                      </a:cubicBezTo>
                      <a:cubicBezTo>
                        <a:pt x="285" y="27"/>
                        <a:pt x="221" y="0"/>
                        <a:pt x="142" y="0"/>
                      </a:cubicBezTo>
                      <a:close/>
                    </a:path>
                  </a:pathLst>
                </a:custGeom>
                <a:gradFill rotWithShape="1">
                  <a:gsLst>
                    <a:gs pos="0">
                      <a:srgbClr val="DDDDDD"/>
                    </a:gs>
                    <a:gs pos="100000">
                      <a:srgbClr val="808080"/>
                    </a:gs>
                  </a:gsLst>
                  <a:lin ang="0" scaled="1"/>
                </a:gradFill>
                <a:ln w="9525">
                  <a:noFill/>
                  <a:miter lim="800000"/>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endParaRPr lang="zh-CN" altLang="en-US" kern="0">
                    <a:solidFill>
                      <a:sysClr val="windowText" lastClr="000000"/>
                    </a:solidFill>
                    <a:ea typeface="宋体" panose="02010600030101010101" pitchFamily="2" charset="-122"/>
                  </a:endParaRPr>
                </a:p>
              </p:txBody>
            </p:sp>
            <p:sp>
              <p:nvSpPr>
                <p:cNvPr id="112" name="Freeform 681"/>
                <p:cNvSpPr>
                  <a:spLocks noChangeArrowheads="1"/>
                </p:cNvSpPr>
                <p:nvPr/>
              </p:nvSpPr>
              <p:spPr bwMode="auto">
                <a:xfrm>
                  <a:off x="0" y="327"/>
                  <a:ext cx="504" cy="132"/>
                </a:xfrm>
                <a:custGeom>
                  <a:avLst/>
                  <a:gdLst>
                    <a:gd name="T0" fmla="*/ 22458492 w 285"/>
                    <a:gd name="T1" fmla="*/ 8698948 h 75"/>
                    <a:gd name="T2" fmla="*/ 0 w 285"/>
                    <a:gd name="T3" fmla="*/ 0 h 75"/>
                    <a:gd name="T4" fmla="*/ 0 w 285"/>
                    <a:gd name="T5" fmla="*/ 2027385 h 75"/>
                    <a:gd name="T6" fmla="*/ 22458492 w 285"/>
                    <a:gd name="T7" fmla="*/ 10715520 h 75"/>
                    <a:gd name="T8" fmla="*/ 45095835 w 285"/>
                    <a:gd name="T9" fmla="*/ 2027385 h 75"/>
                    <a:gd name="T10" fmla="*/ 45095835 w 285"/>
                    <a:gd name="T11" fmla="*/ 0 h 75"/>
                    <a:gd name="T12" fmla="*/ 22458492 w 285"/>
                    <a:gd name="T13" fmla="*/ 8698948 h 75"/>
                    <a:gd name="T14" fmla="*/ 0 60000 65536"/>
                    <a:gd name="T15" fmla="*/ 0 60000 65536"/>
                    <a:gd name="T16" fmla="*/ 0 60000 65536"/>
                    <a:gd name="T17" fmla="*/ 0 60000 65536"/>
                    <a:gd name="T18" fmla="*/ 0 60000 65536"/>
                    <a:gd name="T19" fmla="*/ 0 60000 65536"/>
                    <a:gd name="T20" fmla="*/ 0 60000 65536"/>
                    <a:gd name="T21" fmla="*/ 0 w 285"/>
                    <a:gd name="T22" fmla="*/ 0 h 75"/>
                    <a:gd name="T23" fmla="*/ 285 w 285"/>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75">
                      <a:moveTo>
                        <a:pt x="142" y="61"/>
                      </a:moveTo>
                      <a:cubicBezTo>
                        <a:pt x="63" y="61"/>
                        <a:pt x="0" y="34"/>
                        <a:pt x="0" y="0"/>
                      </a:cubicBezTo>
                      <a:cubicBezTo>
                        <a:pt x="0" y="14"/>
                        <a:pt x="0" y="14"/>
                        <a:pt x="0" y="14"/>
                      </a:cubicBezTo>
                      <a:cubicBezTo>
                        <a:pt x="0" y="47"/>
                        <a:pt x="63" y="75"/>
                        <a:pt x="142" y="75"/>
                      </a:cubicBezTo>
                      <a:cubicBezTo>
                        <a:pt x="221" y="75"/>
                        <a:pt x="285" y="47"/>
                        <a:pt x="285" y="14"/>
                      </a:cubicBezTo>
                      <a:cubicBezTo>
                        <a:pt x="285" y="0"/>
                        <a:pt x="285" y="0"/>
                        <a:pt x="285" y="0"/>
                      </a:cubicBezTo>
                      <a:cubicBezTo>
                        <a:pt x="285" y="34"/>
                        <a:pt x="221" y="61"/>
                        <a:pt x="142" y="61"/>
                      </a:cubicBezTo>
                      <a:close/>
                    </a:path>
                  </a:pathLst>
                </a:custGeom>
                <a:gradFill rotWithShape="1">
                  <a:gsLst>
                    <a:gs pos="0">
                      <a:srgbClr val="808080"/>
                    </a:gs>
                    <a:gs pos="100000">
                      <a:srgbClr val="515151"/>
                    </a:gs>
                  </a:gsLst>
                  <a:lin ang="0" scaled="1"/>
                </a:gradFill>
                <a:ln w="9525">
                  <a:noFill/>
                  <a:miter lim="800000"/>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endParaRPr lang="zh-CN" altLang="en-US" kern="0">
                    <a:solidFill>
                      <a:sysClr val="windowText" lastClr="000000"/>
                    </a:solidFill>
                    <a:ea typeface="宋体" panose="02010600030101010101" pitchFamily="2" charset="-122"/>
                  </a:endParaRPr>
                </a:p>
              </p:txBody>
            </p:sp>
            <p:sp>
              <p:nvSpPr>
                <p:cNvPr id="113" name="Oval 682"/>
                <p:cNvSpPr>
                  <a:spLocks noChangeArrowheads="1"/>
                </p:cNvSpPr>
                <p:nvPr/>
              </p:nvSpPr>
              <p:spPr bwMode="auto">
                <a:xfrm>
                  <a:off x="0" y="0"/>
                  <a:ext cx="504" cy="215"/>
                </a:xfrm>
                <a:prstGeom prst="ellipse">
                  <a:avLst/>
                </a:prstGeom>
                <a:solidFill>
                  <a:srgbClr val="B0B0B0"/>
                </a:solidFill>
                <a:ln w="9525">
                  <a:noFill/>
                  <a:round/>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endParaRPr lang="zh-CN" altLang="en-US" kern="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14" name="Oval 683"/>
                <p:cNvSpPr>
                  <a:spLocks noChangeArrowheads="1"/>
                </p:cNvSpPr>
                <p:nvPr/>
              </p:nvSpPr>
              <p:spPr bwMode="auto">
                <a:xfrm>
                  <a:off x="18" y="7"/>
                  <a:ext cx="469" cy="200"/>
                </a:xfrm>
                <a:prstGeom prst="ellipse">
                  <a:avLst/>
                </a:prstGeom>
                <a:solidFill>
                  <a:srgbClr val="808080"/>
                </a:solidFill>
                <a:ln w="9525">
                  <a:noFill/>
                  <a:round/>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endParaRPr lang="zh-CN" altLang="en-US" kern="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15" name="Freeform 684"/>
                <p:cNvSpPr>
                  <a:spLocks noChangeArrowheads="1"/>
                </p:cNvSpPr>
                <p:nvPr/>
              </p:nvSpPr>
              <p:spPr bwMode="auto">
                <a:xfrm>
                  <a:off x="18" y="7"/>
                  <a:ext cx="469" cy="110"/>
                </a:xfrm>
                <a:custGeom>
                  <a:avLst/>
                  <a:gdLst>
                    <a:gd name="T0" fmla="*/ 21263558 w 265"/>
                    <a:gd name="T1" fmla="*/ 1727550 h 62"/>
                    <a:gd name="T2" fmla="*/ 42487048 w 265"/>
                    <a:gd name="T3" fmla="*/ 10497045 h 62"/>
                    <a:gd name="T4" fmla="*/ 42637524 w 265"/>
                    <a:gd name="T5" fmla="*/ 9647917 h 62"/>
                    <a:gd name="T6" fmla="*/ 21263558 w 265"/>
                    <a:gd name="T7" fmla="*/ 0 h 62"/>
                    <a:gd name="T8" fmla="*/ 0 w 265"/>
                    <a:gd name="T9" fmla="*/ 9647917 h 62"/>
                    <a:gd name="T10" fmla="*/ 192685 w 265"/>
                    <a:gd name="T11" fmla="*/ 10497045 h 62"/>
                    <a:gd name="T12" fmla="*/ 21263558 w 265"/>
                    <a:gd name="T13" fmla="*/ 1727550 h 62"/>
                    <a:gd name="T14" fmla="*/ 0 60000 65536"/>
                    <a:gd name="T15" fmla="*/ 0 60000 65536"/>
                    <a:gd name="T16" fmla="*/ 0 60000 65536"/>
                    <a:gd name="T17" fmla="*/ 0 60000 65536"/>
                    <a:gd name="T18" fmla="*/ 0 60000 65536"/>
                    <a:gd name="T19" fmla="*/ 0 60000 65536"/>
                    <a:gd name="T20" fmla="*/ 0 60000 65536"/>
                    <a:gd name="T21" fmla="*/ 0 w 265"/>
                    <a:gd name="T22" fmla="*/ 0 h 62"/>
                    <a:gd name="T23" fmla="*/ 265 w 265"/>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5" h="62">
                      <a:moveTo>
                        <a:pt x="132" y="10"/>
                      </a:moveTo>
                      <a:cubicBezTo>
                        <a:pt x="201" y="10"/>
                        <a:pt x="258" y="33"/>
                        <a:pt x="264" y="62"/>
                      </a:cubicBezTo>
                      <a:cubicBezTo>
                        <a:pt x="264" y="60"/>
                        <a:pt x="265" y="58"/>
                        <a:pt x="265" y="57"/>
                      </a:cubicBezTo>
                      <a:cubicBezTo>
                        <a:pt x="265" y="25"/>
                        <a:pt x="205" y="0"/>
                        <a:pt x="132" y="0"/>
                      </a:cubicBezTo>
                      <a:cubicBezTo>
                        <a:pt x="59" y="0"/>
                        <a:pt x="0" y="25"/>
                        <a:pt x="0" y="57"/>
                      </a:cubicBezTo>
                      <a:cubicBezTo>
                        <a:pt x="0" y="58"/>
                        <a:pt x="0" y="60"/>
                        <a:pt x="1" y="62"/>
                      </a:cubicBezTo>
                      <a:cubicBezTo>
                        <a:pt x="7" y="33"/>
                        <a:pt x="63" y="10"/>
                        <a:pt x="132" y="10"/>
                      </a:cubicBezTo>
                      <a:close/>
                    </a:path>
                  </a:pathLst>
                </a:custGeom>
                <a:solidFill>
                  <a:srgbClr val="515151"/>
                </a:solidFill>
                <a:ln w="9525">
                  <a:noFill/>
                  <a:miter lim="800000"/>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endParaRPr lang="zh-CN" altLang="en-US" kern="0">
                    <a:solidFill>
                      <a:sysClr val="windowText" lastClr="000000"/>
                    </a:solidFill>
                    <a:ea typeface="宋体" panose="02010600030101010101" pitchFamily="2" charset="-122"/>
                  </a:endParaRPr>
                </a:p>
              </p:txBody>
            </p:sp>
          </p:grpSp>
          <p:grpSp>
            <p:nvGrpSpPr>
              <p:cNvPr id="106" name="Group 697"/>
              <p:cNvGrpSpPr/>
              <p:nvPr/>
            </p:nvGrpSpPr>
            <p:grpSpPr bwMode="auto">
              <a:xfrm>
                <a:off x="0" y="0"/>
                <a:ext cx="504" cy="459"/>
                <a:chOff x="0" y="0"/>
                <a:chExt cx="504" cy="459"/>
              </a:xfrm>
            </p:grpSpPr>
            <p:sp>
              <p:nvSpPr>
                <p:cNvPr id="107" name="Freeform 698"/>
                <p:cNvSpPr>
                  <a:spLocks noChangeArrowheads="1"/>
                </p:cNvSpPr>
                <p:nvPr/>
              </p:nvSpPr>
              <p:spPr bwMode="auto">
                <a:xfrm>
                  <a:off x="0" y="0"/>
                  <a:ext cx="504" cy="459"/>
                </a:xfrm>
                <a:custGeom>
                  <a:avLst/>
                  <a:gdLst>
                    <a:gd name="T0" fmla="*/ 22458492 w 285"/>
                    <a:gd name="T1" fmla="*/ 0 h 260"/>
                    <a:gd name="T2" fmla="*/ 0 w 285"/>
                    <a:gd name="T3" fmla="*/ 9346934 h 260"/>
                    <a:gd name="T4" fmla="*/ 0 w 285"/>
                    <a:gd name="T5" fmla="*/ 30366677 h 260"/>
                    <a:gd name="T6" fmla="*/ 22458492 w 285"/>
                    <a:gd name="T7" fmla="*/ 39664149 h 260"/>
                    <a:gd name="T8" fmla="*/ 45095835 w 285"/>
                    <a:gd name="T9" fmla="*/ 30366677 h 260"/>
                    <a:gd name="T10" fmla="*/ 45095835 w 285"/>
                    <a:gd name="T11" fmla="*/ 9346934 h 260"/>
                    <a:gd name="T12" fmla="*/ 22458492 w 285"/>
                    <a:gd name="T13" fmla="*/ 0 h 260"/>
                    <a:gd name="T14" fmla="*/ 0 60000 65536"/>
                    <a:gd name="T15" fmla="*/ 0 60000 65536"/>
                    <a:gd name="T16" fmla="*/ 0 60000 65536"/>
                    <a:gd name="T17" fmla="*/ 0 60000 65536"/>
                    <a:gd name="T18" fmla="*/ 0 60000 65536"/>
                    <a:gd name="T19" fmla="*/ 0 60000 65536"/>
                    <a:gd name="T20" fmla="*/ 0 60000 65536"/>
                    <a:gd name="T21" fmla="*/ 0 w 285"/>
                    <a:gd name="T22" fmla="*/ 0 h 260"/>
                    <a:gd name="T23" fmla="*/ 285 w 285"/>
                    <a:gd name="T24" fmla="*/ 260 h 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260">
                      <a:moveTo>
                        <a:pt x="142" y="0"/>
                      </a:moveTo>
                      <a:cubicBezTo>
                        <a:pt x="63" y="0"/>
                        <a:pt x="0" y="27"/>
                        <a:pt x="0" y="61"/>
                      </a:cubicBezTo>
                      <a:cubicBezTo>
                        <a:pt x="0" y="199"/>
                        <a:pt x="0" y="199"/>
                        <a:pt x="0" y="199"/>
                      </a:cubicBezTo>
                      <a:cubicBezTo>
                        <a:pt x="0" y="232"/>
                        <a:pt x="63" y="260"/>
                        <a:pt x="142" y="260"/>
                      </a:cubicBezTo>
                      <a:cubicBezTo>
                        <a:pt x="221" y="260"/>
                        <a:pt x="285" y="232"/>
                        <a:pt x="285" y="199"/>
                      </a:cubicBezTo>
                      <a:cubicBezTo>
                        <a:pt x="285" y="61"/>
                        <a:pt x="285" y="61"/>
                        <a:pt x="285" y="61"/>
                      </a:cubicBezTo>
                      <a:cubicBezTo>
                        <a:pt x="285" y="27"/>
                        <a:pt x="221" y="0"/>
                        <a:pt x="142" y="0"/>
                      </a:cubicBezTo>
                      <a:close/>
                    </a:path>
                  </a:pathLst>
                </a:custGeom>
                <a:gradFill rotWithShape="1">
                  <a:gsLst>
                    <a:gs pos="0">
                      <a:srgbClr val="DDDDDD"/>
                    </a:gs>
                    <a:gs pos="100000">
                      <a:srgbClr val="808080"/>
                    </a:gs>
                  </a:gsLst>
                  <a:lin ang="0" scaled="1"/>
                </a:gradFill>
                <a:ln w="9525">
                  <a:noFill/>
                  <a:miter lim="800000"/>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endParaRPr lang="zh-CN" altLang="en-US" kern="0">
                    <a:solidFill>
                      <a:sysClr val="windowText" lastClr="000000"/>
                    </a:solidFill>
                    <a:ea typeface="宋体" panose="02010600030101010101" pitchFamily="2" charset="-122"/>
                  </a:endParaRPr>
                </a:p>
              </p:txBody>
            </p:sp>
            <p:sp>
              <p:nvSpPr>
                <p:cNvPr id="108" name="Oval 700"/>
                <p:cNvSpPr>
                  <a:spLocks noChangeArrowheads="1"/>
                </p:cNvSpPr>
                <p:nvPr/>
              </p:nvSpPr>
              <p:spPr bwMode="auto">
                <a:xfrm>
                  <a:off x="0" y="0"/>
                  <a:ext cx="504" cy="215"/>
                </a:xfrm>
                <a:prstGeom prst="ellipse">
                  <a:avLst/>
                </a:prstGeom>
                <a:solidFill>
                  <a:srgbClr val="B0B0B0"/>
                </a:solidFill>
                <a:ln w="9525">
                  <a:noFill/>
                  <a:round/>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endParaRPr lang="zh-CN" altLang="en-US" kern="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09" name="Oval 701"/>
                <p:cNvSpPr>
                  <a:spLocks noChangeArrowheads="1"/>
                </p:cNvSpPr>
                <p:nvPr/>
              </p:nvSpPr>
              <p:spPr bwMode="auto">
                <a:xfrm>
                  <a:off x="18" y="7"/>
                  <a:ext cx="469" cy="200"/>
                </a:xfrm>
                <a:prstGeom prst="ellipse">
                  <a:avLst/>
                </a:prstGeom>
                <a:solidFill>
                  <a:srgbClr val="C00000"/>
                </a:solidFill>
                <a:ln w="9525">
                  <a:noFill/>
                  <a:round/>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endParaRPr lang="zh-CN" altLang="en-US" kern="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10" name="Freeform 702"/>
                <p:cNvSpPr>
                  <a:spLocks noChangeArrowheads="1"/>
                </p:cNvSpPr>
                <p:nvPr/>
              </p:nvSpPr>
              <p:spPr bwMode="auto">
                <a:xfrm>
                  <a:off x="18" y="7"/>
                  <a:ext cx="469" cy="110"/>
                </a:xfrm>
                <a:custGeom>
                  <a:avLst/>
                  <a:gdLst>
                    <a:gd name="T0" fmla="*/ 21263558 w 265"/>
                    <a:gd name="T1" fmla="*/ 1727550 h 62"/>
                    <a:gd name="T2" fmla="*/ 42487048 w 265"/>
                    <a:gd name="T3" fmla="*/ 10497045 h 62"/>
                    <a:gd name="T4" fmla="*/ 42637524 w 265"/>
                    <a:gd name="T5" fmla="*/ 9647917 h 62"/>
                    <a:gd name="T6" fmla="*/ 21263558 w 265"/>
                    <a:gd name="T7" fmla="*/ 0 h 62"/>
                    <a:gd name="T8" fmla="*/ 0 w 265"/>
                    <a:gd name="T9" fmla="*/ 9647917 h 62"/>
                    <a:gd name="T10" fmla="*/ 192685 w 265"/>
                    <a:gd name="T11" fmla="*/ 10497045 h 62"/>
                    <a:gd name="T12" fmla="*/ 21263558 w 265"/>
                    <a:gd name="T13" fmla="*/ 1727550 h 62"/>
                    <a:gd name="T14" fmla="*/ 0 60000 65536"/>
                    <a:gd name="T15" fmla="*/ 0 60000 65536"/>
                    <a:gd name="T16" fmla="*/ 0 60000 65536"/>
                    <a:gd name="T17" fmla="*/ 0 60000 65536"/>
                    <a:gd name="T18" fmla="*/ 0 60000 65536"/>
                    <a:gd name="T19" fmla="*/ 0 60000 65536"/>
                    <a:gd name="T20" fmla="*/ 0 60000 65536"/>
                    <a:gd name="T21" fmla="*/ 0 w 265"/>
                    <a:gd name="T22" fmla="*/ 0 h 62"/>
                    <a:gd name="T23" fmla="*/ 265 w 265"/>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5" h="62">
                      <a:moveTo>
                        <a:pt x="132" y="10"/>
                      </a:moveTo>
                      <a:cubicBezTo>
                        <a:pt x="201" y="10"/>
                        <a:pt x="258" y="33"/>
                        <a:pt x="264" y="62"/>
                      </a:cubicBezTo>
                      <a:cubicBezTo>
                        <a:pt x="264" y="60"/>
                        <a:pt x="265" y="58"/>
                        <a:pt x="265" y="57"/>
                      </a:cubicBezTo>
                      <a:cubicBezTo>
                        <a:pt x="265" y="25"/>
                        <a:pt x="205" y="0"/>
                        <a:pt x="132" y="0"/>
                      </a:cubicBezTo>
                      <a:cubicBezTo>
                        <a:pt x="59" y="0"/>
                        <a:pt x="0" y="25"/>
                        <a:pt x="0" y="57"/>
                      </a:cubicBezTo>
                      <a:cubicBezTo>
                        <a:pt x="0" y="58"/>
                        <a:pt x="0" y="60"/>
                        <a:pt x="1" y="62"/>
                      </a:cubicBezTo>
                      <a:cubicBezTo>
                        <a:pt x="7" y="33"/>
                        <a:pt x="63" y="10"/>
                        <a:pt x="132" y="10"/>
                      </a:cubicBezTo>
                      <a:close/>
                    </a:path>
                  </a:pathLst>
                </a:custGeom>
                <a:solidFill>
                  <a:srgbClr val="515151"/>
                </a:solidFill>
                <a:ln w="9525">
                  <a:noFill/>
                  <a:miter lim="800000"/>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endParaRPr lang="zh-CN" altLang="en-US" kern="0">
                    <a:solidFill>
                      <a:sysClr val="windowText" lastClr="000000"/>
                    </a:solidFill>
                    <a:ea typeface="宋体" panose="02010600030101010101" pitchFamily="2" charset="-122"/>
                  </a:endParaRPr>
                </a:p>
              </p:txBody>
            </p:sp>
          </p:grpSp>
        </p:grpSp>
        <p:grpSp>
          <p:nvGrpSpPr>
            <p:cNvPr id="80" name="Group 69"/>
            <p:cNvGrpSpPr/>
            <p:nvPr/>
          </p:nvGrpSpPr>
          <p:grpSpPr bwMode="auto">
            <a:xfrm>
              <a:off x="5058410" y="3594100"/>
              <a:ext cx="1845310" cy="1937385"/>
              <a:chOff x="0" y="0"/>
              <a:chExt cx="1293" cy="1296"/>
            </a:xfrm>
          </p:grpSpPr>
          <p:grpSp>
            <p:nvGrpSpPr>
              <p:cNvPr id="82" name="Group 65"/>
              <p:cNvGrpSpPr/>
              <p:nvPr/>
            </p:nvGrpSpPr>
            <p:grpSpPr bwMode="auto">
              <a:xfrm>
                <a:off x="0" y="0"/>
                <a:ext cx="1293" cy="1296"/>
                <a:chOff x="0" y="0"/>
                <a:chExt cx="1293" cy="1296"/>
              </a:xfrm>
            </p:grpSpPr>
            <p:sp>
              <p:nvSpPr>
                <p:cNvPr id="89" name="Oval 66"/>
                <p:cNvSpPr>
                  <a:spLocks noChangeArrowheads="1"/>
                </p:cNvSpPr>
                <p:nvPr/>
              </p:nvSpPr>
              <p:spPr bwMode="auto">
                <a:xfrm>
                  <a:off x="0" y="0"/>
                  <a:ext cx="1293" cy="1296"/>
                </a:xfrm>
                <a:prstGeom prst="ellipse">
                  <a:avLst/>
                </a:prstGeom>
                <a:gradFill rotWithShape="1">
                  <a:gsLst>
                    <a:gs pos="0">
                      <a:srgbClr val="D7D7D7"/>
                    </a:gs>
                    <a:gs pos="100000">
                      <a:srgbClr val="808080"/>
                    </a:gs>
                  </a:gsLst>
                  <a:lin ang="5400000" scaled="1"/>
                </a:gradFill>
                <a:ln w="9525">
                  <a:noFill/>
                  <a:round/>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endParaRPr lang="zh-CN" altLang="en-US" kern="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03" name="Oval 67"/>
                <p:cNvSpPr>
                  <a:spLocks noChangeArrowheads="1"/>
                </p:cNvSpPr>
                <p:nvPr/>
              </p:nvSpPr>
              <p:spPr bwMode="auto">
                <a:xfrm>
                  <a:off x="134" y="135"/>
                  <a:ext cx="1027" cy="1025"/>
                </a:xfrm>
                <a:prstGeom prst="ellipse">
                  <a:avLst/>
                </a:prstGeom>
                <a:gradFill rotWithShape="1">
                  <a:gsLst>
                    <a:gs pos="0">
                      <a:srgbClr val="808080"/>
                    </a:gs>
                    <a:gs pos="100000">
                      <a:srgbClr val="D7D7D7"/>
                    </a:gs>
                  </a:gsLst>
                  <a:lin ang="5400000" scaled="1"/>
                </a:gradFill>
                <a:ln w="9525">
                  <a:noFill/>
                  <a:round/>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endParaRPr lang="zh-CN" altLang="en-US" kern="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04" name="Freeform 68"/>
                <p:cNvSpPr>
                  <a:spLocks noChangeArrowheads="1"/>
                </p:cNvSpPr>
                <p:nvPr/>
              </p:nvSpPr>
              <p:spPr bwMode="auto">
                <a:xfrm>
                  <a:off x="22" y="35"/>
                  <a:ext cx="615" cy="1202"/>
                </a:xfrm>
                <a:custGeom>
                  <a:avLst/>
                  <a:gdLst>
                    <a:gd name="T0" fmla="*/ 28141 w 490"/>
                    <a:gd name="T1" fmla="*/ 72604 h 956"/>
                    <a:gd name="T2" fmla="*/ 27004 w 490"/>
                    <a:gd name="T3" fmla="*/ 70299 h 956"/>
                    <a:gd name="T4" fmla="*/ 16216 w 490"/>
                    <a:gd name="T5" fmla="*/ 64150 h 956"/>
                    <a:gd name="T6" fmla="*/ 4444 w 490"/>
                    <a:gd name="T7" fmla="*/ 40947 h 956"/>
                    <a:gd name="T8" fmla="*/ 11977 w 490"/>
                    <a:gd name="T9" fmla="*/ 16017 h 956"/>
                    <a:gd name="T10" fmla="*/ 34982 w 490"/>
                    <a:gd name="T11" fmla="*/ 3654 h 956"/>
                    <a:gd name="T12" fmla="*/ 36699 w 490"/>
                    <a:gd name="T13" fmla="*/ 1775 h 956"/>
                    <a:gd name="T14" fmla="*/ 34690 w 490"/>
                    <a:gd name="T15" fmla="*/ 1 h 956"/>
                    <a:gd name="T16" fmla="*/ 9176 w 490"/>
                    <a:gd name="T17" fmla="*/ 13647 h 956"/>
                    <a:gd name="T18" fmla="*/ 907 w 490"/>
                    <a:gd name="T19" fmla="*/ 41332 h 956"/>
                    <a:gd name="T20" fmla="*/ 13850 w 490"/>
                    <a:gd name="T21" fmla="*/ 66952 h 956"/>
                    <a:gd name="T22" fmla="*/ 25863 w 490"/>
                    <a:gd name="T23" fmla="*/ 73816 h 956"/>
                    <a:gd name="T24" fmla="*/ 28141 w 490"/>
                    <a:gd name="T25" fmla="*/ 72604 h 9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0"/>
                    <a:gd name="T40" fmla="*/ 0 h 956"/>
                    <a:gd name="T41" fmla="*/ 490 w 490"/>
                    <a:gd name="T42" fmla="*/ 956 h 9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0" h="956">
                      <a:moveTo>
                        <a:pt x="375" y="937"/>
                      </a:moveTo>
                      <a:cubicBezTo>
                        <a:pt x="379" y="924"/>
                        <a:pt x="372" y="911"/>
                        <a:pt x="360" y="907"/>
                      </a:cubicBezTo>
                      <a:cubicBezTo>
                        <a:pt x="307" y="889"/>
                        <a:pt x="259" y="862"/>
                        <a:pt x="216" y="827"/>
                      </a:cubicBezTo>
                      <a:cubicBezTo>
                        <a:pt x="126" y="752"/>
                        <a:pt x="70" y="646"/>
                        <a:pt x="59" y="528"/>
                      </a:cubicBezTo>
                      <a:cubicBezTo>
                        <a:pt x="49" y="411"/>
                        <a:pt x="84" y="297"/>
                        <a:pt x="160" y="206"/>
                      </a:cubicBezTo>
                      <a:cubicBezTo>
                        <a:pt x="237" y="113"/>
                        <a:pt x="346" y="57"/>
                        <a:pt x="467" y="48"/>
                      </a:cubicBezTo>
                      <a:cubicBezTo>
                        <a:pt x="480" y="47"/>
                        <a:pt x="490" y="36"/>
                        <a:pt x="489" y="23"/>
                      </a:cubicBezTo>
                      <a:cubicBezTo>
                        <a:pt x="488" y="10"/>
                        <a:pt x="477" y="0"/>
                        <a:pt x="463" y="1"/>
                      </a:cubicBezTo>
                      <a:cubicBezTo>
                        <a:pt x="330" y="10"/>
                        <a:pt x="209" y="73"/>
                        <a:pt x="123" y="176"/>
                      </a:cubicBezTo>
                      <a:cubicBezTo>
                        <a:pt x="39" y="276"/>
                        <a:pt x="0" y="403"/>
                        <a:pt x="12" y="533"/>
                      </a:cubicBezTo>
                      <a:cubicBezTo>
                        <a:pt x="24" y="663"/>
                        <a:pt x="86" y="780"/>
                        <a:pt x="186" y="864"/>
                      </a:cubicBezTo>
                      <a:cubicBezTo>
                        <a:pt x="233" y="903"/>
                        <a:pt x="287" y="933"/>
                        <a:pt x="345" y="952"/>
                      </a:cubicBezTo>
                      <a:cubicBezTo>
                        <a:pt x="357" y="956"/>
                        <a:pt x="371" y="949"/>
                        <a:pt x="375" y="937"/>
                      </a:cubicBezTo>
                      <a:close/>
                    </a:path>
                  </a:pathLst>
                </a:custGeom>
                <a:gradFill rotWithShape="1">
                  <a:gsLst>
                    <a:gs pos="0">
                      <a:srgbClr val="F0F0F0"/>
                    </a:gs>
                    <a:gs pos="100000">
                      <a:srgbClr val="808080"/>
                    </a:gs>
                  </a:gsLst>
                  <a:lin ang="5400000" scaled="1"/>
                </a:gradFill>
                <a:ln w="9525">
                  <a:noFill/>
                  <a:miter lim="800000"/>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endParaRPr lang="zh-CN" altLang="en-US" kern="0">
                    <a:solidFill>
                      <a:sysClr val="windowText" lastClr="000000"/>
                    </a:solidFill>
                    <a:ea typeface="宋体" panose="02010600030101010101" pitchFamily="2" charset="-122"/>
                  </a:endParaRPr>
                </a:p>
              </p:txBody>
            </p:sp>
          </p:grpSp>
          <p:sp>
            <p:nvSpPr>
              <p:cNvPr id="83" name="Oval 8"/>
              <p:cNvSpPr>
                <a:spLocks noChangeArrowheads="1"/>
              </p:cNvSpPr>
              <p:nvPr/>
            </p:nvSpPr>
            <p:spPr bwMode="auto">
              <a:xfrm>
                <a:off x="177" y="191"/>
                <a:ext cx="929" cy="930"/>
              </a:xfrm>
              <a:prstGeom prst="ellipse">
                <a:avLst/>
              </a:prstGeom>
              <a:solidFill>
                <a:srgbClr val="C00000"/>
              </a:solidFill>
              <a:ln w="9525">
                <a:noFill/>
                <a:round/>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endParaRPr lang="zh-CN" altLang="en-US" kern="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84" name="Freeform 10"/>
              <p:cNvSpPr>
                <a:spLocks noEditPoints="1" noChangeArrowheads="1"/>
              </p:cNvSpPr>
              <p:nvPr/>
            </p:nvSpPr>
            <p:spPr bwMode="auto">
              <a:xfrm>
                <a:off x="477" y="294"/>
                <a:ext cx="334" cy="305"/>
              </a:xfrm>
              <a:custGeom>
                <a:avLst/>
                <a:gdLst>
                  <a:gd name="T0" fmla="*/ 5 w 400"/>
                  <a:gd name="T1" fmla="*/ 1 h 537"/>
                  <a:gd name="T2" fmla="*/ 9 w 400"/>
                  <a:gd name="T3" fmla="*/ 1 h 537"/>
                  <a:gd name="T4" fmla="*/ 11 w 400"/>
                  <a:gd name="T5" fmla="*/ 1 h 537"/>
                  <a:gd name="T6" fmla="*/ 9 w 400"/>
                  <a:gd name="T7" fmla="*/ 1 h 537"/>
                  <a:gd name="T8" fmla="*/ 9 w 400"/>
                  <a:gd name="T9" fmla="*/ 1 h 537"/>
                  <a:gd name="T10" fmla="*/ 9 w 400"/>
                  <a:gd name="T11" fmla="*/ 1 h 537"/>
                  <a:gd name="T12" fmla="*/ 8 w 400"/>
                  <a:gd name="T13" fmla="*/ 1 h 537"/>
                  <a:gd name="T14" fmla="*/ 8 w 400"/>
                  <a:gd name="T15" fmla="*/ 1 h 537"/>
                  <a:gd name="T16" fmla="*/ 6 w 400"/>
                  <a:gd name="T17" fmla="*/ 1 h 537"/>
                  <a:gd name="T18" fmla="*/ 6 w 400"/>
                  <a:gd name="T19" fmla="*/ 1 h 537"/>
                  <a:gd name="T20" fmla="*/ 4 w 400"/>
                  <a:gd name="T21" fmla="*/ 1 h 537"/>
                  <a:gd name="T22" fmla="*/ 3 w 400"/>
                  <a:gd name="T23" fmla="*/ 1 h 537"/>
                  <a:gd name="T24" fmla="*/ 3 w 400"/>
                  <a:gd name="T25" fmla="*/ 1 h 537"/>
                  <a:gd name="T26" fmla="*/ 5 w 400"/>
                  <a:gd name="T27" fmla="*/ 1 h 537"/>
                  <a:gd name="T28" fmla="*/ 5 w 400"/>
                  <a:gd name="T29" fmla="*/ 1 h 537"/>
                  <a:gd name="T30" fmla="*/ 5 w 400"/>
                  <a:gd name="T31" fmla="*/ 1 h 537"/>
                  <a:gd name="T32" fmla="*/ 5 w 400"/>
                  <a:gd name="T33" fmla="*/ 1 h 537"/>
                  <a:gd name="T34" fmla="*/ 9 w 400"/>
                  <a:gd name="T35" fmla="*/ 1 h 537"/>
                  <a:gd name="T36" fmla="*/ 9 w 400"/>
                  <a:gd name="T37" fmla="*/ 1 h 537"/>
                  <a:gd name="T38" fmla="*/ 9 w 400"/>
                  <a:gd name="T39" fmla="*/ 1 h 537"/>
                  <a:gd name="T40" fmla="*/ 5 w 400"/>
                  <a:gd name="T41" fmla="*/ 1 h 537"/>
                  <a:gd name="T42" fmla="*/ 9 w 400"/>
                  <a:gd name="T43" fmla="*/ 1 h 537"/>
                  <a:gd name="T44" fmla="*/ 9 w 400"/>
                  <a:gd name="T45" fmla="*/ 1 h 537"/>
                  <a:gd name="T46" fmla="*/ 5 w 400"/>
                  <a:gd name="T47" fmla="*/ 1 h 537"/>
                  <a:gd name="T48" fmla="*/ 3 w 400"/>
                  <a:gd name="T49" fmla="*/ 1 h 537"/>
                  <a:gd name="T50" fmla="*/ 3 w 400"/>
                  <a:gd name="T51" fmla="*/ 1 h 537"/>
                  <a:gd name="T52" fmla="*/ 3 w 400"/>
                  <a:gd name="T53" fmla="*/ 1 h 537"/>
                  <a:gd name="T54" fmla="*/ 3 w 400"/>
                  <a:gd name="T55" fmla="*/ 1 h 537"/>
                  <a:gd name="T56" fmla="*/ 6 w 400"/>
                  <a:gd name="T57" fmla="*/ 1 h 537"/>
                  <a:gd name="T58" fmla="*/ 11 w 400"/>
                  <a:gd name="T59" fmla="*/ 1 h 537"/>
                  <a:gd name="T60" fmla="*/ 13 w 400"/>
                  <a:gd name="T61" fmla="*/ 1 h 537"/>
                  <a:gd name="T62" fmla="*/ 9 w 400"/>
                  <a:gd name="T63" fmla="*/ 1 h 537"/>
                  <a:gd name="T64" fmla="*/ 7 w 400"/>
                  <a:gd name="T65" fmla="*/ 1 h 537"/>
                  <a:gd name="T66" fmla="*/ 7 w 400"/>
                  <a:gd name="T67" fmla="*/ 1 h 537"/>
                  <a:gd name="T68" fmla="*/ 9 w 400"/>
                  <a:gd name="T69" fmla="*/ 1 h 537"/>
                  <a:gd name="T70" fmla="*/ 8 w 400"/>
                  <a:gd name="T71" fmla="*/ 1 h 537"/>
                  <a:gd name="T72" fmla="*/ 8 w 400"/>
                  <a:gd name="T73" fmla="*/ 1 h 537"/>
                  <a:gd name="T74" fmla="*/ 7 w 400"/>
                  <a:gd name="T75" fmla="*/ 1 h 537"/>
                  <a:gd name="T76" fmla="*/ 7 w 400"/>
                  <a:gd name="T77" fmla="*/ 1 h 537"/>
                  <a:gd name="T78" fmla="*/ 7 w 400"/>
                  <a:gd name="T79" fmla="*/ 1 h 537"/>
                  <a:gd name="T80" fmla="*/ 5 w 400"/>
                  <a:gd name="T81" fmla="*/ 1 h 537"/>
                  <a:gd name="T82" fmla="*/ 5 w 400"/>
                  <a:gd name="T83" fmla="*/ 1 h 537"/>
                  <a:gd name="T84" fmla="*/ 6 w 400"/>
                  <a:gd name="T85" fmla="*/ 1 h 537"/>
                  <a:gd name="T86" fmla="*/ 7 w 400"/>
                  <a:gd name="T87" fmla="*/ 1 h 537"/>
                  <a:gd name="T88" fmla="*/ 8 w 400"/>
                  <a:gd name="T89" fmla="*/ 1 h 537"/>
                  <a:gd name="T90" fmla="*/ 7 w 400"/>
                  <a:gd name="T91" fmla="*/ 1 h 537"/>
                  <a:gd name="T92" fmla="*/ 7 w 400"/>
                  <a:gd name="T93" fmla="*/ 1 h 537"/>
                  <a:gd name="T94" fmla="*/ 5 w 400"/>
                  <a:gd name="T95" fmla="*/ 1 h 537"/>
                  <a:gd name="T96" fmla="*/ 7 w 400"/>
                  <a:gd name="T97" fmla="*/ 1 h 537"/>
                  <a:gd name="T98" fmla="*/ 7 w 400"/>
                  <a:gd name="T99" fmla="*/ 1 h 537"/>
                  <a:gd name="T100" fmla="*/ 7 w 400"/>
                  <a:gd name="T101" fmla="*/ 1 h 537"/>
                  <a:gd name="T102" fmla="*/ 8 w 400"/>
                  <a:gd name="T103" fmla="*/ 1 h 537"/>
                  <a:gd name="T104" fmla="*/ 8 w 400"/>
                  <a:gd name="T105" fmla="*/ 1 h 537"/>
                  <a:gd name="T106" fmla="*/ 9 w 400"/>
                  <a:gd name="T107" fmla="*/ 1 h 537"/>
                  <a:gd name="T108" fmla="*/ 9 w 400"/>
                  <a:gd name="T109" fmla="*/ 1 h 537"/>
                  <a:gd name="T110" fmla="*/ 8 w 400"/>
                  <a:gd name="T111" fmla="*/ 1 h 537"/>
                  <a:gd name="T112" fmla="*/ 7 w 400"/>
                  <a:gd name="T113" fmla="*/ 1 h 537"/>
                  <a:gd name="T114" fmla="*/ 6 w 400"/>
                  <a:gd name="T115" fmla="*/ 1 h 537"/>
                  <a:gd name="T116" fmla="*/ 7 w 400"/>
                  <a:gd name="T117" fmla="*/ 1 h 5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0"/>
                  <a:gd name="T178" fmla="*/ 0 h 537"/>
                  <a:gd name="T179" fmla="*/ 400 w 400"/>
                  <a:gd name="T180" fmla="*/ 537 h 5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0" h="537">
                    <a:moveTo>
                      <a:pt x="140" y="96"/>
                    </a:moveTo>
                    <a:cubicBezTo>
                      <a:pt x="255" y="96"/>
                      <a:pt x="255" y="96"/>
                      <a:pt x="255" y="96"/>
                    </a:cubicBezTo>
                    <a:cubicBezTo>
                      <a:pt x="270" y="66"/>
                      <a:pt x="281" y="35"/>
                      <a:pt x="306" y="10"/>
                    </a:cubicBezTo>
                    <a:cubicBezTo>
                      <a:pt x="306" y="10"/>
                      <a:pt x="303" y="10"/>
                      <a:pt x="299" y="10"/>
                    </a:cubicBezTo>
                    <a:cubicBezTo>
                      <a:pt x="295" y="9"/>
                      <a:pt x="290" y="7"/>
                      <a:pt x="285" y="6"/>
                    </a:cubicBezTo>
                    <a:cubicBezTo>
                      <a:pt x="277" y="4"/>
                      <a:pt x="270" y="2"/>
                      <a:pt x="261" y="1"/>
                    </a:cubicBezTo>
                    <a:cubicBezTo>
                      <a:pt x="254" y="0"/>
                      <a:pt x="247" y="2"/>
                      <a:pt x="240" y="3"/>
                    </a:cubicBezTo>
                    <a:cubicBezTo>
                      <a:pt x="233" y="5"/>
                      <a:pt x="226" y="6"/>
                      <a:pt x="218" y="8"/>
                    </a:cubicBezTo>
                    <a:cubicBezTo>
                      <a:pt x="204" y="10"/>
                      <a:pt x="190" y="14"/>
                      <a:pt x="176" y="17"/>
                    </a:cubicBezTo>
                    <a:cubicBezTo>
                      <a:pt x="173" y="18"/>
                      <a:pt x="170" y="19"/>
                      <a:pt x="167" y="20"/>
                    </a:cubicBezTo>
                    <a:cubicBezTo>
                      <a:pt x="147" y="21"/>
                      <a:pt x="127" y="21"/>
                      <a:pt x="106" y="15"/>
                    </a:cubicBezTo>
                    <a:cubicBezTo>
                      <a:pt x="103" y="14"/>
                      <a:pt x="100" y="12"/>
                      <a:pt x="96" y="11"/>
                    </a:cubicBezTo>
                    <a:cubicBezTo>
                      <a:pt x="97" y="14"/>
                      <a:pt x="98" y="17"/>
                      <a:pt x="100" y="20"/>
                    </a:cubicBezTo>
                    <a:cubicBezTo>
                      <a:pt x="108" y="50"/>
                      <a:pt x="123" y="73"/>
                      <a:pt x="140" y="96"/>
                    </a:cubicBezTo>
                    <a:close/>
                    <a:moveTo>
                      <a:pt x="134" y="102"/>
                    </a:moveTo>
                    <a:cubicBezTo>
                      <a:pt x="130" y="102"/>
                      <a:pt x="127" y="105"/>
                      <a:pt x="127" y="110"/>
                    </a:cubicBezTo>
                    <a:cubicBezTo>
                      <a:pt x="127" y="115"/>
                      <a:pt x="130" y="118"/>
                      <a:pt x="134" y="118"/>
                    </a:cubicBezTo>
                    <a:cubicBezTo>
                      <a:pt x="260" y="118"/>
                      <a:pt x="260" y="118"/>
                      <a:pt x="260" y="118"/>
                    </a:cubicBezTo>
                    <a:cubicBezTo>
                      <a:pt x="265" y="118"/>
                      <a:pt x="268" y="115"/>
                      <a:pt x="268" y="110"/>
                    </a:cubicBezTo>
                    <a:cubicBezTo>
                      <a:pt x="268" y="105"/>
                      <a:pt x="265" y="102"/>
                      <a:pt x="260" y="102"/>
                    </a:cubicBezTo>
                    <a:lnTo>
                      <a:pt x="134" y="102"/>
                    </a:lnTo>
                    <a:close/>
                    <a:moveTo>
                      <a:pt x="273" y="124"/>
                    </a:moveTo>
                    <a:cubicBezTo>
                      <a:pt x="272" y="124"/>
                      <a:pt x="272" y="124"/>
                      <a:pt x="272" y="124"/>
                    </a:cubicBezTo>
                    <a:cubicBezTo>
                      <a:pt x="130" y="124"/>
                      <a:pt x="130" y="124"/>
                      <a:pt x="130" y="124"/>
                    </a:cubicBezTo>
                    <a:cubicBezTo>
                      <a:pt x="107" y="139"/>
                      <a:pt x="87" y="161"/>
                      <a:pt x="72" y="183"/>
                    </a:cubicBezTo>
                    <a:cubicBezTo>
                      <a:pt x="33" y="240"/>
                      <a:pt x="11" y="316"/>
                      <a:pt x="3" y="384"/>
                    </a:cubicBezTo>
                    <a:cubicBezTo>
                      <a:pt x="0" y="414"/>
                      <a:pt x="4" y="442"/>
                      <a:pt x="13" y="471"/>
                    </a:cubicBezTo>
                    <a:cubicBezTo>
                      <a:pt x="20" y="495"/>
                      <a:pt x="41" y="501"/>
                      <a:pt x="62" y="510"/>
                    </a:cubicBezTo>
                    <a:cubicBezTo>
                      <a:pt x="91" y="521"/>
                      <a:pt x="121" y="529"/>
                      <a:pt x="153" y="532"/>
                    </a:cubicBezTo>
                    <a:cubicBezTo>
                      <a:pt x="207" y="537"/>
                      <a:pt x="264" y="536"/>
                      <a:pt x="317" y="519"/>
                    </a:cubicBezTo>
                    <a:cubicBezTo>
                      <a:pt x="362" y="505"/>
                      <a:pt x="400" y="488"/>
                      <a:pt x="400" y="435"/>
                    </a:cubicBezTo>
                    <a:cubicBezTo>
                      <a:pt x="400" y="293"/>
                      <a:pt x="347" y="172"/>
                      <a:pt x="273" y="124"/>
                    </a:cubicBezTo>
                    <a:close/>
                    <a:moveTo>
                      <a:pt x="203" y="316"/>
                    </a:moveTo>
                    <a:cubicBezTo>
                      <a:pt x="205" y="316"/>
                      <a:pt x="207" y="317"/>
                      <a:pt x="209" y="317"/>
                    </a:cubicBezTo>
                    <a:cubicBezTo>
                      <a:pt x="249" y="319"/>
                      <a:pt x="280" y="344"/>
                      <a:pt x="280" y="373"/>
                    </a:cubicBezTo>
                    <a:cubicBezTo>
                      <a:pt x="280" y="398"/>
                      <a:pt x="258" y="420"/>
                      <a:pt x="227" y="427"/>
                    </a:cubicBezTo>
                    <a:cubicBezTo>
                      <a:pt x="228" y="429"/>
                      <a:pt x="229" y="432"/>
                      <a:pt x="229" y="435"/>
                    </a:cubicBezTo>
                    <a:cubicBezTo>
                      <a:pt x="229" y="445"/>
                      <a:pt x="218" y="454"/>
                      <a:pt x="203" y="454"/>
                    </a:cubicBezTo>
                    <a:cubicBezTo>
                      <a:pt x="189" y="454"/>
                      <a:pt x="177" y="445"/>
                      <a:pt x="177" y="435"/>
                    </a:cubicBezTo>
                    <a:cubicBezTo>
                      <a:pt x="177" y="432"/>
                      <a:pt x="178" y="429"/>
                      <a:pt x="179" y="427"/>
                    </a:cubicBezTo>
                    <a:cubicBezTo>
                      <a:pt x="149" y="420"/>
                      <a:pt x="126" y="398"/>
                      <a:pt x="126" y="373"/>
                    </a:cubicBezTo>
                    <a:cubicBezTo>
                      <a:pt x="126" y="365"/>
                      <a:pt x="135" y="358"/>
                      <a:pt x="147" y="358"/>
                    </a:cubicBezTo>
                    <a:cubicBezTo>
                      <a:pt x="158" y="358"/>
                      <a:pt x="167" y="365"/>
                      <a:pt x="167" y="373"/>
                    </a:cubicBezTo>
                    <a:cubicBezTo>
                      <a:pt x="167" y="388"/>
                      <a:pt x="183" y="400"/>
                      <a:pt x="203" y="400"/>
                    </a:cubicBezTo>
                    <a:cubicBezTo>
                      <a:pt x="223" y="400"/>
                      <a:pt x="239" y="388"/>
                      <a:pt x="239" y="373"/>
                    </a:cubicBezTo>
                    <a:cubicBezTo>
                      <a:pt x="239" y="359"/>
                      <a:pt x="223" y="347"/>
                      <a:pt x="203" y="347"/>
                    </a:cubicBezTo>
                    <a:cubicBezTo>
                      <a:pt x="201" y="347"/>
                      <a:pt x="199" y="347"/>
                      <a:pt x="197" y="346"/>
                    </a:cubicBezTo>
                    <a:cubicBezTo>
                      <a:pt x="158" y="344"/>
                      <a:pt x="126" y="320"/>
                      <a:pt x="126" y="290"/>
                    </a:cubicBezTo>
                    <a:cubicBezTo>
                      <a:pt x="126" y="265"/>
                      <a:pt x="149" y="243"/>
                      <a:pt x="180" y="236"/>
                    </a:cubicBezTo>
                    <a:cubicBezTo>
                      <a:pt x="178" y="234"/>
                      <a:pt x="177" y="230"/>
                      <a:pt x="177" y="227"/>
                    </a:cubicBezTo>
                    <a:cubicBezTo>
                      <a:pt x="177" y="217"/>
                      <a:pt x="189" y="208"/>
                      <a:pt x="203" y="208"/>
                    </a:cubicBezTo>
                    <a:cubicBezTo>
                      <a:pt x="218" y="208"/>
                      <a:pt x="229" y="217"/>
                      <a:pt x="229" y="227"/>
                    </a:cubicBezTo>
                    <a:cubicBezTo>
                      <a:pt x="229" y="230"/>
                      <a:pt x="228" y="234"/>
                      <a:pt x="226" y="236"/>
                    </a:cubicBezTo>
                    <a:cubicBezTo>
                      <a:pt x="257" y="243"/>
                      <a:pt x="280" y="265"/>
                      <a:pt x="280" y="290"/>
                    </a:cubicBezTo>
                    <a:cubicBezTo>
                      <a:pt x="280" y="298"/>
                      <a:pt x="271" y="305"/>
                      <a:pt x="260" y="305"/>
                    </a:cubicBezTo>
                    <a:cubicBezTo>
                      <a:pt x="248" y="305"/>
                      <a:pt x="239" y="298"/>
                      <a:pt x="239" y="290"/>
                    </a:cubicBezTo>
                    <a:cubicBezTo>
                      <a:pt x="239" y="276"/>
                      <a:pt x="223" y="264"/>
                      <a:pt x="203" y="264"/>
                    </a:cubicBezTo>
                    <a:cubicBezTo>
                      <a:pt x="183" y="264"/>
                      <a:pt x="167" y="276"/>
                      <a:pt x="167" y="290"/>
                    </a:cubicBezTo>
                    <a:cubicBezTo>
                      <a:pt x="167" y="305"/>
                      <a:pt x="183" y="316"/>
                      <a:pt x="203" y="316"/>
                    </a:cubicBezTo>
                    <a:close/>
                  </a:path>
                </a:pathLst>
              </a:custGeom>
              <a:solidFill>
                <a:srgbClr val="FFFFFF"/>
              </a:solidFill>
              <a:ln w="9525">
                <a:noFill/>
                <a:miter lim="800000"/>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endParaRPr lang="zh-CN" altLang="en-US" kern="0">
                  <a:solidFill>
                    <a:sysClr val="windowText" lastClr="000000"/>
                  </a:solidFill>
                  <a:ea typeface="宋体" panose="02010600030101010101" pitchFamily="2" charset="-122"/>
                </a:endParaRPr>
              </a:p>
            </p:txBody>
          </p:sp>
        </p:grpSp>
        <p:sp>
          <p:nvSpPr>
            <p:cNvPr id="81" name="TextBox 15"/>
            <p:cNvSpPr>
              <a:spLocks noChangeArrowheads="1"/>
            </p:cNvSpPr>
            <p:nvPr/>
          </p:nvSpPr>
          <p:spPr bwMode="auto">
            <a:xfrm>
              <a:off x="5439107" y="4538345"/>
              <a:ext cx="1057275" cy="584775"/>
            </a:xfrm>
            <a:prstGeom prst="rect">
              <a:avLst/>
            </a:prstGeom>
            <a:noFill/>
            <a:ln w="9525">
              <a:noFill/>
              <a:miter lim="800000"/>
            </a:ln>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fontAlgn="auto">
                <a:spcBef>
                  <a:spcPts val="0"/>
                </a:spcBef>
                <a:spcAft>
                  <a:spcPts val="0"/>
                </a:spcAft>
                <a:defRPr/>
              </a:pPr>
              <a:r>
                <a:rPr lang="zh-CN" altLang="en-US" sz="1600" b="1"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票据</a:t>
              </a:r>
              <a:r>
                <a:rPr lang="zh-CN" altLang="en-US" sz="1600" b="1" kern="0"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池</a:t>
              </a:r>
              <a:r>
                <a:rPr lang="en-US" altLang="zh-CN" sz="1600" b="1" kern="0"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b="1" kern="0"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资产池</a:t>
              </a:r>
              <a:endParaRPr lang="en-US" altLang="zh-CN" sz="1600" b="1" kern="0"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16" name="TextBox 40"/>
          <p:cNvSpPr txBox="1">
            <a:spLocks noChangeArrowheads="1"/>
          </p:cNvSpPr>
          <p:nvPr/>
        </p:nvSpPr>
        <p:spPr bwMode="auto">
          <a:xfrm>
            <a:off x="7271429" y="2192118"/>
            <a:ext cx="1629706" cy="830997"/>
          </a:xfrm>
          <a:prstGeom prst="rect">
            <a:avLst/>
          </a:prstGeom>
          <a:noFill/>
          <a:ln w="9525">
            <a:noFill/>
            <a:miter lim="800000"/>
          </a:ln>
        </p:spPr>
        <p:txBody>
          <a:bodyPr wrap="squar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fontAlgn="auto">
              <a:spcBef>
                <a:spcPts val="0"/>
              </a:spcBef>
              <a:spcAft>
                <a:spcPts val="0"/>
              </a:spcAft>
              <a:defRPr/>
            </a:pPr>
            <a:r>
              <a:rPr lang="zh-CN" altLang="en-US" sz="2800" b="1" kern="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信</a:t>
            </a:r>
            <a:r>
              <a:rPr lang="en-US" altLang="zh-CN" sz="2800" b="1" kern="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a:t>
            </a:r>
            <a:r>
              <a:rPr lang="zh-CN" altLang="en-US" sz="2800" b="1" kern="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池</a:t>
            </a:r>
            <a:endParaRPr lang="en-US" altLang="zh-CN" sz="2800" b="1" kern="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fontAlgn="auto">
              <a:spcBef>
                <a:spcPts val="0"/>
              </a:spcBef>
              <a:spcAft>
                <a:spcPts val="0"/>
              </a:spcAft>
              <a:defRPr/>
            </a:pPr>
            <a:r>
              <a:rPr lang="zh-CN" altLang="en-US" sz="2000" b="1" kern="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（池额度）</a:t>
            </a:r>
            <a:endParaRPr lang="zh-CN" altLang="en-US" sz="2000" b="1"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90" name="组合 89"/>
          <p:cNvGrpSpPr/>
          <p:nvPr/>
        </p:nvGrpSpPr>
        <p:grpSpPr>
          <a:xfrm>
            <a:off x="386752" y="991279"/>
            <a:ext cx="3873433" cy="1868146"/>
            <a:chOff x="623303" y="1756994"/>
            <a:chExt cx="3501993" cy="1695369"/>
          </a:xfrm>
        </p:grpSpPr>
        <p:grpSp>
          <p:nvGrpSpPr>
            <p:cNvPr id="91" name="组合 90"/>
            <p:cNvGrpSpPr/>
            <p:nvPr/>
          </p:nvGrpSpPr>
          <p:grpSpPr>
            <a:xfrm>
              <a:off x="623303" y="1756994"/>
              <a:ext cx="2143622" cy="1695369"/>
              <a:chOff x="623302" y="1873846"/>
              <a:chExt cx="4150186" cy="3208646"/>
            </a:xfrm>
          </p:grpSpPr>
          <p:grpSp>
            <p:nvGrpSpPr>
              <p:cNvPr id="93" name="组合 92"/>
              <p:cNvGrpSpPr/>
              <p:nvPr/>
            </p:nvGrpSpPr>
            <p:grpSpPr>
              <a:xfrm rot="10800000">
                <a:off x="4414174" y="1873846"/>
                <a:ext cx="359314" cy="3208646"/>
                <a:chOff x="7331075" y="5097764"/>
                <a:chExt cx="677515" cy="6044064"/>
              </a:xfrm>
            </p:grpSpPr>
            <p:sp>
              <p:nvSpPr>
                <p:cNvPr id="127" name="Freeform 221"/>
                <p:cNvSpPr>
                  <a:spLocks noChangeArrowheads="1"/>
                </p:cNvSpPr>
                <p:nvPr/>
              </p:nvSpPr>
              <p:spPr bwMode="auto">
                <a:xfrm>
                  <a:off x="7400779" y="5097764"/>
                  <a:ext cx="585788" cy="719138"/>
                </a:xfrm>
                <a:custGeom>
                  <a:avLst/>
                  <a:gdLst>
                    <a:gd name="T0" fmla="*/ 412806 w 501"/>
                    <a:gd name="T1" fmla="*/ 0 h 619"/>
                    <a:gd name="T2" fmla="*/ 412806 w 501"/>
                    <a:gd name="T3" fmla="*/ 0 h 619"/>
                    <a:gd name="T4" fmla="*/ 412806 w 501"/>
                    <a:gd name="T5" fmla="*/ 0 h 619"/>
                    <a:gd name="T6" fmla="*/ 361351 w 501"/>
                    <a:gd name="T7" fmla="*/ 0 h 619"/>
                    <a:gd name="T8" fmla="*/ 85368 w 501"/>
                    <a:gd name="T9" fmla="*/ 0 h 619"/>
                    <a:gd name="T10" fmla="*/ 0 w 501"/>
                    <a:gd name="T11" fmla="*/ 85809 h 619"/>
                    <a:gd name="T12" fmla="*/ 0 w 501"/>
                    <a:gd name="T13" fmla="*/ 631970 h 619"/>
                    <a:gd name="T14" fmla="*/ 85368 w 501"/>
                    <a:gd name="T15" fmla="*/ 716619 h 619"/>
                    <a:gd name="T16" fmla="*/ 499343 w 501"/>
                    <a:gd name="T17" fmla="*/ 716619 h 619"/>
                    <a:gd name="T18" fmla="*/ 584711 w 501"/>
                    <a:gd name="T19" fmla="*/ 631970 h 619"/>
                    <a:gd name="T20" fmla="*/ 584711 w 501"/>
                    <a:gd name="T21" fmla="*/ 170458 h 619"/>
                    <a:gd name="T22" fmla="*/ 412806 w 501"/>
                    <a:gd name="T23" fmla="*/ 0 h 619"/>
                    <a:gd name="T24" fmla="*/ 550797 w 501"/>
                    <a:gd name="T25" fmla="*/ 631970 h 619"/>
                    <a:gd name="T26" fmla="*/ 550797 w 501"/>
                    <a:gd name="T27" fmla="*/ 631970 h 619"/>
                    <a:gd name="T28" fmla="*/ 499343 w 501"/>
                    <a:gd name="T29" fmla="*/ 682992 h 619"/>
                    <a:gd name="T30" fmla="*/ 85368 w 501"/>
                    <a:gd name="T31" fmla="*/ 682992 h 619"/>
                    <a:gd name="T32" fmla="*/ 33913 w 501"/>
                    <a:gd name="T33" fmla="*/ 631970 h 619"/>
                    <a:gd name="T34" fmla="*/ 33913 w 501"/>
                    <a:gd name="T35" fmla="*/ 85809 h 619"/>
                    <a:gd name="T36" fmla="*/ 85368 w 501"/>
                    <a:gd name="T37" fmla="*/ 33628 h 619"/>
                    <a:gd name="T38" fmla="*/ 361351 w 501"/>
                    <a:gd name="T39" fmla="*/ 33628 h 619"/>
                    <a:gd name="T40" fmla="*/ 361351 w 501"/>
                    <a:gd name="T41" fmla="*/ 136830 h 619"/>
                    <a:gd name="T42" fmla="*/ 446719 w 501"/>
                    <a:gd name="T43" fmla="*/ 222639 h 619"/>
                    <a:gd name="T44" fmla="*/ 550797 w 501"/>
                    <a:gd name="T45" fmla="*/ 222639 h 619"/>
                    <a:gd name="T46" fmla="*/ 550797 w 501"/>
                    <a:gd name="T47" fmla="*/ 631970 h 619"/>
                    <a:gd name="T48" fmla="*/ 446719 w 501"/>
                    <a:gd name="T49" fmla="*/ 170458 h 619"/>
                    <a:gd name="T50" fmla="*/ 446719 w 501"/>
                    <a:gd name="T51" fmla="*/ 170458 h 619"/>
                    <a:gd name="T52" fmla="*/ 412806 w 501"/>
                    <a:gd name="T53" fmla="*/ 136830 h 619"/>
                    <a:gd name="T54" fmla="*/ 412806 w 501"/>
                    <a:gd name="T55" fmla="*/ 33628 h 619"/>
                    <a:gd name="T56" fmla="*/ 550797 w 501"/>
                    <a:gd name="T57" fmla="*/ 170458 h 619"/>
                    <a:gd name="T58" fmla="*/ 446719 w 501"/>
                    <a:gd name="T59" fmla="*/ 170458 h 619"/>
                    <a:gd name="T60" fmla="*/ 430347 w 501"/>
                    <a:gd name="T61" fmla="*/ 495140 h 619"/>
                    <a:gd name="T62" fmla="*/ 430347 w 501"/>
                    <a:gd name="T63" fmla="*/ 495140 h 619"/>
                    <a:gd name="T64" fmla="*/ 154364 w 501"/>
                    <a:gd name="T65" fmla="*/ 495140 h 619"/>
                    <a:gd name="T66" fmla="*/ 137992 w 501"/>
                    <a:gd name="T67" fmla="*/ 512534 h 619"/>
                    <a:gd name="T68" fmla="*/ 154364 w 501"/>
                    <a:gd name="T69" fmla="*/ 546161 h 619"/>
                    <a:gd name="T70" fmla="*/ 430347 w 501"/>
                    <a:gd name="T71" fmla="*/ 546161 h 619"/>
                    <a:gd name="T72" fmla="*/ 446719 w 501"/>
                    <a:gd name="T73" fmla="*/ 512534 h 619"/>
                    <a:gd name="T74" fmla="*/ 430347 w 501"/>
                    <a:gd name="T75" fmla="*/ 495140 h 619"/>
                    <a:gd name="T76" fmla="*/ 430347 w 501"/>
                    <a:gd name="T77" fmla="*/ 358310 h 619"/>
                    <a:gd name="T78" fmla="*/ 430347 w 501"/>
                    <a:gd name="T79" fmla="*/ 358310 h 619"/>
                    <a:gd name="T80" fmla="*/ 154364 w 501"/>
                    <a:gd name="T81" fmla="*/ 358310 h 619"/>
                    <a:gd name="T82" fmla="*/ 137992 w 501"/>
                    <a:gd name="T83" fmla="*/ 375703 h 619"/>
                    <a:gd name="T84" fmla="*/ 154364 w 501"/>
                    <a:gd name="T85" fmla="*/ 410491 h 619"/>
                    <a:gd name="T86" fmla="*/ 430347 w 501"/>
                    <a:gd name="T87" fmla="*/ 410491 h 619"/>
                    <a:gd name="T88" fmla="*/ 446719 w 501"/>
                    <a:gd name="T89" fmla="*/ 375703 h 619"/>
                    <a:gd name="T90" fmla="*/ 430347 w 501"/>
                    <a:gd name="T91" fmla="*/ 358310 h 6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1" h="619">
                      <a:moveTo>
                        <a:pt x="353" y="0"/>
                      </a:moveTo>
                      <a:lnTo>
                        <a:pt x="353" y="0"/>
                      </a:lnTo>
                      <a:cubicBezTo>
                        <a:pt x="338" y="0"/>
                        <a:pt x="338" y="0"/>
                        <a:pt x="309" y="0"/>
                      </a:cubicBezTo>
                      <a:cubicBezTo>
                        <a:pt x="73" y="0"/>
                        <a:pt x="73" y="0"/>
                        <a:pt x="73" y="0"/>
                      </a:cubicBezTo>
                      <a:cubicBezTo>
                        <a:pt x="29" y="0"/>
                        <a:pt x="0" y="29"/>
                        <a:pt x="0" y="74"/>
                      </a:cubicBezTo>
                      <a:cubicBezTo>
                        <a:pt x="0" y="545"/>
                        <a:pt x="0" y="545"/>
                        <a:pt x="0" y="545"/>
                      </a:cubicBezTo>
                      <a:cubicBezTo>
                        <a:pt x="0" y="589"/>
                        <a:pt x="29" y="618"/>
                        <a:pt x="73" y="618"/>
                      </a:cubicBezTo>
                      <a:cubicBezTo>
                        <a:pt x="427" y="618"/>
                        <a:pt x="427" y="618"/>
                        <a:pt x="427" y="618"/>
                      </a:cubicBezTo>
                      <a:cubicBezTo>
                        <a:pt x="471" y="618"/>
                        <a:pt x="500" y="589"/>
                        <a:pt x="500" y="545"/>
                      </a:cubicBezTo>
                      <a:cubicBezTo>
                        <a:pt x="500" y="147"/>
                        <a:pt x="500" y="147"/>
                        <a:pt x="500" y="147"/>
                      </a:cubicBezTo>
                      <a:lnTo>
                        <a:pt x="353" y="0"/>
                      </a:lnTo>
                      <a:close/>
                      <a:moveTo>
                        <a:pt x="471" y="545"/>
                      </a:moveTo>
                      <a:lnTo>
                        <a:pt x="471" y="545"/>
                      </a:lnTo>
                      <a:cubicBezTo>
                        <a:pt x="471" y="559"/>
                        <a:pt x="441" y="589"/>
                        <a:pt x="427" y="589"/>
                      </a:cubicBezTo>
                      <a:cubicBezTo>
                        <a:pt x="73" y="589"/>
                        <a:pt x="73" y="589"/>
                        <a:pt x="73" y="589"/>
                      </a:cubicBezTo>
                      <a:cubicBezTo>
                        <a:pt x="59" y="589"/>
                        <a:pt x="29" y="559"/>
                        <a:pt x="29" y="545"/>
                      </a:cubicBezTo>
                      <a:cubicBezTo>
                        <a:pt x="29" y="74"/>
                        <a:pt x="29" y="74"/>
                        <a:pt x="29" y="74"/>
                      </a:cubicBezTo>
                      <a:cubicBezTo>
                        <a:pt x="29" y="59"/>
                        <a:pt x="59" y="29"/>
                        <a:pt x="73" y="29"/>
                      </a:cubicBezTo>
                      <a:cubicBezTo>
                        <a:pt x="309" y="29"/>
                        <a:pt x="309" y="29"/>
                        <a:pt x="309" y="29"/>
                      </a:cubicBezTo>
                      <a:cubicBezTo>
                        <a:pt x="309" y="88"/>
                        <a:pt x="309" y="118"/>
                        <a:pt x="309" y="118"/>
                      </a:cubicBezTo>
                      <a:cubicBezTo>
                        <a:pt x="309" y="162"/>
                        <a:pt x="338" y="192"/>
                        <a:pt x="382" y="192"/>
                      </a:cubicBezTo>
                      <a:cubicBezTo>
                        <a:pt x="382" y="192"/>
                        <a:pt x="427" y="192"/>
                        <a:pt x="471" y="192"/>
                      </a:cubicBezTo>
                      <a:lnTo>
                        <a:pt x="471" y="545"/>
                      </a:lnTo>
                      <a:close/>
                      <a:moveTo>
                        <a:pt x="382" y="147"/>
                      </a:moveTo>
                      <a:lnTo>
                        <a:pt x="382" y="147"/>
                      </a:lnTo>
                      <a:cubicBezTo>
                        <a:pt x="368" y="147"/>
                        <a:pt x="353" y="133"/>
                        <a:pt x="353" y="118"/>
                      </a:cubicBezTo>
                      <a:cubicBezTo>
                        <a:pt x="353" y="118"/>
                        <a:pt x="353" y="88"/>
                        <a:pt x="353" y="29"/>
                      </a:cubicBezTo>
                      <a:cubicBezTo>
                        <a:pt x="471" y="147"/>
                        <a:pt x="471" y="147"/>
                        <a:pt x="471" y="147"/>
                      </a:cubicBezTo>
                      <a:lnTo>
                        <a:pt x="382" y="147"/>
                      </a:lnTo>
                      <a:close/>
                      <a:moveTo>
                        <a:pt x="368" y="427"/>
                      </a:moveTo>
                      <a:lnTo>
                        <a:pt x="368" y="427"/>
                      </a:lnTo>
                      <a:cubicBezTo>
                        <a:pt x="132" y="427"/>
                        <a:pt x="132" y="427"/>
                        <a:pt x="132" y="427"/>
                      </a:cubicBezTo>
                      <a:cubicBezTo>
                        <a:pt x="118" y="427"/>
                        <a:pt x="118" y="442"/>
                        <a:pt x="118" y="442"/>
                      </a:cubicBezTo>
                      <a:cubicBezTo>
                        <a:pt x="118" y="457"/>
                        <a:pt x="118" y="471"/>
                        <a:pt x="132" y="471"/>
                      </a:cubicBezTo>
                      <a:cubicBezTo>
                        <a:pt x="368" y="471"/>
                        <a:pt x="368" y="471"/>
                        <a:pt x="368" y="471"/>
                      </a:cubicBezTo>
                      <a:cubicBezTo>
                        <a:pt x="382" y="471"/>
                        <a:pt x="382" y="457"/>
                        <a:pt x="382" y="442"/>
                      </a:cubicBezTo>
                      <a:cubicBezTo>
                        <a:pt x="382" y="442"/>
                        <a:pt x="382" y="427"/>
                        <a:pt x="368" y="427"/>
                      </a:cubicBezTo>
                      <a:close/>
                      <a:moveTo>
                        <a:pt x="368" y="309"/>
                      </a:moveTo>
                      <a:lnTo>
                        <a:pt x="368" y="309"/>
                      </a:lnTo>
                      <a:cubicBezTo>
                        <a:pt x="132" y="309"/>
                        <a:pt x="132" y="309"/>
                        <a:pt x="132" y="309"/>
                      </a:cubicBezTo>
                      <a:cubicBezTo>
                        <a:pt x="118" y="309"/>
                        <a:pt x="118" y="324"/>
                        <a:pt x="118" y="324"/>
                      </a:cubicBezTo>
                      <a:cubicBezTo>
                        <a:pt x="118" y="339"/>
                        <a:pt x="118" y="354"/>
                        <a:pt x="132" y="354"/>
                      </a:cubicBezTo>
                      <a:cubicBezTo>
                        <a:pt x="368" y="354"/>
                        <a:pt x="368" y="354"/>
                        <a:pt x="368" y="354"/>
                      </a:cubicBezTo>
                      <a:cubicBezTo>
                        <a:pt x="382" y="354"/>
                        <a:pt x="382" y="339"/>
                        <a:pt x="382" y="324"/>
                      </a:cubicBezTo>
                      <a:cubicBezTo>
                        <a:pt x="382" y="324"/>
                        <a:pt x="382" y="309"/>
                        <a:pt x="368" y="309"/>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1" tIns="45716" rIns="91431" bIns="45716" anchor="ctr"/>
                <a:lstStyle/>
                <a:p>
                  <a:endParaRPr lang="zh-CN" altLang="en-US">
                    <a:solidFill>
                      <a:schemeClr val="bg1">
                        <a:lumMod val="65000"/>
                      </a:schemeClr>
                    </a:solidFill>
                  </a:endParaRPr>
                </a:p>
              </p:txBody>
            </p:sp>
            <p:sp>
              <p:nvSpPr>
                <p:cNvPr id="128" name="Freeform 214"/>
                <p:cNvSpPr>
                  <a:spLocks noChangeArrowheads="1"/>
                </p:cNvSpPr>
                <p:nvPr/>
              </p:nvSpPr>
              <p:spPr bwMode="auto">
                <a:xfrm>
                  <a:off x="7331075" y="7607300"/>
                  <a:ext cx="565150" cy="636588"/>
                </a:xfrm>
                <a:custGeom>
                  <a:avLst/>
                  <a:gdLst>
                    <a:gd name="T0" fmla="*/ 427854 w 545"/>
                    <a:gd name="T1" fmla="*/ 378534 h 619"/>
                    <a:gd name="T2" fmla="*/ 122541 w 545"/>
                    <a:gd name="T3" fmla="*/ 393963 h 619"/>
                    <a:gd name="T4" fmla="*/ 427854 w 545"/>
                    <a:gd name="T5" fmla="*/ 423794 h 619"/>
                    <a:gd name="T6" fmla="*/ 427854 w 545"/>
                    <a:gd name="T7" fmla="*/ 378534 h 619"/>
                    <a:gd name="T8" fmla="*/ 427854 w 545"/>
                    <a:gd name="T9" fmla="*/ 484482 h 619"/>
                    <a:gd name="T10" fmla="*/ 122541 w 545"/>
                    <a:gd name="T11" fmla="*/ 499912 h 619"/>
                    <a:gd name="T12" fmla="*/ 427854 w 545"/>
                    <a:gd name="T13" fmla="*/ 515341 h 619"/>
                    <a:gd name="T14" fmla="*/ 427854 w 545"/>
                    <a:gd name="T15" fmla="*/ 484482 h 619"/>
                    <a:gd name="T16" fmla="*/ 489124 w 545"/>
                    <a:gd name="T17" fmla="*/ 76118 h 619"/>
                    <a:gd name="T18" fmla="*/ 427854 w 545"/>
                    <a:gd name="T19" fmla="*/ 29830 h 619"/>
                    <a:gd name="T20" fmla="*/ 275197 w 545"/>
                    <a:gd name="T21" fmla="*/ 0 h 619"/>
                    <a:gd name="T22" fmla="*/ 137079 w 545"/>
                    <a:gd name="T23" fmla="*/ 29830 h 619"/>
                    <a:gd name="T24" fmla="*/ 75809 w 545"/>
                    <a:gd name="T25" fmla="*/ 76118 h 619"/>
                    <a:gd name="T26" fmla="*/ 0 w 545"/>
                    <a:gd name="T27" fmla="*/ 560601 h 619"/>
                    <a:gd name="T28" fmla="*/ 489124 w 545"/>
                    <a:gd name="T29" fmla="*/ 635690 h 619"/>
                    <a:gd name="T30" fmla="*/ 564934 w 545"/>
                    <a:gd name="T31" fmla="*/ 151208 h 619"/>
                    <a:gd name="T32" fmla="*/ 183811 w 545"/>
                    <a:gd name="T33" fmla="*/ 76118 h 619"/>
                    <a:gd name="T34" fmla="*/ 229504 w 545"/>
                    <a:gd name="T35" fmla="*/ 76118 h 619"/>
                    <a:gd name="T36" fmla="*/ 336468 w 545"/>
                    <a:gd name="T37" fmla="*/ 76118 h 619"/>
                    <a:gd name="T38" fmla="*/ 382161 w 545"/>
                    <a:gd name="T39" fmla="*/ 151208 h 619"/>
                    <a:gd name="T40" fmla="*/ 183811 w 545"/>
                    <a:gd name="T41" fmla="*/ 76118 h 619"/>
                    <a:gd name="T42" fmla="*/ 519240 w 545"/>
                    <a:gd name="T43" fmla="*/ 560601 h 619"/>
                    <a:gd name="T44" fmla="*/ 75809 w 545"/>
                    <a:gd name="T45" fmla="*/ 605860 h 619"/>
                    <a:gd name="T46" fmla="*/ 30116 w 545"/>
                    <a:gd name="T47" fmla="*/ 151208 h 619"/>
                    <a:gd name="T48" fmla="*/ 137079 w 545"/>
                    <a:gd name="T49" fmla="*/ 121378 h 619"/>
                    <a:gd name="T50" fmla="*/ 427854 w 545"/>
                    <a:gd name="T51" fmla="*/ 197496 h 619"/>
                    <a:gd name="T52" fmla="*/ 489124 w 545"/>
                    <a:gd name="T53" fmla="*/ 121378 h 619"/>
                    <a:gd name="T54" fmla="*/ 519240 w 545"/>
                    <a:gd name="T55" fmla="*/ 560601 h 619"/>
                    <a:gd name="T56" fmla="*/ 427854 w 545"/>
                    <a:gd name="T57" fmla="*/ 272586 h 619"/>
                    <a:gd name="T58" fmla="*/ 122541 w 545"/>
                    <a:gd name="T59" fmla="*/ 303444 h 619"/>
                    <a:gd name="T60" fmla="*/ 427854 w 545"/>
                    <a:gd name="T61" fmla="*/ 317845 h 619"/>
                    <a:gd name="T62" fmla="*/ 427854 w 545"/>
                    <a:gd name="T63" fmla="*/ 272586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5" h="619">
                      <a:moveTo>
                        <a:pt x="412" y="368"/>
                      </a:moveTo>
                      <a:lnTo>
                        <a:pt x="412" y="368"/>
                      </a:lnTo>
                      <a:cubicBezTo>
                        <a:pt x="132" y="368"/>
                        <a:pt x="132" y="368"/>
                        <a:pt x="132" y="368"/>
                      </a:cubicBezTo>
                      <a:cubicBezTo>
                        <a:pt x="118" y="368"/>
                        <a:pt x="118" y="383"/>
                        <a:pt x="118" y="383"/>
                      </a:cubicBezTo>
                      <a:cubicBezTo>
                        <a:pt x="118" y="398"/>
                        <a:pt x="118" y="412"/>
                        <a:pt x="132" y="412"/>
                      </a:cubicBezTo>
                      <a:cubicBezTo>
                        <a:pt x="412" y="412"/>
                        <a:pt x="412" y="412"/>
                        <a:pt x="412" y="412"/>
                      </a:cubicBezTo>
                      <a:cubicBezTo>
                        <a:pt x="412" y="412"/>
                        <a:pt x="427" y="398"/>
                        <a:pt x="427" y="383"/>
                      </a:cubicBezTo>
                      <a:lnTo>
                        <a:pt x="412" y="368"/>
                      </a:lnTo>
                      <a:close/>
                      <a:moveTo>
                        <a:pt x="412" y="471"/>
                      </a:moveTo>
                      <a:lnTo>
                        <a:pt x="412" y="471"/>
                      </a:lnTo>
                      <a:cubicBezTo>
                        <a:pt x="132" y="471"/>
                        <a:pt x="132" y="471"/>
                        <a:pt x="132" y="471"/>
                      </a:cubicBezTo>
                      <a:cubicBezTo>
                        <a:pt x="118" y="471"/>
                        <a:pt x="118" y="471"/>
                        <a:pt x="118" y="486"/>
                      </a:cubicBezTo>
                      <a:cubicBezTo>
                        <a:pt x="118" y="501"/>
                        <a:pt x="118" y="501"/>
                        <a:pt x="132" y="501"/>
                      </a:cubicBezTo>
                      <a:cubicBezTo>
                        <a:pt x="412" y="501"/>
                        <a:pt x="412" y="501"/>
                        <a:pt x="412" y="501"/>
                      </a:cubicBezTo>
                      <a:cubicBezTo>
                        <a:pt x="412" y="501"/>
                        <a:pt x="427" y="501"/>
                        <a:pt x="427" y="486"/>
                      </a:cubicBezTo>
                      <a:cubicBezTo>
                        <a:pt x="427" y="471"/>
                        <a:pt x="412" y="471"/>
                        <a:pt x="412" y="471"/>
                      </a:cubicBezTo>
                      <a:close/>
                      <a:moveTo>
                        <a:pt x="471" y="74"/>
                      </a:moveTo>
                      <a:lnTo>
                        <a:pt x="471" y="74"/>
                      </a:lnTo>
                      <a:cubicBezTo>
                        <a:pt x="412" y="74"/>
                        <a:pt x="412" y="74"/>
                        <a:pt x="412" y="74"/>
                      </a:cubicBezTo>
                      <a:cubicBezTo>
                        <a:pt x="412" y="29"/>
                        <a:pt x="412" y="29"/>
                        <a:pt x="412" y="29"/>
                      </a:cubicBezTo>
                      <a:cubicBezTo>
                        <a:pt x="353" y="29"/>
                        <a:pt x="353" y="29"/>
                        <a:pt x="353" y="29"/>
                      </a:cubicBezTo>
                      <a:cubicBezTo>
                        <a:pt x="339" y="15"/>
                        <a:pt x="309" y="0"/>
                        <a:pt x="265" y="0"/>
                      </a:cubicBezTo>
                      <a:cubicBezTo>
                        <a:pt x="235" y="0"/>
                        <a:pt x="206" y="15"/>
                        <a:pt x="191" y="29"/>
                      </a:cubicBezTo>
                      <a:cubicBezTo>
                        <a:pt x="132" y="29"/>
                        <a:pt x="132" y="29"/>
                        <a:pt x="132" y="29"/>
                      </a:cubicBezTo>
                      <a:cubicBezTo>
                        <a:pt x="132" y="74"/>
                        <a:pt x="132" y="74"/>
                        <a:pt x="132" y="74"/>
                      </a:cubicBezTo>
                      <a:cubicBezTo>
                        <a:pt x="73" y="74"/>
                        <a:pt x="73" y="74"/>
                        <a:pt x="73" y="74"/>
                      </a:cubicBezTo>
                      <a:cubicBezTo>
                        <a:pt x="29" y="74"/>
                        <a:pt x="0" y="103"/>
                        <a:pt x="0" y="147"/>
                      </a:cubicBezTo>
                      <a:cubicBezTo>
                        <a:pt x="0" y="545"/>
                        <a:pt x="0" y="545"/>
                        <a:pt x="0" y="545"/>
                      </a:cubicBezTo>
                      <a:cubicBezTo>
                        <a:pt x="0" y="589"/>
                        <a:pt x="29" y="618"/>
                        <a:pt x="73" y="618"/>
                      </a:cubicBezTo>
                      <a:cubicBezTo>
                        <a:pt x="471" y="618"/>
                        <a:pt x="471" y="618"/>
                        <a:pt x="471" y="618"/>
                      </a:cubicBezTo>
                      <a:cubicBezTo>
                        <a:pt x="515" y="618"/>
                        <a:pt x="544" y="589"/>
                        <a:pt x="544" y="545"/>
                      </a:cubicBezTo>
                      <a:cubicBezTo>
                        <a:pt x="544" y="147"/>
                        <a:pt x="544" y="147"/>
                        <a:pt x="544" y="147"/>
                      </a:cubicBezTo>
                      <a:cubicBezTo>
                        <a:pt x="544" y="103"/>
                        <a:pt x="515" y="74"/>
                        <a:pt x="471" y="74"/>
                      </a:cubicBezTo>
                      <a:close/>
                      <a:moveTo>
                        <a:pt x="177" y="74"/>
                      </a:moveTo>
                      <a:lnTo>
                        <a:pt x="177" y="74"/>
                      </a:lnTo>
                      <a:cubicBezTo>
                        <a:pt x="221" y="74"/>
                        <a:pt x="221" y="74"/>
                        <a:pt x="221" y="74"/>
                      </a:cubicBezTo>
                      <a:cubicBezTo>
                        <a:pt x="221" y="59"/>
                        <a:pt x="235" y="29"/>
                        <a:pt x="265" y="29"/>
                      </a:cubicBezTo>
                      <a:cubicBezTo>
                        <a:pt x="294" y="29"/>
                        <a:pt x="324" y="59"/>
                        <a:pt x="324" y="74"/>
                      </a:cubicBezTo>
                      <a:cubicBezTo>
                        <a:pt x="368" y="74"/>
                        <a:pt x="368" y="74"/>
                        <a:pt x="368" y="74"/>
                      </a:cubicBezTo>
                      <a:cubicBezTo>
                        <a:pt x="368" y="147"/>
                        <a:pt x="368" y="147"/>
                        <a:pt x="368" y="147"/>
                      </a:cubicBezTo>
                      <a:cubicBezTo>
                        <a:pt x="177" y="147"/>
                        <a:pt x="177" y="147"/>
                        <a:pt x="177" y="147"/>
                      </a:cubicBezTo>
                      <a:lnTo>
                        <a:pt x="177" y="74"/>
                      </a:lnTo>
                      <a:close/>
                      <a:moveTo>
                        <a:pt x="500" y="545"/>
                      </a:moveTo>
                      <a:lnTo>
                        <a:pt x="500" y="545"/>
                      </a:lnTo>
                      <a:cubicBezTo>
                        <a:pt x="500" y="559"/>
                        <a:pt x="486" y="589"/>
                        <a:pt x="471" y="589"/>
                      </a:cubicBezTo>
                      <a:cubicBezTo>
                        <a:pt x="73" y="589"/>
                        <a:pt x="73" y="589"/>
                        <a:pt x="73" y="589"/>
                      </a:cubicBezTo>
                      <a:cubicBezTo>
                        <a:pt x="59" y="589"/>
                        <a:pt x="29" y="559"/>
                        <a:pt x="29" y="545"/>
                      </a:cubicBezTo>
                      <a:cubicBezTo>
                        <a:pt x="29" y="147"/>
                        <a:pt x="29" y="147"/>
                        <a:pt x="29" y="147"/>
                      </a:cubicBezTo>
                      <a:cubicBezTo>
                        <a:pt x="29" y="133"/>
                        <a:pt x="59" y="118"/>
                        <a:pt x="73" y="118"/>
                      </a:cubicBezTo>
                      <a:cubicBezTo>
                        <a:pt x="132" y="118"/>
                        <a:pt x="132" y="118"/>
                        <a:pt x="132" y="118"/>
                      </a:cubicBezTo>
                      <a:cubicBezTo>
                        <a:pt x="132" y="192"/>
                        <a:pt x="132" y="192"/>
                        <a:pt x="132" y="192"/>
                      </a:cubicBezTo>
                      <a:cubicBezTo>
                        <a:pt x="412" y="192"/>
                        <a:pt x="412" y="192"/>
                        <a:pt x="412" y="192"/>
                      </a:cubicBezTo>
                      <a:cubicBezTo>
                        <a:pt x="412" y="118"/>
                        <a:pt x="412" y="118"/>
                        <a:pt x="412" y="118"/>
                      </a:cubicBezTo>
                      <a:cubicBezTo>
                        <a:pt x="471" y="118"/>
                        <a:pt x="471" y="118"/>
                        <a:pt x="471" y="118"/>
                      </a:cubicBezTo>
                      <a:cubicBezTo>
                        <a:pt x="486" y="118"/>
                        <a:pt x="500" y="133"/>
                        <a:pt x="500" y="147"/>
                      </a:cubicBezTo>
                      <a:lnTo>
                        <a:pt x="500" y="545"/>
                      </a:lnTo>
                      <a:close/>
                      <a:moveTo>
                        <a:pt x="412" y="265"/>
                      </a:moveTo>
                      <a:lnTo>
                        <a:pt x="412" y="265"/>
                      </a:lnTo>
                      <a:cubicBezTo>
                        <a:pt x="132" y="265"/>
                        <a:pt x="132" y="265"/>
                        <a:pt x="132" y="265"/>
                      </a:cubicBezTo>
                      <a:cubicBezTo>
                        <a:pt x="118" y="265"/>
                        <a:pt x="118" y="280"/>
                        <a:pt x="118" y="295"/>
                      </a:cubicBezTo>
                      <a:cubicBezTo>
                        <a:pt x="118" y="295"/>
                        <a:pt x="118" y="309"/>
                        <a:pt x="132" y="309"/>
                      </a:cubicBezTo>
                      <a:cubicBezTo>
                        <a:pt x="412" y="309"/>
                        <a:pt x="412" y="309"/>
                        <a:pt x="412" y="309"/>
                      </a:cubicBezTo>
                      <a:lnTo>
                        <a:pt x="427" y="295"/>
                      </a:lnTo>
                      <a:cubicBezTo>
                        <a:pt x="427" y="280"/>
                        <a:pt x="412" y="265"/>
                        <a:pt x="412" y="265"/>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1" tIns="45716" rIns="91431" bIns="45716" anchor="ctr"/>
                <a:lstStyle/>
                <a:p>
                  <a:endParaRPr lang="zh-CN" altLang="en-US">
                    <a:solidFill>
                      <a:schemeClr val="bg1">
                        <a:lumMod val="65000"/>
                      </a:schemeClr>
                    </a:solidFill>
                  </a:endParaRPr>
                </a:p>
              </p:txBody>
            </p:sp>
            <p:sp>
              <p:nvSpPr>
                <p:cNvPr id="129" name="Freeform 177"/>
                <p:cNvSpPr>
                  <a:spLocks noChangeArrowheads="1"/>
                </p:cNvSpPr>
                <p:nvPr/>
              </p:nvSpPr>
              <p:spPr bwMode="auto">
                <a:xfrm>
                  <a:off x="7402166" y="10535402"/>
                  <a:ext cx="606424" cy="606426"/>
                </a:xfrm>
                <a:custGeom>
                  <a:avLst/>
                  <a:gdLst>
                    <a:gd name="T0" fmla="*/ 591217 w 649"/>
                    <a:gd name="T1" fmla="*/ 28020 h 649"/>
                    <a:gd name="T2" fmla="*/ 591217 w 649"/>
                    <a:gd name="T3" fmla="*/ 28020 h 649"/>
                    <a:gd name="T4" fmla="*/ 495016 w 649"/>
                    <a:gd name="T5" fmla="*/ 28020 h 649"/>
                    <a:gd name="T6" fmla="*/ 384805 w 649"/>
                    <a:gd name="T7" fmla="*/ 152241 h 649"/>
                    <a:gd name="T8" fmla="*/ 165317 w 649"/>
                    <a:gd name="T9" fmla="*/ 69115 h 649"/>
                    <a:gd name="T10" fmla="*/ 96201 w 649"/>
                    <a:gd name="T11" fmla="*/ 83125 h 649"/>
                    <a:gd name="T12" fmla="*/ 96201 w 649"/>
                    <a:gd name="T13" fmla="*/ 165317 h 649"/>
                    <a:gd name="T14" fmla="*/ 247508 w 649"/>
                    <a:gd name="T15" fmla="*/ 289538 h 649"/>
                    <a:gd name="T16" fmla="*/ 151307 w 649"/>
                    <a:gd name="T17" fmla="*/ 385739 h 649"/>
                    <a:gd name="T18" fmla="*/ 55106 w 649"/>
                    <a:gd name="T19" fmla="*/ 357719 h 649"/>
                    <a:gd name="T20" fmla="*/ 27086 w 649"/>
                    <a:gd name="T21" fmla="*/ 371729 h 649"/>
                    <a:gd name="T22" fmla="*/ 14010 w 649"/>
                    <a:gd name="T23" fmla="*/ 412825 h 649"/>
                    <a:gd name="T24" fmla="*/ 123287 w 649"/>
                    <a:gd name="T25" fmla="*/ 495016 h 649"/>
                    <a:gd name="T26" fmla="*/ 206412 w 649"/>
                    <a:gd name="T27" fmla="*/ 592151 h 649"/>
                    <a:gd name="T28" fmla="*/ 247508 w 649"/>
                    <a:gd name="T29" fmla="*/ 578141 h 649"/>
                    <a:gd name="T30" fmla="*/ 247508 w 649"/>
                    <a:gd name="T31" fmla="*/ 550121 h 649"/>
                    <a:gd name="T32" fmla="*/ 233498 w 649"/>
                    <a:gd name="T33" fmla="*/ 467930 h 649"/>
                    <a:gd name="T34" fmla="*/ 329699 w 649"/>
                    <a:gd name="T35" fmla="*/ 371729 h 649"/>
                    <a:gd name="T36" fmla="*/ 453920 w 649"/>
                    <a:gd name="T37" fmla="*/ 523036 h 649"/>
                    <a:gd name="T38" fmla="*/ 536112 w 649"/>
                    <a:gd name="T39" fmla="*/ 523036 h 649"/>
                    <a:gd name="T40" fmla="*/ 550121 w 649"/>
                    <a:gd name="T41" fmla="*/ 453920 h 649"/>
                    <a:gd name="T42" fmla="*/ 466996 w 649"/>
                    <a:gd name="T43" fmla="*/ 234432 h 649"/>
                    <a:gd name="T44" fmla="*/ 577207 w 649"/>
                    <a:gd name="T45" fmla="*/ 110211 h 649"/>
                    <a:gd name="T46" fmla="*/ 591217 w 649"/>
                    <a:gd name="T47" fmla="*/ 28020 h 649"/>
                    <a:gd name="T48" fmla="*/ 563197 w 649"/>
                    <a:gd name="T49" fmla="*/ 97135 h 649"/>
                    <a:gd name="T50" fmla="*/ 563197 w 649"/>
                    <a:gd name="T51" fmla="*/ 97135 h 649"/>
                    <a:gd name="T52" fmla="*/ 425900 w 649"/>
                    <a:gd name="T53" fmla="*/ 234432 h 649"/>
                    <a:gd name="T54" fmla="*/ 509026 w 649"/>
                    <a:gd name="T55" fmla="*/ 453920 h 649"/>
                    <a:gd name="T56" fmla="*/ 509026 w 649"/>
                    <a:gd name="T57" fmla="*/ 495016 h 649"/>
                    <a:gd name="T58" fmla="*/ 466996 w 649"/>
                    <a:gd name="T59" fmla="*/ 495016 h 649"/>
                    <a:gd name="T60" fmla="*/ 343709 w 649"/>
                    <a:gd name="T61" fmla="*/ 316623 h 649"/>
                    <a:gd name="T62" fmla="*/ 192402 w 649"/>
                    <a:gd name="T63" fmla="*/ 453920 h 649"/>
                    <a:gd name="T64" fmla="*/ 220422 w 649"/>
                    <a:gd name="T65" fmla="*/ 550121 h 649"/>
                    <a:gd name="T66" fmla="*/ 151307 w 649"/>
                    <a:gd name="T67" fmla="*/ 467930 h 649"/>
                    <a:gd name="T68" fmla="*/ 55106 w 649"/>
                    <a:gd name="T69" fmla="*/ 398815 h 649"/>
                    <a:gd name="T70" fmla="*/ 151307 w 649"/>
                    <a:gd name="T71" fmla="*/ 426834 h 649"/>
                    <a:gd name="T72" fmla="*/ 302614 w 649"/>
                    <a:gd name="T73" fmla="*/ 275528 h 649"/>
                    <a:gd name="T74" fmla="*/ 123287 w 649"/>
                    <a:gd name="T75" fmla="*/ 137297 h 649"/>
                    <a:gd name="T76" fmla="*/ 123287 w 649"/>
                    <a:gd name="T77" fmla="*/ 110211 h 649"/>
                    <a:gd name="T78" fmla="*/ 165317 w 649"/>
                    <a:gd name="T79" fmla="*/ 110211 h 649"/>
                    <a:gd name="T80" fmla="*/ 384805 w 649"/>
                    <a:gd name="T81" fmla="*/ 192402 h 649"/>
                    <a:gd name="T82" fmla="*/ 522102 w 649"/>
                    <a:gd name="T83" fmla="*/ 55106 h 649"/>
                    <a:gd name="T84" fmla="*/ 563197 w 649"/>
                    <a:gd name="T85" fmla="*/ 55106 h 649"/>
                    <a:gd name="T86" fmla="*/ 563197 w 649"/>
                    <a:gd name="T87" fmla="*/ 97135 h 6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49" h="649">
                      <a:moveTo>
                        <a:pt x="633" y="30"/>
                      </a:moveTo>
                      <a:lnTo>
                        <a:pt x="633" y="30"/>
                      </a:lnTo>
                      <a:cubicBezTo>
                        <a:pt x="603" y="0"/>
                        <a:pt x="559" y="15"/>
                        <a:pt x="530" y="30"/>
                      </a:cubicBezTo>
                      <a:cubicBezTo>
                        <a:pt x="412" y="163"/>
                        <a:pt x="412" y="163"/>
                        <a:pt x="412" y="163"/>
                      </a:cubicBezTo>
                      <a:cubicBezTo>
                        <a:pt x="177" y="74"/>
                        <a:pt x="177" y="74"/>
                        <a:pt x="177" y="74"/>
                      </a:cubicBezTo>
                      <a:cubicBezTo>
                        <a:pt x="162" y="74"/>
                        <a:pt x="132" y="59"/>
                        <a:pt x="103" y="89"/>
                      </a:cubicBezTo>
                      <a:cubicBezTo>
                        <a:pt x="88" y="104"/>
                        <a:pt x="59" y="133"/>
                        <a:pt x="103" y="177"/>
                      </a:cubicBezTo>
                      <a:cubicBezTo>
                        <a:pt x="265" y="310"/>
                        <a:pt x="265" y="310"/>
                        <a:pt x="265" y="310"/>
                      </a:cubicBezTo>
                      <a:cubicBezTo>
                        <a:pt x="162" y="413"/>
                        <a:pt x="162" y="413"/>
                        <a:pt x="162" y="413"/>
                      </a:cubicBezTo>
                      <a:cubicBezTo>
                        <a:pt x="59" y="383"/>
                        <a:pt x="59" y="383"/>
                        <a:pt x="59" y="383"/>
                      </a:cubicBezTo>
                      <a:cubicBezTo>
                        <a:pt x="44" y="383"/>
                        <a:pt x="44" y="383"/>
                        <a:pt x="29" y="398"/>
                      </a:cubicBezTo>
                      <a:cubicBezTo>
                        <a:pt x="29" y="398"/>
                        <a:pt x="0" y="413"/>
                        <a:pt x="15" y="442"/>
                      </a:cubicBezTo>
                      <a:cubicBezTo>
                        <a:pt x="132" y="530"/>
                        <a:pt x="132" y="530"/>
                        <a:pt x="132" y="530"/>
                      </a:cubicBezTo>
                      <a:cubicBezTo>
                        <a:pt x="221" y="634"/>
                        <a:pt x="221" y="634"/>
                        <a:pt x="221" y="634"/>
                      </a:cubicBezTo>
                      <a:cubicBezTo>
                        <a:pt x="236" y="648"/>
                        <a:pt x="250" y="648"/>
                        <a:pt x="265" y="619"/>
                      </a:cubicBezTo>
                      <a:cubicBezTo>
                        <a:pt x="280" y="619"/>
                        <a:pt x="280" y="604"/>
                        <a:pt x="265" y="589"/>
                      </a:cubicBezTo>
                      <a:cubicBezTo>
                        <a:pt x="250" y="501"/>
                        <a:pt x="250" y="501"/>
                        <a:pt x="250" y="501"/>
                      </a:cubicBezTo>
                      <a:cubicBezTo>
                        <a:pt x="353" y="398"/>
                        <a:pt x="353" y="398"/>
                        <a:pt x="353" y="398"/>
                      </a:cubicBezTo>
                      <a:cubicBezTo>
                        <a:pt x="486" y="560"/>
                        <a:pt x="486" y="560"/>
                        <a:pt x="486" y="560"/>
                      </a:cubicBezTo>
                      <a:cubicBezTo>
                        <a:pt x="530" y="589"/>
                        <a:pt x="559" y="560"/>
                        <a:pt x="574" y="560"/>
                      </a:cubicBezTo>
                      <a:cubicBezTo>
                        <a:pt x="589" y="530"/>
                        <a:pt x="589" y="501"/>
                        <a:pt x="589" y="486"/>
                      </a:cubicBezTo>
                      <a:cubicBezTo>
                        <a:pt x="500" y="251"/>
                        <a:pt x="500" y="251"/>
                        <a:pt x="500" y="251"/>
                      </a:cubicBezTo>
                      <a:cubicBezTo>
                        <a:pt x="618" y="118"/>
                        <a:pt x="618" y="118"/>
                        <a:pt x="618" y="118"/>
                      </a:cubicBezTo>
                      <a:cubicBezTo>
                        <a:pt x="648" y="104"/>
                        <a:pt x="648" y="59"/>
                        <a:pt x="633" y="30"/>
                      </a:cubicBezTo>
                      <a:close/>
                      <a:moveTo>
                        <a:pt x="603" y="104"/>
                      </a:moveTo>
                      <a:lnTo>
                        <a:pt x="603" y="104"/>
                      </a:lnTo>
                      <a:cubicBezTo>
                        <a:pt x="456" y="251"/>
                        <a:pt x="456" y="251"/>
                        <a:pt x="456" y="251"/>
                      </a:cubicBezTo>
                      <a:cubicBezTo>
                        <a:pt x="545" y="486"/>
                        <a:pt x="545" y="486"/>
                        <a:pt x="545" y="486"/>
                      </a:cubicBezTo>
                      <a:cubicBezTo>
                        <a:pt x="545" y="501"/>
                        <a:pt x="545" y="516"/>
                        <a:pt x="545" y="530"/>
                      </a:cubicBezTo>
                      <a:cubicBezTo>
                        <a:pt x="530" y="545"/>
                        <a:pt x="515" y="530"/>
                        <a:pt x="500" y="530"/>
                      </a:cubicBezTo>
                      <a:cubicBezTo>
                        <a:pt x="368" y="339"/>
                        <a:pt x="368" y="339"/>
                        <a:pt x="368" y="339"/>
                      </a:cubicBezTo>
                      <a:cubicBezTo>
                        <a:pt x="206" y="486"/>
                        <a:pt x="206" y="486"/>
                        <a:pt x="206" y="486"/>
                      </a:cubicBezTo>
                      <a:cubicBezTo>
                        <a:pt x="236" y="589"/>
                        <a:pt x="236" y="589"/>
                        <a:pt x="236" y="589"/>
                      </a:cubicBezTo>
                      <a:cubicBezTo>
                        <a:pt x="221" y="589"/>
                        <a:pt x="162" y="501"/>
                        <a:pt x="162" y="501"/>
                      </a:cubicBezTo>
                      <a:cubicBezTo>
                        <a:pt x="162" y="501"/>
                        <a:pt x="73" y="427"/>
                        <a:pt x="59" y="427"/>
                      </a:cubicBezTo>
                      <a:cubicBezTo>
                        <a:pt x="162" y="457"/>
                        <a:pt x="162" y="457"/>
                        <a:pt x="162" y="457"/>
                      </a:cubicBezTo>
                      <a:cubicBezTo>
                        <a:pt x="324" y="295"/>
                        <a:pt x="324" y="295"/>
                        <a:pt x="324" y="295"/>
                      </a:cubicBezTo>
                      <a:cubicBezTo>
                        <a:pt x="132" y="147"/>
                        <a:pt x="132" y="147"/>
                        <a:pt x="132" y="147"/>
                      </a:cubicBezTo>
                      <a:cubicBezTo>
                        <a:pt x="132" y="147"/>
                        <a:pt x="118" y="133"/>
                        <a:pt x="132" y="118"/>
                      </a:cubicBezTo>
                      <a:cubicBezTo>
                        <a:pt x="147" y="118"/>
                        <a:pt x="162" y="118"/>
                        <a:pt x="177" y="118"/>
                      </a:cubicBezTo>
                      <a:cubicBezTo>
                        <a:pt x="412" y="206"/>
                        <a:pt x="412" y="206"/>
                        <a:pt x="412" y="206"/>
                      </a:cubicBezTo>
                      <a:cubicBezTo>
                        <a:pt x="559" y="59"/>
                        <a:pt x="559" y="59"/>
                        <a:pt x="559" y="59"/>
                      </a:cubicBezTo>
                      <a:cubicBezTo>
                        <a:pt x="574" y="45"/>
                        <a:pt x="589" y="45"/>
                        <a:pt x="603" y="59"/>
                      </a:cubicBezTo>
                      <a:cubicBezTo>
                        <a:pt x="603" y="74"/>
                        <a:pt x="618" y="89"/>
                        <a:pt x="603" y="104"/>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1" tIns="45716" rIns="91431" bIns="45716" anchor="ctr"/>
                <a:lstStyle/>
                <a:p>
                  <a:endParaRPr lang="zh-CN" altLang="en-US">
                    <a:solidFill>
                      <a:schemeClr val="bg1">
                        <a:lumMod val="65000"/>
                      </a:schemeClr>
                    </a:solidFill>
                  </a:endParaRPr>
                </a:p>
              </p:txBody>
            </p:sp>
          </p:grpSp>
          <p:grpSp>
            <p:nvGrpSpPr>
              <p:cNvPr id="94" name="Group 62"/>
              <p:cNvGrpSpPr/>
              <p:nvPr/>
            </p:nvGrpSpPr>
            <p:grpSpPr bwMode="auto">
              <a:xfrm>
                <a:off x="623302" y="2387490"/>
                <a:ext cx="2262051" cy="2264508"/>
                <a:chOff x="10070541" y="3323510"/>
                <a:chExt cx="4265898" cy="4265690"/>
              </a:xfrm>
            </p:grpSpPr>
            <p:sp>
              <p:nvSpPr>
                <p:cNvPr id="102" name="Freeform 13"/>
                <p:cNvSpPr>
                  <a:spLocks noChangeArrowheads="1"/>
                </p:cNvSpPr>
                <p:nvPr/>
              </p:nvSpPr>
              <p:spPr bwMode="auto">
                <a:xfrm>
                  <a:off x="10070541" y="3323510"/>
                  <a:ext cx="4265898" cy="4265690"/>
                </a:xfrm>
                <a:custGeom>
                  <a:avLst/>
                  <a:gdLst>
                    <a:gd name="T0" fmla="*/ 1536065523 w 4540"/>
                    <a:gd name="T1" fmla="*/ 767826079 h 4540"/>
                    <a:gd name="T2" fmla="*/ 1536065523 w 4540"/>
                    <a:gd name="T3" fmla="*/ 767826079 h 4540"/>
                    <a:gd name="T4" fmla="*/ 768202364 w 4540"/>
                    <a:gd name="T5" fmla="*/ 1535991346 h 4540"/>
                    <a:gd name="T6" fmla="*/ 0 w 4540"/>
                    <a:gd name="T7" fmla="*/ 767826079 h 4540"/>
                    <a:gd name="T8" fmla="*/ 768202364 w 4540"/>
                    <a:gd name="T9" fmla="*/ 0 h 4540"/>
                    <a:gd name="T10" fmla="*/ 1536065523 w 4540"/>
                    <a:gd name="T11" fmla="*/ 767826079 h 45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40" h="4540">
                      <a:moveTo>
                        <a:pt x="4539" y="2269"/>
                      </a:moveTo>
                      <a:lnTo>
                        <a:pt x="4539" y="2269"/>
                      </a:lnTo>
                      <a:cubicBezTo>
                        <a:pt x="4539" y="3523"/>
                        <a:pt x="3523" y="4539"/>
                        <a:pt x="2270" y="4539"/>
                      </a:cubicBezTo>
                      <a:cubicBezTo>
                        <a:pt x="1016" y="4539"/>
                        <a:pt x="0" y="3523"/>
                        <a:pt x="0" y="2269"/>
                      </a:cubicBezTo>
                      <a:cubicBezTo>
                        <a:pt x="0" y="1016"/>
                        <a:pt x="1016" y="0"/>
                        <a:pt x="2270" y="0"/>
                      </a:cubicBezTo>
                      <a:cubicBezTo>
                        <a:pt x="3523" y="0"/>
                        <a:pt x="4539" y="1016"/>
                        <a:pt x="4539" y="2269"/>
                      </a:cubicBezTo>
                    </a:path>
                  </a:pathLst>
                </a:custGeom>
                <a:solidFill>
                  <a:srgbClr val="C00000"/>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243756" tIns="121878" rIns="243756" bIns="121878" anchor="ctr"/>
                <a:lstStyle/>
                <a:p>
                  <a:endParaRPr lang="zh-CN" altLang="en-US">
                    <a:solidFill>
                      <a:schemeClr val="accent2">
                        <a:lumMod val="20000"/>
                        <a:lumOff val="80000"/>
                      </a:schemeClr>
                    </a:solidFill>
                  </a:endParaRPr>
                </a:p>
              </p:txBody>
            </p:sp>
            <p:sp>
              <p:nvSpPr>
                <p:cNvPr id="120" name="Freeform 14"/>
                <p:cNvSpPr>
                  <a:spLocks noChangeArrowheads="1"/>
                </p:cNvSpPr>
                <p:nvPr/>
              </p:nvSpPr>
              <p:spPr bwMode="auto">
                <a:xfrm>
                  <a:off x="10542684" y="3791492"/>
                  <a:ext cx="3321600" cy="3321439"/>
                </a:xfrm>
                <a:custGeom>
                  <a:avLst/>
                  <a:gdLst>
                    <a:gd name="T0" fmla="*/ 1194963907 w 3538"/>
                    <a:gd name="T1" fmla="*/ 597284481 h 3538"/>
                    <a:gd name="T2" fmla="*/ 1194963907 w 3538"/>
                    <a:gd name="T3" fmla="*/ 597284481 h 3538"/>
                    <a:gd name="T4" fmla="*/ 597651413 w 3538"/>
                    <a:gd name="T5" fmla="*/ 1194905987 h 3538"/>
                    <a:gd name="T6" fmla="*/ 0 w 3538"/>
                    <a:gd name="T7" fmla="*/ 597284481 h 3538"/>
                    <a:gd name="T8" fmla="*/ 597651413 w 3538"/>
                    <a:gd name="T9" fmla="*/ 0 h 3538"/>
                    <a:gd name="T10" fmla="*/ 1194963907 w 3538"/>
                    <a:gd name="T11" fmla="*/ 597284481 h 35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38" h="3538">
                      <a:moveTo>
                        <a:pt x="3537" y="1768"/>
                      </a:moveTo>
                      <a:lnTo>
                        <a:pt x="3537" y="1768"/>
                      </a:lnTo>
                      <a:cubicBezTo>
                        <a:pt x="3537" y="2745"/>
                        <a:pt x="2745" y="3537"/>
                        <a:pt x="1769" y="3537"/>
                      </a:cubicBezTo>
                      <a:cubicBezTo>
                        <a:pt x="792" y="3537"/>
                        <a:pt x="0" y="2745"/>
                        <a:pt x="0" y="1768"/>
                      </a:cubicBezTo>
                      <a:cubicBezTo>
                        <a:pt x="0" y="792"/>
                        <a:pt x="792" y="0"/>
                        <a:pt x="1769" y="0"/>
                      </a:cubicBezTo>
                      <a:cubicBezTo>
                        <a:pt x="2745" y="0"/>
                        <a:pt x="3537" y="792"/>
                        <a:pt x="3537" y="1768"/>
                      </a:cubicBezTo>
                    </a:path>
                  </a:pathLst>
                </a:custGeom>
                <a:solidFill>
                  <a:schemeClr val="bg1">
                    <a:lumMod val="95000"/>
                  </a:schemeClr>
                </a:solidFill>
                <a:ln w="12700">
                  <a:miter lim="400000"/>
                </a:ln>
                <a:extLst>
                  <a:ext uri="{91240B29-F687-4F45-9708-019B960494DF}">
                    <a14:hiddenLine xmlns:a14="http://schemas.microsoft.com/office/drawing/2010/main" w="9525">
                      <a:solidFill>
                        <a:srgbClr val="808080"/>
                      </a:solidFill>
                      <a:round/>
                    </a14:hiddenLine>
                  </a:ext>
                </a:extLst>
              </p:spPr>
              <p:txBody>
                <a:bodyPr lIns="38100" tIns="38100" rIns="38100" bIns="38100" anchor="ctr"/>
                <a:lstStyle/>
                <a:p>
                  <a:pPr defTabSz="170815"/>
                  <a:endParaRPr lang="zh-CN" altLang="en-US" sz="1100" dirty="0">
                    <a:solidFill>
                      <a:schemeClr val="accent2">
                        <a:lumMod val="20000"/>
                        <a:lumOff val="80000"/>
                      </a:schemeClr>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Gill Sans"/>
                  </a:endParaRPr>
                </a:p>
              </p:txBody>
            </p:sp>
            <p:sp>
              <p:nvSpPr>
                <p:cNvPr id="124" name="Freeform 15"/>
                <p:cNvSpPr>
                  <a:spLocks noChangeArrowheads="1"/>
                </p:cNvSpPr>
                <p:nvPr/>
              </p:nvSpPr>
              <p:spPr bwMode="auto">
                <a:xfrm>
                  <a:off x="11010691" y="4263617"/>
                  <a:ext cx="2381445" cy="2381333"/>
                </a:xfrm>
                <a:custGeom>
                  <a:avLst/>
                  <a:gdLst>
                    <a:gd name="T0" fmla="*/ 856843160 w 2536"/>
                    <a:gd name="T1" fmla="*/ 428233348 h 2536"/>
                    <a:gd name="T2" fmla="*/ 856843160 w 2536"/>
                    <a:gd name="T3" fmla="*/ 428233348 h 2536"/>
                    <a:gd name="T4" fmla="*/ 428590610 w 2536"/>
                    <a:gd name="T5" fmla="*/ 856803801 h 2536"/>
                    <a:gd name="T6" fmla="*/ 0 w 2536"/>
                    <a:gd name="T7" fmla="*/ 428233348 h 2536"/>
                    <a:gd name="T8" fmla="*/ 428590610 w 2536"/>
                    <a:gd name="T9" fmla="*/ 0 h 2536"/>
                    <a:gd name="T10" fmla="*/ 856843160 w 2536"/>
                    <a:gd name="T11" fmla="*/ 428233348 h 25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6" h="2536">
                      <a:moveTo>
                        <a:pt x="2535" y="1267"/>
                      </a:moveTo>
                      <a:lnTo>
                        <a:pt x="2535" y="1267"/>
                      </a:lnTo>
                      <a:cubicBezTo>
                        <a:pt x="2535" y="1966"/>
                        <a:pt x="1969" y="2535"/>
                        <a:pt x="1268" y="2535"/>
                      </a:cubicBezTo>
                      <a:cubicBezTo>
                        <a:pt x="569" y="2535"/>
                        <a:pt x="0" y="1966"/>
                        <a:pt x="0" y="1267"/>
                      </a:cubicBezTo>
                      <a:cubicBezTo>
                        <a:pt x="0" y="566"/>
                        <a:pt x="569" y="0"/>
                        <a:pt x="1268" y="0"/>
                      </a:cubicBezTo>
                      <a:cubicBezTo>
                        <a:pt x="1969" y="0"/>
                        <a:pt x="2535" y="566"/>
                        <a:pt x="2535" y="1267"/>
                      </a:cubicBezTo>
                    </a:path>
                  </a:pathLst>
                </a:custGeom>
                <a:solidFill>
                  <a:schemeClr val="accent2">
                    <a:lumMod val="40000"/>
                    <a:lumOff val="60000"/>
                  </a:schemeClr>
                </a:solidFill>
                <a:ln w="12700">
                  <a:miter lim="400000"/>
                </a:ln>
                <a:extLst>
                  <a:ext uri="{91240B29-F687-4F45-9708-019B960494DF}">
                    <a14:hiddenLine xmlns:a14="http://schemas.microsoft.com/office/drawing/2010/main" w="9525">
                      <a:solidFill>
                        <a:srgbClr val="808080"/>
                      </a:solidFill>
                      <a:round/>
                    </a14:hiddenLine>
                  </a:ext>
                </a:extLst>
              </p:spPr>
              <p:txBody>
                <a:bodyPr lIns="38100" tIns="38100" rIns="38100" bIns="38100" anchor="ctr"/>
                <a:lstStyle/>
                <a:p>
                  <a:pPr defTabSz="170815"/>
                  <a:endParaRPr lang="zh-CN" altLang="en-US" sz="1100" dirty="0">
                    <a:solidFill>
                      <a:schemeClr val="accent2">
                        <a:lumMod val="20000"/>
                        <a:lumOff val="80000"/>
                      </a:schemeClr>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Gill Sans"/>
                  </a:endParaRPr>
                </a:p>
              </p:txBody>
            </p:sp>
            <p:sp>
              <p:nvSpPr>
                <p:cNvPr id="125" name="Freeform 16"/>
                <p:cNvSpPr>
                  <a:spLocks noChangeArrowheads="1"/>
                </p:cNvSpPr>
                <p:nvPr/>
              </p:nvSpPr>
              <p:spPr bwMode="auto">
                <a:xfrm>
                  <a:off x="11482839" y="4731602"/>
                  <a:ext cx="1441293" cy="1445364"/>
                </a:xfrm>
                <a:custGeom>
                  <a:avLst/>
                  <a:gdLst>
                    <a:gd name="T0" fmla="*/ 518724545 w 1534"/>
                    <a:gd name="T1" fmla="*/ 260672385 h 1537"/>
                    <a:gd name="T2" fmla="*/ 518724545 w 1534"/>
                    <a:gd name="T3" fmla="*/ 260672385 h 1537"/>
                    <a:gd name="T4" fmla="*/ 259531394 w 1534"/>
                    <a:gd name="T5" fmla="*/ 520666756 h 1537"/>
                    <a:gd name="T6" fmla="*/ 0 w 1534"/>
                    <a:gd name="T7" fmla="*/ 260672385 h 1537"/>
                    <a:gd name="T8" fmla="*/ 259531394 w 1534"/>
                    <a:gd name="T9" fmla="*/ 0 h 1537"/>
                    <a:gd name="T10" fmla="*/ 518724545 w 1534"/>
                    <a:gd name="T11" fmla="*/ 260672385 h 15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4" h="1537">
                      <a:moveTo>
                        <a:pt x="1533" y="769"/>
                      </a:moveTo>
                      <a:lnTo>
                        <a:pt x="1533" y="769"/>
                      </a:lnTo>
                      <a:cubicBezTo>
                        <a:pt x="1533" y="1193"/>
                        <a:pt x="1191" y="1536"/>
                        <a:pt x="767" y="1536"/>
                      </a:cubicBezTo>
                      <a:cubicBezTo>
                        <a:pt x="342" y="1536"/>
                        <a:pt x="0" y="1193"/>
                        <a:pt x="0" y="769"/>
                      </a:cubicBezTo>
                      <a:cubicBezTo>
                        <a:pt x="0" y="345"/>
                        <a:pt x="342" y="0"/>
                        <a:pt x="767" y="0"/>
                      </a:cubicBezTo>
                      <a:cubicBezTo>
                        <a:pt x="1191" y="0"/>
                        <a:pt x="1533" y="345"/>
                        <a:pt x="1533" y="769"/>
                      </a:cubicBezTo>
                    </a:path>
                  </a:pathLst>
                </a:custGeom>
                <a:solidFill>
                  <a:srgbClr val="C00000"/>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243756" tIns="121878" rIns="243756" bIns="121878" anchor="ctr"/>
                <a:lstStyle/>
                <a:p>
                  <a:endParaRPr lang="zh-CN" altLang="en-US">
                    <a:solidFill>
                      <a:schemeClr val="accent2">
                        <a:lumMod val="20000"/>
                        <a:lumOff val="80000"/>
                      </a:schemeClr>
                    </a:solidFill>
                  </a:endParaRPr>
                </a:p>
              </p:txBody>
            </p:sp>
            <p:sp>
              <p:nvSpPr>
                <p:cNvPr id="126" name="Freeform 17"/>
                <p:cNvSpPr>
                  <a:spLocks noChangeArrowheads="1"/>
                </p:cNvSpPr>
                <p:nvPr/>
              </p:nvSpPr>
              <p:spPr bwMode="auto">
                <a:xfrm>
                  <a:off x="11950843" y="5199582"/>
                  <a:ext cx="501141" cy="501117"/>
                </a:xfrm>
                <a:custGeom>
                  <a:avLst/>
                  <a:gdLst>
                    <a:gd name="T0" fmla="*/ 179594884 w 535"/>
                    <a:gd name="T1" fmla="*/ 90129873 h 535"/>
                    <a:gd name="T2" fmla="*/ 179594884 w 535"/>
                    <a:gd name="T3" fmla="*/ 90129873 h 535"/>
                    <a:gd name="T4" fmla="*/ 89460694 w 535"/>
                    <a:gd name="T5" fmla="*/ 179586283 h 535"/>
                    <a:gd name="T6" fmla="*/ 0 w 535"/>
                    <a:gd name="T7" fmla="*/ 90129873 h 535"/>
                    <a:gd name="T8" fmla="*/ 89460694 w 535"/>
                    <a:gd name="T9" fmla="*/ 0 h 535"/>
                    <a:gd name="T10" fmla="*/ 179594884 w 535"/>
                    <a:gd name="T11" fmla="*/ 90129873 h 5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5" h="535">
                      <a:moveTo>
                        <a:pt x="534" y="268"/>
                      </a:moveTo>
                      <a:lnTo>
                        <a:pt x="534" y="268"/>
                      </a:lnTo>
                      <a:cubicBezTo>
                        <a:pt x="534" y="415"/>
                        <a:pt x="412" y="534"/>
                        <a:pt x="266" y="534"/>
                      </a:cubicBezTo>
                      <a:cubicBezTo>
                        <a:pt x="119" y="534"/>
                        <a:pt x="0" y="415"/>
                        <a:pt x="0" y="268"/>
                      </a:cubicBezTo>
                      <a:cubicBezTo>
                        <a:pt x="0" y="121"/>
                        <a:pt x="119" y="0"/>
                        <a:pt x="266" y="0"/>
                      </a:cubicBezTo>
                      <a:cubicBezTo>
                        <a:pt x="412" y="0"/>
                        <a:pt x="534" y="121"/>
                        <a:pt x="534" y="268"/>
                      </a:cubicBezTo>
                    </a:path>
                  </a:pathLst>
                </a:custGeom>
                <a:solidFill>
                  <a:schemeClr val="bg1">
                    <a:lumMod val="65000"/>
                  </a:schemeClr>
                </a:solidFill>
                <a:ln w="12700">
                  <a:miter lim="400000"/>
                </a:ln>
                <a:extLst>
                  <a:ext uri="{91240B29-F687-4F45-9708-019B960494DF}">
                    <a14:hiddenLine xmlns:a14="http://schemas.microsoft.com/office/drawing/2010/main" w="9525">
                      <a:solidFill>
                        <a:srgbClr val="808080"/>
                      </a:solidFill>
                      <a:round/>
                    </a14:hiddenLine>
                  </a:ext>
                </a:extLst>
              </p:spPr>
              <p:txBody>
                <a:bodyPr lIns="38100" tIns="38100" rIns="38100" bIns="38100" anchor="ctr"/>
                <a:lstStyle/>
                <a:p>
                  <a:pPr defTabSz="170815"/>
                  <a:endParaRPr lang="zh-CN" altLang="en-US" sz="1100" dirty="0">
                    <a:solidFill>
                      <a:schemeClr val="accent2">
                        <a:lumMod val="20000"/>
                        <a:lumOff val="80000"/>
                      </a:schemeClr>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Gill Sans"/>
                  </a:endParaRPr>
                </a:p>
              </p:txBody>
            </p:sp>
          </p:grpSp>
          <p:grpSp>
            <p:nvGrpSpPr>
              <p:cNvPr id="95" name="Group 68"/>
              <p:cNvGrpSpPr/>
              <p:nvPr/>
            </p:nvGrpSpPr>
            <p:grpSpPr bwMode="auto">
              <a:xfrm rot="13720311">
                <a:off x="270461" y="2837492"/>
                <a:ext cx="1557085" cy="633825"/>
                <a:chOff x="12124791" y="3770786"/>
                <a:chExt cx="3478984" cy="1689710"/>
              </a:xfrm>
            </p:grpSpPr>
            <p:sp>
              <p:nvSpPr>
                <p:cNvPr id="96" name="Freeform 18"/>
                <p:cNvSpPr>
                  <a:spLocks noChangeArrowheads="1"/>
                </p:cNvSpPr>
                <p:nvPr/>
              </p:nvSpPr>
              <p:spPr bwMode="auto">
                <a:xfrm>
                  <a:off x="12124793" y="4118666"/>
                  <a:ext cx="2841169" cy="1341829"/>
                </a:xfrm>
                <a:custGeom>
                  <a:avLst/>
                  <a:gdLst>
                    <a:gd name="T0" fmla="*/ 100219111 w 3023"/>
                    <a:gd name="T1" fmla="*/ 382395930 h 1430"/>
                    <a:gd name="T2" fmla="*/ 1002867807 w 3023"/>
                    <a:gd name="T3" fmla="*/ 0 h 1430"/>
                    <a:gd name="T4" fmla="*/ 1023182683 w 3023"/>
                    <a:gd name="T5" fmla="*/ 48938286 h 1430"/>
                    <a:gd name="T6" fmla="*/ 0 w 3023"/>
                    <a:gd name="T7" fmla="*/ 482298383 h 1430"/>
                    <a:gd name="T8" fmla="*/ 100219111 w 3023"/>
                    <a:gd name="T9" fmla="*/ 382395930 h 1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3" h="1430">
                      <a:moveTo>
                        <a:pt x="296" y="1133"/>
                      </a:moveTo>
                      <a:lnTo>
                        <a:pt x="2962" y="0"/>
                      </a:lnTo>
                      <a:lnTo>
                        <a:pt x="3022" y="145"/>
                      </a:lnTo>
                      <a:lnTo>
                        <a:pt x="0" y="1429"/>
                      </a:lnTo>
                      <a:lnTo>
                        <a:pt x="296" y="1133"/>
                      </a:lnTo>
                    </a:path>
                  </a:pathLst>
                </a:custGeom>
                <a:solidFill>
                  <a:srgbClr val="515D5D"/>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243756" tIns="121878" rIns="243756" bIns="121878" anchor="ctr"/>
                <a:lstStyle/>
                <a:p>
                  <a:endParaRPr lang="zh-CN" altLang="en-US">
                    <a:solidFill>
                      <a:schemeClr val="accent2">
                        <a:lumMod val="20000"/>
                        <a:lumOff val="80000"/>
                      </a:schemeClr>
                    </a:solidFill>
                  </a:endParaRPr>
                </a:p>
              </p:txBody>
            </p:sp>
            <p:sp>
              <p:nvSpPr>
                <p:cNvPr id="97" name="Freeform 19"/>
                <p:cNvSpPr>
                  <a:spLocks noChangeArrowheads="1"/>
                </p:cNvSpPr>
                <p:nvPr/>
              </p:nvSpPr>
              <p:spPr bwMode="auto">
                <a:xfrm>
                  <a:off x="12124791" y="4255333"/>
                  <a:ext cx="2899153" cy="1205163"/>
                </a:xfrm>
                <a:custGeom>
                  <a:avLst/>
                  <a:gdLst>
                    <a:gd name="T0" fmla="*/ 141743780 w 3086"/>
                    <a:gd name="T1" fmla="*/ 430563943 h 1285"/>
                    <a:gd name="T2" fmla="*/ 1043629318 w 3086"/>
                    <a:gd name="T3" fmla="*/ 48552594 h 1285"/>
                    <a:gd name="T4" fmla="*/ 1022316880 w 3086"/>
                    <a:gd name="T5" fmla="*/ 0 h 1285"/>
                    <a:gd name="T6" fmla="*/ 0 w 3086"/>
                    <a:gd name="T7" fmla="*/ 432923624 h 1285"/>
                    <a:gd name="T8" fmla="*/ 141743780 w 3086"/>
                    <a:gd name="T9" fmla="*/ 430563943 h 1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86" h="1285">
                      <a:moveTo>
                        <a:pt x="419" y="1277"/>
                      </a:moveTo>
                      <a:lnTo>
                        <a:pt x="3085" y="144"/>
                      </a:lnTo>
                      <a:lnTo>
                        <a:pt x="3022" y="0"/>
                      </a:lnTo>
                      <a:lnTo>
                        <a:pt x="0" y="1284"/>
                      </a:lnTo>
                      <a:lnTo>
                        <a:pt x="419" y="1277"/>
                      </a:lnTo>
                    </a:path>
                  </a:pathLst>
                </a:custGeom>
                <a:solidFill>
                  <a:srgbClr val="828286"/>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243756" tIns="121878" rIns="243756" bIns="121878" anchor="ctr"/>
                <a:lstStyle/>
                <a:p>
                  <a:endParaRPr lang="zh-CN" altLang="en-US">
                    <a:solidFill>
                      <a:schemeClr val="accent2">
                        <a:lumMod val="20000"/>
                        <a:lumOff val="80000"/>
                      </a:schemeClr>
                    </a:solidFill>
                  </a:endParaRPr>
                </a:p>
              </p:txBody>
            </p:sp>
            <p:sp>
              <p:nvSpPr>
                <p:cNvPr id="98" name="Freeform 20"/>
                <p:cNvSpPr>
                  <a:spLocks noChangeArrowheads="1"/>
                </p:cNvSpPr>
                <p:nvPr/>
              </p:nvSpPr>
              <p:spPr bwMode="auto">
                <a:xfrm>
                  <a:off x="12157926" y="4097957"/>
                  <a:ext cx="2841169" cy="1341829"/>
                </a:xfrm>
                <a:custGeom>
                  <a:avLst/>
                  <a:gdLst>
                    <a:gd name="T0" fmla="*/ 100020228 w 3026"/>
                    <a:gd name="T1" fmla="*/ 382395930 h 1430"/>
                    <a:gd name="T2" fmla="*/ 1001556202 w 3026"/>
                    <a:gd name="T3" fmla="*/ 0 h 1430"/>
                    <a:gd name="T4" fmla="*/ 1022168291 w 3026"/>
                    <a:gd name="T5" fmla="*/ 48601422 h 1430"/>
                    <a:gd name="T6" fmla="*/ 0 w 3026"/>
                    <a:gd name="T7" fmla="*/ 482298383 h 1430"/>
                    <a:gd name="T8" fmla="*/ 100020228 w 3026"/>
                    <a:gd name="T9" fmla="*/ 382395930 h 1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6" h="1430">
                      <a:moveTo>
                        <a:pt x="296" y="1133"/>
                      </a:moveTo>
                      <a:lnTo>
                        <a:pt x="2964" y="0"/>
                      </a:lnTo>
                      <a:lnTo>
                        <a:pt x="3025" y="144"/>
                      </a:lnTo>
                      <a:lnTo>
                        <a:pt x="0" y="1429"/>
                      </a:lnTo>
                      <a:lnTo>
                        <a:pt x="296" y="1133"/>
                      </a:lnTo>
                    </a:path>
                  </a:pathLst>
                </a:custGeom>
                <a:solidFill>
                  <a:srgbClr val="A6A6A6"/>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243756" tIns="121878" rIns="243756" bIns="121878" anchor="ctr"/>
                <a:lstStyle/>
                <a:p>
                  <a:endParaRPr lang="zh-CN" altLang="en-US">
                    <a:solidFill>
                      <a:schemeClr val="accent2">
                        <a:lumMod val="20000"/>
                        <a:lumOff val="80000"/>
                      </a:schemeClr>
                    </a:solidFill>
                  </a:endParaRPr>
                </a:p>
              </p:txBody>
            </p:sp>
            <p:sp>
              <p:nvSpPr>
                <p:cNvPr id="99" name="Freeform 21"/>
                <p:cNvSpPr>
                  <a:spLocks noChangeArrowheads="1"/>
                </p:cNvSpPr>
                <p:nvPr/>
              </p:nvSpPr>
              <p:spPr bwMode="auto">
                <a:xfrm>
                  <a:off x="12157924" y="4234626"/>
                  <a:ext cx="2899153" cy="1209302"/>
                </a:xfrm>
                <a:custGeom>
                  <a:avLst/>
                  <a:gdLst>
                    <a:gd name="T0" fmla="*/ 141806968 w 3089"/>
                    <a:gd name="T1" fmla="*/ 433191536 h 1286"/>
                    <a:gd name="T2" fmla="*/ 1042615758 w 3089"/>
                    <a:gd name="T3" fmla="*/ 49149757 h 1286"/>
                    <a:gd name="T4" fmla="*/ 1021344666 w 3089"/>
                    <a:gd name="T5" fmla="*/ 0 h 1286"/>
                    <a:gd name="T6" fmla="*/ 0 w 3089"/>
                    <a:gd name="T7" fmla="*/ 435565003 h 1286"/>
                    <a:gd name="T8" fmla="*/ 141806968 w 3089"/>
                    <a:gd name="T9" fmla="*/ 433191536 h 1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89" h="1286">
                      <a:moveTo>
                        <a:pt x="420" y="1278"/>
                      </a:moveTo>
                      <a:lnTo>
                        <a:pt x="3088" y="145"/>
                      </a:lnTo>
                      <a:lnTo>
                        <a:pt x="3025" y="0"/>
                      </a:lnTo>
                      <a:lnTo>
                        <a:pt x="0" y="1285"/>
                      </a:lnTo>
                      <a:lnTo>
                        <a:pt x="420" y="1278"/>
                      </a:lnTo>
                    </a:path>
                  </a:pathLst>
                </a:custGeom>
                <a:solidFill>
                  <a:srgbClr val="7F7F7F"/>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243756" tIns="121878" rIns="243756" bIns="121878" anchor="ctr"/>
                <a:lstStyle/>
                <a:p>
                  <a:endParaRPr lang="zh-CN" altLang="en-US">
                    <a:solidFill>
                      <a:schemeClr val="accent2">
                        <a:lumMod val="20000"/>
                        <a:lumOff val="80000"/>
                      </a:schemeClr>
                    </a:solidFill>
                  </a:endParaRPr>
                </a:p>
              </p:txBody>
            </p:sp>
            <p:sp>
              <p:nvSpPr>
                <p:cNvPr id="100" name="Freeform 22"/>
                <p:cNvSpPr>
                  <a:spLocks noChangeArrowheads="1"/>
                </p:cNvSpPr>
                <p:nvPr/>
              </p:nvSpPr>
              <p:spPr bwMode="auto">
                <a:xfrm>
                  <a:off x="14560081" y="3770786"/>
                  <a:ext cx="820046" cy="604652"/>
                </a:xfrm>
                <a:custGeom>
                  <a:avLst/>
                  <a:gdLst>
                    <a:gd name="T0" fmla="*/ 0 w 875"/>
                    <a:gd name="T1" fmla="*/ 217275687 h 644"/>
                    <a:gd name="T2" fmla="*/ 0 w 875"/>
                    <a:gd name="T3" fmla="*/ 217275687 h 644"/>
                    <a:gd name="T4" fmla="*/ 109080176 w 875"/>
                    <a:gd name="T5" fmla="*/ 79746463 h 644"/>
                    <a:gd name="T6" fmla="*/ 294247500 w 875"/>
                    <a:gd name="T7" fmla="*/ 0 h 644"/>
                    <a:gd name="T8" fmla="*/ 207723744 w 875"/>
                    <a:gd name="T9" fmla="*/ 129419001 h 644"/>
                    <a:gd name="T10" fmla="*/ 0 w 875"/>
                    <a:gd name="T11" fmla="*/ 217275687 h 6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5" h="644">
                      <a:moveTo>
                        <a:pt x="0" y="643"/>
                      </a:moveTo>
                      <a:lnTo>
                        <a:pt x="0" y="643"/>
                      </a:lnTo>
                      <a:cubicBezTo>
                        <a:pt x="0" y="643"/>
                        <a:pt x="58" y="347"/>
                        <a:pt x="324" y="236"/>
                      </a:cubicBezTo>
                      <a:cubicBezTo>
                        <a:pt x="589" y="122"/>
                        <a:pt x="874" y="0"/>
                        <a:pt x="874" y="0"/>
                      </a:cubicBezTo>
                      <a:cubicBezTo>
                        <a:pt x="617" y="383"/>
                        <a:pt x="617" y="383"/>
                        <a:pt x="617" y="383"/>
                      </a:cubicBezTo>
                      <a:lnTo>
                        <a:pt x="0" y="643"/>
                      </a:lnTo>
                    </a:path>
                  </a:pathLst>
                </a:custGeom>
                <a:solidFill>
                  <a:srgbClr val="C00000"/>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243756" tIns="121878" rIns="243756" bIns="121878" anchor="ctr"/>
                <a:lstStyle/>
                <a:p>
                  <a:endParaRPr lang="zh-CN" altLang="en-US">
                    <a:solidFill>
                      <a:schemeClr val="accent2">
                        <a:lumMod val="20000"/>
                        <a:lumOff val="80000"/>
                      </a:schemeClr>
                    </a:solidFill>
                  </a:endParaRPr>
                </a:p>
              </p:txBody>
            </p:sp>
            <p:sp>
              <p:nvSpPr>
                <p:cNvPr id="101" name="Freeform 23"/>
                <p:cNvSpPr>
                  <a:spLocks noChangeArrowheads="1"/>
                </p:cNvSpPr>
                <p:nvPr/>
              </p:nvSpPr>
              <p:spPr bwMode="auto">
                <a:xfrm>
                  <a:off x="14597357" y="4218063"/>
                  <a:ext cx="1006418" cy="401719"/>
                </a:xfrm>
                <a:custGeom>
                  <a:avLst/>
                  <a:gdLst>
                    <a:gd name="T0" fmla="*/ 0 w 1071"/>
                    <a:gd name="T1" fmla="*/ 89228658 h 427"/>
                    <a:gd name="T2" fmla="*/ 0 w 1071"/>
                    <a:gd name="T3" fmla="*/ 89228658 h 427"/>
                    <a:gd name="T4" fmla="*/ 176003808 w 1071"/>
                    <a:gd name="T5" fmla="*/ 106531739 h 427"/>
                    <a:gd name="T6" fmla="*/ 362162008 w 1071"/>
                    <a:gd name="T7" fmla="*/ 26802278 h 427"/>
                    <a:gd name="T8" fmla="*/ 209850839 w 1071"/>
                    <a:gd name="T9" fmla="*/ 0 h 427"/>
                    <a:gd name="T10" fmla="*/ 0 w 1071"/>
                    <a:gd name="T11" fmla="*/ 89228658 h 4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1" h="427">
                      <a:moveTo>
                        <a:pt x="0" y="263"/>
                      </a:moveTo>
                      <a:lnTo>
                        <a:pt x="0" y="263"/>
                      </a:lnTo>
                      <a:cubicBezTo>
                        <a:pt x="0" y="263"/>
                        <a:pt x="254" y="426"/>
                        <a:pt x="520" y="314"/>
                      </a:cubicBezTo>
                      <a:cubicBezTo>
                        <a:pt x="786" y="200"/>
                        <a:pt x="1070" y="79"/>
                        <a:pt x="1070" y="79"/>
                      </a:cubicBezTo>
                      <a:cubicBezTo>
                        <a:pt x="620" y="0"/>
                        <a:pt x="620" y="0"/>
                        <a:pt x="620" y="0"/>
                      </a:cubicBezTo>
                      <a:lnTo>
                        <a:pt x="0" y="263"/>
                      </a:lnTo>
                    </a:path>
                  </a:pathLst>
                </a:custGeom>
                <a:solidFill>
                  <a:srgbClr val="C00000"/>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243756" tIns="121878" rIns="243756" bIns="121878" anchor="ctr"/>
                <a:lstStyle/>
                <a:p>
                  <a:endParaRPr lang="zh-CN" altLang="en-US">
                    <a:solidFill>
                      <a:schemeClr val="accent2">
                        <a:lumMod val="20000"/>
                        <a:lumOff val="80000"/>
                      </a:schemeClr>
                    </a:solidFill>
                  </a:endParaRPr>
                </a:p>
              </p:txBody>
            </p:sp>
          </p:grpSp>
        </p:grpSp>
        <p:sp>
          <p:nvSpPr>
            <p:cNvPr id="92" name="文本框 91"/>
            <p:cNvSpPr txBox="1"/>
            <p:nvPr/>
          </p:nvSpPr>
          <p:spPr>
            <a:xfrm>
              <a:off x="1860474" y="2186358"/>
              <a:ext cx="2264822" cy="642417"/>
            </a:xfrm>
            <a:prstGeom prst="rect">
              <a:avLst/>
            </a:prstGeom>
            <a:noFill/>
          </p:spPr>
          <p:txBody>
            <a:bodyPr wrap="square" rtlCol="0">
              <a:spAutoFit/>
            </a:bodyPr>
            <a:lstStyle/>
            <a:p>
              <a:r>
                <a:rPr lang="en-US" altLang="zh-CN" sz="2000" b="1" dirty="0" smtClean="0">
                  <a:solidFill>
                    <a:srgbClr val="C00000"/>
                  </a:solidFill>
                </a:rPr>
                <a:t>“</a:t>
              </a:r>
              <a:r>
                <a:rPr lang="zh-CN" altLang="en-US" sz="2000" b="1" dirty="0" smtClean="0">
                  <a:solidFill>
                    <a:srgbClr val="C00000"/>
                  </a:solidFill>
                </a:rPr>
                <a:t>池</a:t>
              </a:r>
              <a:r>
                <a:rPr lang="en-US" altLang="zh-CN" sz="2000" b="1" dirty="0" smtClean="0">
                  <a:solidFill>
                    <a:srgbClr val="C00000"/>
                  </a:solidFill>
                </a:rPr>
                <a:t>”</a:t>
              </a:r>
              <a:r>
                <a:rPr lang="zh-CN" altLang="en-US" sz="2000" b="1" dirty="0" smtClean="0">
                  <a:solidFill>
                    <a:srgbClr val="C00000"/>
                  </a:solidFill>
                </a:rPr>
                <a:t>融资平台</a:t>
              </a:r>
              <a:endParaRPr lang="en-US" altLang="zh-CN" sz="2000" b="1" dirty="0" smtClean="0">
                <a:solidFill>
                  <a:srgbClr val="C00000"/>
                </a:solidFill>
              </a:endParaRPr>
            </a:p>
            <a:p>
              <a:r>
                <a:rPr lang="zh-CN" altLang="en-US" sz="2000" b="1" dirty="0" smtClean="0">
                  <a:solidFill>
                    <a:srgbClr val="C00000"/>
                  </a:solidFill>
                </a:rPr>
                <a:t>企业流动性管理利器</a:t>
              </a:r>
              <a:endParaRPr lang="zh-CN" altLang="en-US" sz="2000" b="1" dirty="0">
                <a:solidFill>
                  <a:srgbClr val="C00000"/>
                </a:solidFill>
              </a:endParaRPr>
            </a:p>
          </p:txBody>
        </p:sp>
      </p:grpSp>
      <p:sp>
        <p:nvSpPr>
          <p:cNvPr id="2" name="灯片编号占位符 1"/>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up)">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left)">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wipe(up)">
                                      <p:cBhvr>
                                        <p:cTn id="17" dur="500"/>
                                        <p:tgtEl>
                                          <p:spTgt spid="1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wipe(left)">
                                      <p:cBhvr>
                                        <p:cTn id="2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TextBox 19"/>
          <p:cNvSpPr txBox="1"/>
          <p:nvPr/>
        </p:nvSpPr>
        <p:spPr>
          <a:xfrm>
            <a:off x="4933938" y="1685762"/>
            <a:ext cx="6622186" cy="3770263"/>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中信银行</a:t>
            </a:r>
            <a:r>
              <a:rPr kumimoji="0" lang="en-US" alt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外汇交易通</a:t>
            </a:r>
            <a:r>
              <a:rPr kumimoji="0" lang="en-US" alt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endParaRPr kumimoji="0" lang="en-US" alt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rPr>
              <a:t>是我行开发的PC端外汇资金交易平台，为企业客户提供</a:t>
            </a:r>
            <a:r>
              <a:rPr kumimoji="0" lang="en-US" altLang="zh-CN"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rPr>
              <a:t>即期、远期、掉期、期权</a:t>
            </a:r>
            <a:r>
              <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rPr>
              <a:t>等外汇资金产品的在线报价、交易、交割和管理等功能，涵盖</a:t>
            </a:r>
            <a:r>
              <a:rPr kumimoji="0" lang="en-US" altLang="zh-CN"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rPr>
              <a:t>交易、交割、查询、管理、图表以及资讯</a:t>
            </a:r>
            <a:r>
              <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rPr>
              <a:t>六大功能模块。</a:t>
            </a:r>
            <a:endPar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sym typeface="inpin heiti" pitchFamily="2" charset="-122"/>
              </a:rPr>
              <a:t>功能优势：快捷</a:t>
            </a:r>
            <a:r>
              <a:rPr kumimoji="0" lang="en-US" altLang="zh-CN" sz="1800" b="1"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sym typeface="inpin heiti" pitchFamily="2" charset="-122"/>
              </a:rPr>
              <a:t>-</a:t>
            </a:r>
            <a:r>
              <a:rPr kumimoji="0" lang="zh-CN" altLang="en-US" sz="1800" b="1"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sym typeface="inpin heiti" pitchFamily="2" charset="-122"/>
              </a:rPr>
              <a:t>在线办理，免纸质申请；灵活</a:t>
            </a:r>
            <a:r>
              <a:rPr kumimoji="0" lang="en-US" altLang="zh-CN" sz="1800" b="1"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sym typeface="inpin heiti" pitchFamily="2" charset="-122"/>
              </a:rPr>
              <a:t>-</a:t>
            </a:r>
            <a:r>
              <a:rPr kumimoji="0" lang="zh-CN" altLang="en-US" sz="1800" b="1"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sym typeface="inpin heiti" pitchFamily="2" charset="-122"/>
              </a:rPr>
              <a:t>自主盯盘，实时成交；专业</a:t>
            </a:r>
            <a:r>
              <a:rPr kumimoji="0" lang="en-US" altLang="zh-CN" sz="1800" b="1"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sym typeface="inpin heiti" pitchFamily="2" charset="-122"/>
              </a:rPr>
              <a:t>-</a:t>
            </a:r>
            <a:r>
              <a:rPr kumimoji="0" lang="zh-CN" altLang="en-US" sz="1800" b="1"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sym typeface="inpin heiti" pitchFamily="2" charset="-122"/>
              </a:rPr>
              <a:t>提供专业汇率资讯与走势分析。</a:t>
            </a:r>
            <a:endPar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6" name="标题 2"/>
          <p:cNvSpPr>
            <a:spLocks noGrp="1"/>
          </p:cNvSpPr>
          <p:nvPr>
            <p:ph type="title"/>
          </p:nvPr>
        </p:nvSpPr>
        <p:spPr>
          <a:xfrm>
            <a:off x="732561" y="195527"/>
            <a:ext cx="9327292" cy="675503"/>
          </a:xfrm>
        </p:spPr>
        <p:txBody>
          <a:bodyPr>
            <a:normAutofit/>
          </a:bodyPr>
          <a:lstStyle/>
          <a:p>
            <a:r>
              <a:rPr lang="zh-CN" altLang="en-US" sz="2800" b="1" spc="150" dirty="0">
                <a:ea typeface="微软雅黑" panose="020B0503020204020204" pitchFamily="34" charset="-122"/>
                <a:cs typeface="微软雅黑" panose="020B0503020204020204" pitchFamily="34" charset="-122"/>
                <a:sym typeface="+mn-ea"/>
              </a:rPr>
              <a:t>外汇资金交易平台：外汇交易通</a:t>
            </a:r>
            <a:endParaRPr lang="zh-CN" altLang="en-US" sz="2800" b="1" spc="150" dirty="0">
              <a:ea typeface="微软雅黑" panose="020B0503020204020204" pitchFamily="34" charset="-122"/>
              <a:cs typeface="微软雅黑" panose="020B0503020204020204" pitchFamily="34" charset="-122"/>
              <a:sym typeface="+mn-ea"/>
            </a:endParaRPr>
          </a:p>
        </p:txBody>
      </p:sp>
      <p:pic>
        <p:nvPicPr>
          <p:cNvPr id="18" name="图片 2"/>
          <p:cNvPicPr>
            <a:picLocks noChangeAspect="1"/>
          </p:cNvPicPr>
          <p:nvPr/>
        </p:nvPicPr>
        <p:blipFill>
          <a:blip r:embed="rId1"/>
          <a:stretch>
            <a:fillRect/>
          </a:stretch>
        </p:blipFill>
        <p:spPr>
          <a:xfrm>
            <a:off x="340223" y="947799"/>
            <a:ext cx="3857625" cy="5519502"/>
          </a:xfrm>
          <a:prstGeom prst="rect">
            <a:avLst/>
          </a:prstGeom>
          <a:noFill/>
          <a:ln w="9525">
            <a:noFill/>
          </a:ln>
        </p:spPr>
      </p:pic>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
          <p:cNvSpPr>
            <a:spLocks noGrp="1"/>
          </p:cNvSpPr>
          <p:nvPr>
            <p:ph type="title"/>
          </p:nvPr>
        </p:nvSpPr>
        <p:spPr>
          <a:xfrm>
            <a:off x="1282175" y="317489"/>
            <a:ext cx="7886700" cy="609600"/>
          </a:xfrm>
        </p:spPr>
        <p:txBody>
          <a:bodyPr anchor="ctr" anchorCtr="0">
            <a:normAutofit/>
          </a:bodyPr>
          <a:lstStyle/>
          <a:p>
            <a:r>
              <a:rPr lang="zh-CN" altLang="en-US" sz="2800" b="1" spc="150" dirty="0">
                <a:ea typeface="微软雅黑" panose="020B0503020204020204" pitchFamily="34" charset="-122"/>
              </a:rPr>
              <a:t>外汇交易通亮点介绍</a:t>
            </a:r>
            <a:endParaRPr lang="zh-CN" altLang="en-US" sz="2800" b="1" spc="150" dirty="0">
              <a:ea typeface="微软雅黑" panose="020B0503020204020204" pitchFamily="34" charset="-122"/>
            </a:endParaRPr>
          </a:p>
        </p:txBody>
      </p:sp>
      <p:grpSp>
        <p:nvGrpSpPr>
          <p:cNvPr id="30" name="组合 29"/>
          <p:cNvGrpSpPr/>
          <p:nvPr/>
        </p:nvGrpSpPr>
        <p:grpSpPr>
          <a:xfrm>
            <a:off x="1078115" y="1897856"/>
            <a:ext cx="9702493" cy="3378200"/>
            <a:chOff x="-633" y="1989"/>
            <a:chExt cx="15243" cy="5327"/>
          </a:xfrm>
          <a:solidFill>
            <a:srgbClr val="C00000"/>
          </a:solidFill>
        </p:grpSpPr>
        <p:grpSp>
          <p:nvGrpSpPr>
            <p:cNvPr id="31" name="组合 102"/>
            <p:cNvGrpSpPr/>
            <p:nvPr/>
          </p:nvGrpSpPr>
          <p:grpSpPr bwMode="auto">
            <a:xfrm>
              <a:off x="4160" y="4426"/>
              <a:ext cx="2059" cy="2081"/>
              <a:chOff x="1148973" y="1803300"/>
              <a:chExt cx="2641800" cy="2641800"/>
            </a:xfrm>
            <a:grpFill/>
          </p:grpSpPr>
          <p:grpSp>
            <p:nvGrpSpPr>
              <p:cNvPr id="85" name="组合 103"/>
              <p:cNvGrpSpPr/>
              <p:nvPr/>
            </p:nvGrpSpPr>
            <p:grpSpPr bwMode="auto">
              <a:xfrm>
                <a:off x="1148973" y="1803300"/>
                <a:ext cx="2641800" cy="2641800"/>
                <a:chOff x="1148973" y="1803300"/>
                <a:chExt cx="2641800" cy="2641800"/>
              </a:xfrm>
              <a:grpFill/>
            </p:grpSpPr>
            <p:sp>
              <p:nvSpPr>
                <p:cNvPr id="87" name="梯形 105"/>
                <p:cNvSpPr/>
                <p:nvPr/>
              </p:nvSpPr>
              <p:spPr>
                <a:xfrm>
                  <a:off x="2236102" y="1803300"/>
                  <a:ext cx="467542" cy="432369"/>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88" name="梯形 106"/>
                <p:cNvSpPr/>
                <p:nvPr/>
              </p:nvSpPr>
              <p:spPr>
                <a:xfrm rot="1800000">
                  <a:off x="2789170" y="1952250"/>
                  <a:ext cx="467542" cy="430301"/>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89" name="梯形 107"/>
                <p:cNvSpPr/>
                <p:nvPr/>
              </p:nvSpPr>
              <p:spPr>
                <a:xfrm rot="3600000">
                  <a:off x="3192010" y="2356127"/>
                  <a:ext cx="469607" cy="431430"/>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90" name="梯形 108"/>
                <p:cNvSpPr/>
                <p:nvPr/>
              </p:nvSpPr>
              <p:spPr>
                <a:xfrm rot="5400000">
                  <a:off x="3340253" y="2908486"/>
                  <a:ext cx="469608" cy="431430"/>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91" name="梯形 109"/>
                <p:cNvSpPr/>
                <p:nvPr/>
              </p:nvSpPr>
              <p:spPr>
                <a:xfrm rot="7200000">
                  <a:off x="3192010" y="3460843"/>
                  <a:ext cx="469607" cy="431430"/>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92" name="梯形 110"/>
                <p:cNvSpPr/>
                <p:nvPr/>
              </p:nvSpPr>
              <p:spPr>
                <a:xfrm rot="9000000">
                  <a:off x="2789170" y="3865848"/>
                  <a:ext cx="467542" cy="430301"/>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93" name="梯形 111"/>
                <p:cNvSpPr/>
                <p:nvPr/>
              </p:nvSpPr>
              <p:spPr>
                <a:xfrm rot="10800000">
                  <a:off x="2236102" y="4012731"/>
                  <a:ext cx="467542" cy="432369"/>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94" name="梯形 112"/>
                <p:cNvSpPr/>
                <p:nvPr/>
              </p:nvSpPr>
              <p:spPr>
                <a:xfrm rot="12600000">
                  <a:off x="1683035" y="3865848"/>
                  <a:ext cx="467542" cy="430301"/>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95" name="梯形 113"/>
                <p:cNvSpPr/>
                <p:nvPr/>
              </p:nvSpPr>
              <p:spPr>
                <a:xfrm rot="14400000">
                  <a:off x="1278131" y="3460841"/>
                  <a:ext cx="469607" cy="431431"/>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96" name="梯形 114"/>
                <p:cNvSpPr/>
                <p:nvPr/>
              </p:nvSpPr>
              <p:spPr>
                <a:xfrm rot="16200000">
                  <a:off x="1129885" y="2908484"/>
                  <a:ext cx="469608" cy="431431"/>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97" name="梯形 115"/>
                <p:cNvSpPr/>
                <p:nvPr/>
              </p:nvSpPr>
              <p:spPr>
                <a:xfrm rot="18000000">
                  <a:off x="1278131" y="2356126"/>
                  <a:ext cx="469607" cy="431431"/>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98" name="梯形 116"/>
                <p:cNvSpPr/>
                <p:nvPr/>
              </p:nvSpPr>
              <p:spPr>
                <a:xfrm rot="19800000">
                  <a:off x="1683035" y="1952250"/>
                  <a:ext cx="467542" cy="430301"/>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grpSp>
          <p:sp>
            <p:nvSpPr>
              <p:cNvPr id="86" name="同心圆 104"/>
              <p:cNvSpPr/>
              <p:nvPr/>
            </p:nvSpPr>
            <p:spPr>
              <a:xfrm>
                <a:off x="1548094" y="2204639"/>
                <a:ext cx="1872068" cy="1872223"/>
              </a:xfrm>
              <a:prstGeom prst="donut">
                <a:avLst>
                  <a:gd name="adj" fmla="val 5497"/>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grpSp>
        <p:grpSp>
          <p:nvGrpSpPr>
            <p:cNvPr id="32" name="组合 102"/>
            <p:cNvGrpSpPr/>
            <p:nvPr/>
          </p:nvGrpSpPr>
          <p:grpSpPr bwMode="auto">
            <a:xfrm>
              <a:off x="4886" y="1989"/>
              <a:ext cx="2491" cy="2518"/>
              <a:chOff x="1148973" y="1803300"/>
              <a:chExt cx="2641800" cy="2641800"/>
            </a:xfrm>
            <a:grpFill/>
          </p:grpSpPr>
          <p:grpSp>
            <p:nvGrpSpPr>
              <p:cNvPr id="71" name="组合 103"/>
              <p:cNvGrpSpPr/>
              <p:nvPr/>
            </p:nvGrpSpPr>
            <p:grpSpPr bwMode="auto">
              <a:xfrm>
                <a:off x="1148973" y="1803300"/>
                <a:ext cx="2641800" cy="2641800"/>
                <a:chOff x="1148973" y="1803300"/>
                <a:chExt cx="2641800" cy="2641800"/>
              </a:xfrm>
              <a:grpFill/>
            </p:grpSpPr>
            <p:sp>
              <p:nvSpPr>
                <p:cNvPr id="73" name="梯形 105"/>
                <p:cNvSpPr/>
                <p:nvPr/>
              </p:nvSpPr>
              <p:spPr>
                <a:xfrm>
                  <a:off x="2236102" y="1803300"/>
                  <a:ext cx="467542" cy="432369"/>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74" name="梯形 106"/>
                <p:cNvSpPr/>
                <p:nvPr/>
              </p:nvSpPr>
              <p:spPr>
                <a:xfrm rot="1800000">
                  <a:off x="2789170" y="1952250"/>
                  <a:ext cx="467542" cy="430301"/>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75" name="梯形 107"/>
                <p:cNvSpPr/>
                <p:nvPr/>
              </p:nvSpPr>
              <p:spPr>
                <a:xfrm rot="3600000">
                  <a:off x="3192010" y="2356127"/>
                  <a:ext cx="469607" cy="431430"/>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76" name="梯形 108"/>
                <p:cNvSpPr/>
                <p:nvPr/>
              </p:nvSpPr>
              <p:spPr>
                <a:xfrm rot="5400000">
                  <a:off x="3340253" y="2908486"/>
                  <a:ext cx="469608" cy="431430"/>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77" name="梯形 109"/>
                <p:cNvSpPr/>
                <p:nvPr/>
              </p:nvSpPr>
              <p:spPr>
                <a:xfrm rot="7200000">
                  <a:off x="3192010" y="3460843"/>
                  <a:ext cx="469607" cy="431430"/>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78" name="梯形 110"/>
                <p:cNvSpPr/>
                <p:nvPr/>
              </p:nvSpPr>
              <p:spPr>
                <a:xfrm rot="9000000">
                  <a:off x="2789170" y="3865848"/>
                  <a:ext cx="467542" cy="430301"/>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79" name="梯形 111"/>
                <p:cNvSpPr/>
                <p:nvPr/>
              </p:nvSpPr>
              <p:spPr>
                <a:xfrm rot="10800000">
                  <a:off x="2236102" y="4012731"/>
                  <a:ext cx="467542" cy="432369"/>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80" name="梯形 112"/>
                <p:cNvSpPr/>
                <p:nvPr/>
              </p:nvSpPr>
              <p:spPr>
                <a:xfrm rot="12600000">
                  <a:off x="1683035" y="3865848"/>
                  <a:ext cx="467542" cy="430301"/>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81" name="梯形 113"/>
                <p:cNvSpPr/>
                <p:nvPr/>
              </p:nvSpPr>
              <p:spPr>
                <a:xfrm rot="14400000">
                  <a:off x="1278131" y="3460841"/>
                  <a:ext cx="469607" cy="431431"/>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82" name="梯形 114"/>
                <p:cNvSpPr/>
                <p:nvPr/>
              </p:nvSpPr>
              <p:spPr>
                <a:xfrm rot="16200000">
                  <a:off x="1129885" y="2908484"/>
                  <a:ext cx="469608" cy="431431"/>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83" name="梯形 115"/>
                <p:cNvSpPr/>
                <p:nvPr/>
              </p:nvSpPr>
              <p:spPr>
                <a:xfrm rot="18000000">
                  <a:off x="1278131" y="2356126"/>
                  <a:ext cx="469607" cy="431431"/>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84" name="梯形 116"/>
                <p:cNvSpPr/>
                <p:nvPr/>
              </p:nvSpPr>
              <p:spPr>
                <a:xfrm rot="19800000">
                  <a:off x="1683035" y="1952250"/>
                  <a:ext cx="467542" cy="430301"/>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grpSp>
          <p:sp>
            <p:nvSpPr>
              <p:cNvPr id="72" name="同心圆 104"/>
              <p:cNvSpPr/>
              <p:nvPr/>
            </p:nvSpPr>
            <p:spPr>
              <a:xfrm>
                <a:off x="1548094" y="2204639"/>
                <a:ext cx="1872068" cy="1872223"/>
              </a:xfrm>
              <a:prstGeom prst="donut">
                <a:avLst>
                  <a:gd name="adj" fmla="val 5497"/>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grpSp>
        <p:grpSp>
          <p:nvGrpSpPr>
            <p:cNvPr id="33" name="组合 102"/>
            <p:cNvGrpSpPr/>
            <p:nvPr/>
          </p:nvGrpSpPr>
          <p:grpSpPr bwMode="auto">
            <a:xfrm>
              <a:off x="6300" y="3965"/>
              <a:ext cx="3316" cy="3351"/>
              <a:chOff x="1148973" y="1803300"/>
              <a:chExt cx="2641800" cy="2641800"/>
            </a:xfrm>
            <a:grpFill/>
          </p:grpSpPr>
          <p:grpSp>
            <p:nvGrpSpPr>
              <p:cNvPr id="57" name="组合 103"/>
              <p:cNvGrpSpPr/>
              <p:nvPr/>
            </p:nvGrpSpPr>
            <p:grpSpPr bwMode="auto">
              <a:xfrm>
                <a:off x="1148973" y="1803300"/>
                <a:ext cx="2641800" cy="2641800"/>
                <a:chOff x="1148973" y="1803300"/>
                <a:chExt cx="2641800" cy="2641800"/>
              </a:xfrm>
              <a:grpFill/>
            </p:grpSpPr>
            <p:sp>
              <p:nvSpPr>
                <p:cNvPr id="59" name="梯形 105"/>
                <p:cNvSpPr/>
                <p:nvPr/>
              </p:nvSpPr>
              <p:spPr>
                <a:xfrm>
                  <a:off x="2236102" y="1803300"/>
                  <a:ext cx="467542" cy="432369"/>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60" name="梯形 106"/>
                <p:cNvSpPr/>
                <p:nvPr/>
              </p:nvSpPr>
              <p:spPr>
                <a:xfrm rot="1800000">
                  <a:off x="2789170" y="1952250"/>
                  <a:ext cx="467542" cy="430301"/>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61" name="梯形 107"/>
                <p:cNvSpPr/>
                <p:nvPr/>
              </p:nvSpPr>
              <p:spPr>
                <a:xfrm rot="3600000">
                  <a:off x="3192010" y="2356127"/>
                  <a:ext cx="469607" cy="431430"/>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62" name="梯形 108"/>
                <p:cNvSpPr/>
                <p:nvPr/>
              </p:nvSpPr>
              <p:spPr>
                <a:xfrm rot="5400000">
                  <a:off x="3340253" y="2908486"/>
                  <a:ext cx="469608" cy="431430"/>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63" name="梯形 109"/>
                <p:cNvSpPr/>
                <p:nvPr/>
              </p:nvSpPr>
              <p:spPr>
                <a:xfrm rot="7200000">
                  <a:off x="3192010" y="3460843"/>
                  <a:ext cx="469607" cy="431430"/>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64" name="梯形 110"/>
                <p:cNvSpPr/>
                <p:nvPr/>
              </p:nvSpPr>
              <p:spPr>
                <a:xfrm rot="9000000">
                  <a:off x="2789170" y="3865848"/>
                  <a:ext cx="467542" cy="430301"/>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65" name="梯形 111"/>
                <p:cNvSpPr/>
                <p:nvPr/>
              </p:nvSpPr>
              <p:spPr>
                <a:xfrm rot="10800000">
                  <a:off x="2236102" y="4012731"/>
                  <a:ext cx="467542" cy="432369"/>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66" name="梯形 112"/>
                <p:cNvSpPr/>
                <p:nvPr/>
              </p:nvSpPr>
              <p:spPr>
                <a:xfrm rot="12600000">
                  <a:off x="1683035" y="3865848"/>
                  <a:ext cx="467542" cy="430301"/>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67" name="梯形 113"/>
                <p:cNvSpPr/>
                <p:nvPr/>
              </p:nvSpPr>
              <p:spPr>
                <a:xfrm rot="14400000">
                  <a:off x="1278131" y="3460841"/>
                  <a:ext cx="469607" cy="431431"/>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68" name="梯形 114"/>
                <p:cNvSpPr/>
                <p:nvPr/>
              </p:nvSpPr>
              <p:spPr>
                <a:xfrm rot="16200000">
                  <a:off x="1129885" y="2908484"/>
                  <a:ext cx="469608" cy="431431"/>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69" name="梯形 115"/>
                <p:cNvSpPr/>
                <p:nvPr/>
              </p:nvSpPr>
              <p:spPr>
                <a:xfrm rot="18000000">
                  <a:off x="1278131" y="2356126"/>
                  <a:ext cx="469607" cy="431431"/>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70" name="梯形 116"/>
                <p:cNvSpPr/>
                <p:nvPr/>
              </p:nvSpPr>
              <p:spPr>
                <a:xfrm rot="19800000">
                  <a:off x="1683035" y="1952250"/>
                  <a:ext cx="467542" cy="430301"/>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grpSp>
          <p:sp>
            <p:nvSpPr>
              <p:cNvPr id="58" name="同心圆 104"/>
              <p:cNvSpPr/>
              <p:nvPr/>
            </p:nvSpPr>
            <p:spPr>
              <a:xfrm>
                <a:off x="1548094" y="2204639"/>
                <a:ext cx="1872068" cy="1872223"/>
              </a:xfrm>
              <a:prstGeom prst="donut">
                <a:avLst>
                  <a:gd name="adj" fmla="val 5497"/>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grpSp>
        <p:grpSp>
          <p:nvGrpSpPr>
            <p:cNvPr id="34" name="组合 102"/>
            <p:cNvGrpSpPr/>
            <p:nvPr/>
          </p:nvGrpSpPr>
          <p:grpSpPr bwMode="auto">
            <a:xfrm>
              <a:off x="7490" y="2217"/>
              <a:ext cx="1702" cy="1720"/>
              <a:chOff x="1148973" y="1803300"/>
              <a:chExt cx="2641800" cy="2641800"/>
            </a:xfrm>
            <a:grpFill/>
          </p:grpSpPr>
          <p:grpSp>
            <p:nvGrpSpPr>
              <p:cNvPr id="43" name="组合 103"/>
              <p:cNvGrpSpPr/>
              <p:nvPr/>
            </p:nvGrpSpPr>
            <p:grpSpPr bwMode="auto">
              <a:xfrm>
                <a:off x="1148973" y="1803300"/>
                <a:ext cx="2641800" cy="2641800"/>
                <a:chOff x="1148973" y="1803300"/>
                <a:chExt cx="2641800" cy="2641800"/>
              </a:xfrm>
              <a:grpFill/>
            </p:grpSpPr>
            <p:sp>
              <p:nvSpPr>
                <p:cNvPr id="45" name="梯形 105"/>
                <p:cNvSpPr/>
                <p:nvPr/>
              </p:nvSpPr>
              <p:spPr>
                <a:xfrm>
                  <a:off x="2236102" y="1803300"/>
                  <a:ext cx="467542" cy="432369"/>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46" name="梯形 106"/>
                <p:cNvSpPr/>
                <p:nvPr/>
              </p:nvSpPr>
              <p:spPr>
                <a:xfrm rot="1800000">
                  <a:off x="2789170" y="1952250"/>
                  <a:ext cx="467542" cy="430301"/>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47" name="梯形 107"/>
                <p:cNvSpPr/>
                <p:nvPr/>
              </p:nvSpPr>
              <p:spPr>
                <a:xfrm rot="3600000">
                  <a:off x="3192010" y="2356127"/>
                  <a:ext cx="469607" cy="431430"/>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48" name="梯形 108"/>
                <p:cNvSpPr/>
                <p:nvPr/>
              </p:nvSpPr>
              <p:spPr>
                <a:xfrm rot="5400000">
                  <a:off x="3340253" y="2908486"/>
                  <a:ext cx="469608" cy="431430"/>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49" name="梯形 109"/>
                <p:cNvSpPr/>
                <p:nvPr/>
              </p:nvSpPr>
              <p:spPr>
                <a:xfrm rot="7200000">
                  <a:off x="3192010" y="3460843"/>
                  <a:ext cx="469607" cy="431430"/>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50" name="梯形 110"/>
                <p:cNvSpPr/>
                <p:nvPr/>
              </p:nvSpPr>
              <p:spPr>
                <a:xfrm rot="9000000">
                  <a:off x="2789170" y="3865848"/>
                  <a:ext cx="467542" cy="430301"/>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51" name="梯形 111"/>
                <p:cNvSpPr/>
                <p:nvPr/>
              </p:nvSpPr>
              <p:spPr>
                <a:xfrm rot="10800000">
                  <a:off x="2236102" y="4012731"/>
                  <a:ext cx="467542" cy="432369"/>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52" name="梯形 112"/>
                <p:cNvSpPr/>
                <p:nvPr/>
              </p:nvSpPr>
              <p:spPr>
                <a:xfrm rot="12600000">
                  <a:off x="1683035" y="3865848"/>
                  <a:ext cx="467542" cy="430301"/>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53" name="梯形 113"/>
                <p:cNvSpPr/>
                <p:nvPr/>
              </p:nvSpPr>
              <p:spPr>
                <a:xfrm rot="14400000">
                  <a:off x="1278131" y="3460841"/>
                  <a:ext cx="469607" cy="431431"/>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54" name="梯形 114"/>
                <p:cNvSpPr/>
                <p:nvPr/>
              </p:nvSpPr>
              <p:spPr>
                <a:xfrm rot="16200000">
                  <a:off x="1129885" y="2908484"/>
                  <a:ext cx="469608" cy="431431"/>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55" name="梯形 115"/>
                <p:cNvSpPr/>
                <p:nvPr/>
              </p:nvSpPr>
              <p:spPr>
                <a:xfrm rot="18000000">
                  <a:off x="1278131" y="2356126"/>
                  <a:ext cx="469607" cy="431431"/>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sp>
              <p:nvSpPr>
                <p:cNvPr id="56" name="梯形 116"/>
                <p:cNvSpPr/>
                <p:nvPr/>
              </p:nvSpPr>
              <p:spPr>
                <a:xfrm rot="19800000">
                  <a:off x="1683035" y="1952250"/>
                  <a:ext cx="467542" cy="430301"/>
                </a:xfrm>
                <a:prstGeom prst="trapezoid">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grpSp>
          <p:sp>
            <p:nvSpPr>
              <p:cNvPr id="44" name="同心圆 104"/>
              <p:cNvSpPr/>
              <p:nvPr/>
            </p:nvSpPr>
            <p:spPr>
              <a:xfrm>
                <a:off x="1548094" y="2204639"/>
                <a:ext cx="1872068" cy="1872223"/>
              </a:xfrm>
              <a:prstGeom prst="donut">
                <a:avLst>
                  <a:gd name="adj" fmla="val 5497"/>
                </a:avLst>
              </a:prstGeom>
              <a:grpFill/>
              <a:ln w="12700">
                <a:gradFill>
                  <a:gsLst>
                    <a:gs pos="89000">
                      <a:sysClr val="window" lastClr="FFFFFF">
                        <a:lumMod val="85000"/>
                      </a:sysClr>
                    </a:gs>
                    <a:gs pos="0">
                      <a:sysClr val="window" lastClr="FFFFFF"/>
                    </a:gs>
                  </a:gsLst>
                  <a:lin ang="7200000" scaled="0"/>
                </a:gradFill>
              </a:ln>
              <a:effectLst>
                <a:outerShdw blurRad="254000" dist="127000" dir="8160000" algn="tr" rotWithShape="0">
                  <a:prstClr val="black">
                    <a:alpha val="34000"/>
                  </a:prstClr>
                </a:outerShdw>
              </a:effectLst>
            </p:spPr>
            <p:style>
              <a:lnRef idx="2">
                <a:srgbClr val="080808">
                  <a:shade val="50000"/>
                </a:srgbClr>
              </a:lnRef>
              <a:fillRef idx="1">
                <a:srgbClr val="080808"/>
              </a:fillRef>
              <a:effectRef idx="0">
                <a:srgbClr val="080808"/>
              </a:effectRef>
              <a:fontRef idx="minor">
                <a:sysClr val="window" lastClr="FFFFFF"/>
              </a:fontRef>
            </p:style>
            <p:txBody>
              <a:bodyPr rtlCol="0" anchor="ctr"/>
              <a:lstStyle/>
              <a:p>
                <a:pPr algn="ctr" fontAlgn="base"/>
                <a:endParaRPr lang="zh-CN" altLang="en-US" sz="1350" strike="noStrike" noProof="1">
                  <a:latin typeface="+mj-ea"/>
                  <a:ea typeface="+mj-ea"/>
                </a:endParaRPr>
              </a:p>
            </p:txBody>
          </p:sp>
        </p:grpSp>
        <p:sp>
          <p:nvSpPr>
            <p:cNvPr id="41" name="TextBox 259"/>
            <p:cNvSpPr txBox="1"/>
            <p:nvPr/>
          </p:nvSpPr>
          <p:spPr>
            <a:xfrm>
              <a:off x="-633" y="2533"/>
              <a:ext cx="5441" cy="2353"/>
            </a:xfrm>
            <a:prstGeom prst="rect">
              <a:avLst/>
            </a:prstGeom>
            <a:noFill/>
          </p:spPr>
          <p:txBody>
            <a:bodyPr wrap="square" lIns="0" tIns="0" rtlCol="0" anchor="t">
              <a:spAutoFit/>
            </a:bodyPr>
            <a:lstStyle/>
            <a:p>
              <a:pPr marL="285750" indent="-285750" defTabSz="895350" fontAlgn="auto">
                <a:lnSpc>
                  <a:spcPct val="150000"/>
                </a:lnSpc>
                <a:spcAft>
                  <a:spcPts val="600"/>
                </a:spcAft>
                <a:buSzPct val="84000"/>
                <a:buFont typeface="Wingdings" panose="05000000000000000000" charset="0"/>
                <a:buChar char="Ø"/>
                <a:defRPr/>
              </a:pPr>
              <a:r>
                <a:rPr lang="zh-CN" altLang="en-US" sz="1400" b="1" strike="noStrike" kern="0" noProof="1">
                  <a:latin typeface="微软雅黑" panose="020B0503020204020204" pitchFamily="34" charset="-122"/>
                  <a:ea typeface="微软雅黑" panose="020B0503020204020204" pitchFamily="34" charset="-122"/>
                  <a:cs typeface="微软雅黑" panose="020B0503020204020204" pitchFamily="34" charset="-122"/>
                  <a:sym typeface="+mn-ea"/>
                </a:rPr>
                <a:t>免纸质材料，释放人力</a:t>
              </a:r>
              <a:endParaRPr lang="zh-CN" altLang="en-US" sz="1400" b="1" strike="noStrike" kern="0" noProof="1">
                <a:latin typeface="微软雅黑" panose="020B0503020204020204" pitchFamily="34" charset="-122"/>
                <a:cs typeface="微软雅黑" panose="020B0503020204020204" pitchFamily="34" charset="-122"/>
                <a:sym typeface="+mn-ea"/>
              </a:endParaRPr>
            </a:p>
            <a:p>
              <a:pPr marL="285750" indent="-285750" defTabSz="895350" fontAlgn="auto">
                <a:lnSpc>
                  <a:spcPct val="150000"/>
                </a:lnSpc>
                <a:spcAft>
                  <a:spcPts val="600"/>
                </a:spcAft>
                <a:buSzPct val="84000"/>
                <a:buFont typeface="Wingdings" panose="05000000000000000000" charset="0"/>
                <a:buChar char="Ø"/>
                <a:defRPr/>
              </a:pPr>
              <a:r>
                <a:rPr lang="zh-CN" altLang="en-US" sz="1400" b="1" strike="noStrike" kern="0" noProof="1">
                  <a:latin typeface="微软雅黑" panose="020B0503020204020204" pitchFamily="34" charset="-122"/>
                  <a:ea typeface="微软雅黑" panose="020B0503020204020204" pitchFamily="34" charset="-122"/>
                  <a:cs typeface="微软雅黑" panose="020B0503020204020204" pitchFamily="34" charset="-122"/>
                  <a:sym typeface="+mn-ea"/>
                </a:rPr>
                <a:t>交易时间最晚当日</a:t>
              </a:r>
              <a:r>
                <a:rPr lang="en-US" altLang="zh-CN" sz="1400" b="1" strike="noStrike" kern="0" noProof="1">
                  <a:latin typeface="微软雅黑" panose="020B0503020204020204" pitchFamily="34" charset="-122"/>
                  <a:ea typeface="微软雅黑" panose="020B0503020204020204" pitchFamily="34" charset="-122"/>
                  <a:cs typeface="微软雅黑" panose="020B0503020204020204" pitchFamily="34" charset="-122"/>
                  <a:sym typeface="+mn-ea"/>
                </a:rPr>
                <a:t>23</a:t>
              </a:r>
              <a:r>
                <a:rPr lang="zh-CN" altLang="en-US" sz="1400" b="1" strike="noStrike" kern="0" noProof="1">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strike="noStrike" kern="0" noProof="1">
                  <a:latin typeface="微软雅黑" panose="020B0503020204020204" pitchFamily="34" charset="-122"/>
                  <a:ea typeface="微软雅黑" panose="020B0503020204020204" pitchFamily="34" charset="-122"/>
                  <a:cs typeface="微软雅黑" panose="020B0503020204020204" pitchFamily="34" charset="-122"/>
                  <a:sym typeface="+mn-ea"/>
                </a:rPr>
                <a:t>30</a:t>
              </a:r>
              <a:r>
                <a:rPr lang="zh-CN" altLang="en-US" sz="1400" b="1" strike="noStrike" kern="0" noProof="1">
                  <a:latin typeface="微软雅黑" panose="020B0503020204020204" pitchFamily="34" charset="-122"/>
                  <a:ea typeface="微软雅黑" panose="020B0503020204020204" pitchFamily="34" charset="-122"/>
                  <a:cs typeface="微软雅黑" panose="020B0503020204020204" pitchFamily="34" charset="-122"/>
                  <a:sym typeface="+mn-ea"/>
                </a:rPr>
                <a:t>，不会错过午休和夜间市场</a:t>
              </a:r>
              <a:endParaRPr lang="zh-CN" altLang="en-US" sz="1400" b="1" strike="noStrike" kern="0" noProof="1">
                <a:latin typeface="微软雅黑" panose="020B0503020204020204" pitchFamily="34" charset="-122"/>
                <a:cs typeface="微软雅黑" panose="020B0503020204020204" pitchFamily="34" charset="-122"/>
                <a:sym typeface="+mn-ea"/>
              </a:endParaRPr>
            </a:p>
            <a:p>
              <a:pPr marL="285750" indent="-285750" defTabSz="895350" fontAlgn="auto">
                <a:lnSpc>
                  <a:spcPct val="150000"/>
                </a:lnSpc>
                <a:spcAft>
                  <a:spcPts val="600"/>
                </a:spcAft>
                <a:buSzPct val="84000"/>
                <a:buFont typeface="Wingdings" panose="05000000000000000000" charset="0"/>
                <a:buChar char="Ø"/>
                <a:defRPr/>
              </a:pPr>
              <a:r>
                <a:rPr lang="zh-CN" altLang="en-US" sz="1400" b="1" strike="noStrike" kern="0" noProof="1">
                  <a:latin typeface="微软雅黑" panose="020B0503020204020204" pitchFamily="34" charset="-122"/>
                  <a:ea typeface="微软雅黑" panose="020B0503020204020204" pitchFamily="34" charset="-122"/>
                  <a:cs typeface="微软雅黑" panose="020B0503020204020204" pitchFamily="34" charset="-122"/>
                  <a:sym typeface="+mn-ea"/>
                </a:rPr>
                <a:t>客户自行交易，提高资金到账效率</a:t>
              </a:r>
              <a:endParaRPr lang="zh-CN" altLang="en-US" sz="1400" b="1" strike="noStrike" kern="0" noProof="1">
                <a:latin typeface="微软雅黑" panose="020B0503020204020204" pitchFamily="34" charset="-122"/>
                <a:cs typeface="微软雅黑" panose="020B0503020204020204" pitchFamily="34" charset="-122"/>
                <a:sym typeface="+mn-ea"/>
              </a:endParaRPr>
            </a:p>
          </p:txBody>
        </p:sp>
        <p:sp>
          <p:nvSpPr>
            <p:cNvPr id="42" name="TextBox 262"/>
            <p:cNvSpPr txBox="1"/>
            <p:nvPr/>
          </p:nvSpPr>
          <p:spPr>
            <a:xfrm>
              <a:off x="9692" y="2193"/>
              <a:ext cx="4918" cy="2009"/>
            </a:xfrm>
            <a:prstGeom prst="rect">
              <a:avLst/>
            </a:prstGeom>
            <a:noFill/>
          </p:spPr>
          <p:txBody>
            <a:bodyPr wrap="square" lIns="0" tIns="0" rtlCol="0" anchor="t">
              <a:spAutoFit/>
            </a:bodyPr>
            <a:lstStyle/>
            <a:p>
              <a:pPr marL="285750" indent="-285750" fontAlgn="auto">
                <a:lnSpc>
                  <a:spcPct val="200000"/>
                </a:lnSpc>
                <a:buFont typeface="Wingdings" panose="05000000000000000000" charset="0"/>
                <a:buChar char="Ø"/>
              </a:pPr>
              <a:r>
                <a:rPr lang="zh-CN" altLang="en-US" sz="1400" b="1" strike="noStrike" kern="0" noProof="1">
                  <a:latin typeface="微软雅黑" panose="020B0503020204020204" pitchFamily="34" charset="-122"/>
                  <a:ea typeface="微软雅黑" panose="020B0503020204020204" pitchFamily="34" charset="-122"/>
                  <a:cs typeface="微软雅黑" panose="020B0503020204020204" pitchFamily="34" charset="-122"/>
                  <a:sym typeface="+mn-ea"/>
                </a:rPr>
                <a:t>免费浏览新华财经权威资讯和中信银行专业分析</a:t>
              </a:r>
              <a:endParaRPr lang="en-US" altLang="zh-CN" sz="1400" b="1" strike="noStrike" kern="0"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fontAlgn="auto">
                <a:lnSpc>
                  <a:spcPct val="200000"/>
                </a:lnSpc>
                <a:buFont typeface="Wingdings" panose="05000000000000000000" charset="0"/>
                <a:buChar char="Ø"/>
              </a:pPr>
              <a:r>
                <a:rPr lang="zh-CN" altLang="en-US" sz="1400" b="1" strike="noStrike" kern="0" noProof="1">
                  <a:latin typeface="微软雅黑" panose="020B0503020204020204" pitchFamily="34" charset="-122"/>
                  <a:ea typeface="微软雅黑" panose="020B0503020204020204" pitchFamily="34" charset="-122"/>
                  <a:cs typeface="微软雅黑" panose="020B0503020204020204" pitchFamily="34" charset="-122"/>
                  <a:sym typeface="+mn-ea"/>
                </a:rPr>
                <a:t>资讯时效性优于市面常见软件</a:t>
              </a:r>
              <a:endParaRPr lang="zh-CN" altLang="en-US" sz="1400" b="1" strike="noStrike" kern="0" noProof="1">
                <a:latin typeface="微软雅黑" panose="020B0503020204020204" pitchFamily="34" charset="-122"/>
                <a:cs typeface="微软雅黑" panose="020B0503020204020204" pitchFamily="34" charset="-122"/>
              </a:endParaRPr>
            </a:p>
          </p:txBody>
        </p:sp>
      </p:grpSp>
      <p:sp>
        <p:nvSpPr>
          <p:cNvPr id="99" name="文本框 98"/>
          <p:cNvSpPr txBox="1"/>
          <p:nvPr/>
        </p:nvSpPr>
        <p:spPr>
          <a:xfrm>
            <a:off x="4900613" y="2454275"/>
            <a:ext cx="1001713" cy="506413"/>
          </a:xfrm>
          <a:prstGeom prst="rect">
            <a:avLst/>
          </a:prstGeom>
          <a:noFill/>
        </p:spPr>
        <p:txBody>
          <a:bodyPr wrap="square" rtlCol="0">
            <a:spAutoFit/>
          </a:bodyPr>
          <a:lstStyle/>
          <a:p>
            <a:pPr marR="0" algn="ctr" defTabSz="914400" eaLnBrk="0" hangingPunct="0">
              <a:buClrTx/>
              <a:buSzTx/>
              <a:buFontTx/>
              <a:buNone/>
            </a:pPr>
            <a:r>
              <a:rPr kumimoji="0" lang="zh-CN" altLang="en-US" sz="1350" b="1" kern="1200" cap="none" spc="0" normalizeH="0" baseline="0" noProof="1">
                <a:solidFill>
                  <a:srgbClr val="C0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rPr>
              <a:t>实时</a:t>
            </a:r>
            <a:r>
              <a:rPr kumimoji="0" lang="en-US" altLang="zh-CN" sz="1350" b="1" kern="1200" cap="none" spc="0" normalizeH="0" baseline="0" noProof="1">
                <a:solidFill>
                  <a:srgbClr val="C0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rPr>
              <a:t>+</a:t>
            </a:r>
            <a:r>
              <a:rPr kumimoji="0" lang="zh-CN" altLang="en-US" sz="1350" b="1" kern="1200" cap="none" spc="0" normalizeH="0" baseline="0" noProof="1">
                <a:solidFill>
                  <a:srgbClr val="C0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rPr>
              <a:t>挂单交易</a:t>
            </a:r>
            <a:endParaRPr kumimoji="0" lang="zh-CN" altLang="en-US" sz="1350" b="1" kern="1200" cap="none" spc="0" normalizeH="0" baseline="0" noProof="1">
              <a:solidFill>
                <a:srgbClr val="C0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endParaRPr>
          </a:p>
        </p:txBody>
      </p:sp>
      <p:sp>
        <p:nvSpPr>
          <p:cNvPr id="100" name="文本框 99"/>
          <p:cNvSpPr txBox="1"/>
          <p:nvPr/>
        </p:nvSpPr>
        <p:spPr>
          <a:xfrm>
            <a:off x="6554788" y="2354263"/>
            <a:ext cx="560388" cy="507831"/>
          </a:xfrm>
          <a:prstGeom prst="rect">
            <a:avLst/>
          </a:prstGeom>
          <a:noFill/>
        </p:spPr>
        <p:txBody>
          <a:bodyPr wrap="square" rtlCol="0">
            <a:spAutoFit/>
          </a:bodyPr>
          <a:lstStyle/>
          <a:p>
            <a:pPr marR="0" defTabSz="914400" eaLnBrk="0" hangingPunct="0">
              <a:buClrTx/>
              <a:buSzTx/>
              <a:buFontTx/>
              <a:buNone/>
            </a:pPr>
            <a:r>
              <a:rPr lang="zh-CN" altLang="en-US" sz="1350" b="1" noProof="1">
                <a:solidFill>
                  <a:srgbClr val="C0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财经</a:t>
            </a:r>
            <a:r>
              <a:rPr kumimoji="0" lang="zh-CN" altLang="en-US" sz="1350" b="1" kern="1200" cap="none" spc="0" normalizeH="0" baseline="0" noProof="1">
                <a:solidFill>
                  <a:srgbClr val="C0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rPr>
              <a:t>资讯</a:t>
            </a:r>
            <a:endParaRPr kumimoji="0" lang="zh-CN" altLang="en-US" sz="1350" b="1" kern="1200" cap="none" spc="0" normalizeH="0" baseline="0" noProof="1">
              <a:solidFill>
                <a:srgbClr val="C0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endParaRPr>
          </a:p>
        </p:txBody>
      </p:sp>
      <p:sp>
        <p:nvSpPr>
          <p:cNvPr id="101" name="文本框 100"/>
          <p:cNvSpPr txBox="1"/>
          <p:nvPr/>
        </p:nvSpPr>
        <p:spPr>
          <a:xfrm>
            <a:off x="4541838" y="3873500"/>
            <a:ext cx="587375" cy="507831"/>
          </a:xfrm>
          <a:prstGeom prst="rect">
            <a:avLst/>
          </a:prstGeom>
          <a:noFill/>
        </p:spPr>
        <p:txBody>
          <a:bodyPr wrap="square" rtlCol="0">
            <a:spAutoFit/>
          </a:bodyPr>
          <a:lstStyle/>
          <a:p>
            <a:pPr marR="0" defTabSz="914400" eaLnBrk="0" hangingPunct="0">
              <a:buClrTx/>
              <a:buSzTx/>
              <a:buFontTx/>
              <a:buNone/>
            </a:pPr>
            <a:r>
              <a:rPr kumimoji="0" lang="zh-CN" altLang="en-US" sz="1350" b="1" kern="1200" cap="none" spc="0" normalizeH="0" baseline="0" noProof="1">
                <a:solidFill>
                  <a:srgbClr val="C0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rPr>
              <a:t>简单便捷</a:t>
            </a:r>
            <a:endParaRPr kumimoji="0" lang="zh-CN" altLang="en-US" sz="1350" b="1" kern="1200" cap="none" spc="0" normalizeH="0" baseline="0" noProof="1">
              <a:solidFill>
                <a:srgbClr val="C0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endParaRPr>
          </a:p>
        </p:txBody>
      </p:sp>
      <p:sp>
        <p:nvSpPr>
          <p:cNvPr id="102" name="文本框 101"/>
          <p:cNvSpPr txBox="1"/>
          <p:nvPr/>
        </p:nvSpPr>
        <p:spPr>
          <a:xfrm>
            <a:off x="6267450" y="3967163"/>
            <a:ext cx="587375" cy="552450"/>
          </a:xfrm>
          <a:prstGeom prst="rect">
            <a:avLst/>
          </a:prstGeom>
          <a:noFill/>
        </p:spPr>
        <p:txBody>
          <a:bodyPr wrap="square" rtlCol="0">
            <a:spAutoFit/>
          </a:bodyPr>
          <a:lstStyle/>
          <a:p>
            <a:pPr marR="0" defTabSz="914400" eaLnBrk="0" hangingPunct="0">
              <a:buClrTx/>
              <a:buSzTx/>
              <a:buFontTx/>
              <a:buNone/>
            </a:pPr>
            <a:r>
              <a:rPr kumimoji="0" lang="zh-CN" altLang="en-US" sz="1500" b="1" kern="1200" cap="none" spc="0" normalizeH="0" baseline="0" noProof="1">
                <a:solidFill>
                  <a:srgbClr val="C0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rPr>
              <a:t>品牌服务</a:t>
            </a:r>
            <a:endParaRPr kumimoji="0" lang="zh-CN" altLang="en-US" sz="1500" b="1" kern="1200" cap="none" spc="0" normalizeH="0" baseline="0" noProof="1">
              <a:solidFill>
                <a:srgbClr val="C0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endParaRPr>
          </a:p>
        </p:txBody>
      </p:sp>
      <p:sp>
        <p:nvSpPr>
          <p:cNvPr id="46087" name="TextBox 259"/>
          <p:cNvSpPr txBox="1"/>
          <p:nvPr/>
        </p:nvSpPr>
        <p:spPr>
          <a:xfrm>
            <a:off x="7650163" y="4408488"/>
            <a:ext cx="3436937" cy="1090612"/>
          </a:xfrm>
          <a:prstGeom prst="rect">
            <a:avLst/>
          </a:prstGeom>
          <a:noFill/>
          <a:ln w="9525">
            <a:noFill/>
          </a:ln>
        </p:spPr>
        <p:txBody>
          <a:bodyPr wrap="square" lIns="0" tIns="0" anchor="t" anchorCtr="0">
            <a:spAutoFit/>
          </a:bodyPr>
          <a:lstStyle/>
          <a:p>
            <a:pPr marL="285750" indent="-285750" defTabSz="895350" eaLnBrk="0" hangingPunct="0">
              <a:lnSpc>
                <a:spcPct val="150000"/>
              </a:lnSpc>
              <a:spcAft>
                <a:spcPts val="600"/>
              </a:spcAft>
              <a:buSzPct val="84000"/>
              <a:buFont typeface="Wingdings" panose="05000000000000000000" charset="0"/>
              <a:buChar char="Ø"/>
            </a:pPr>
            <a:r>
              <a:rPr lang="zh-CN" altLang="en-US" sz="1400" b="1" dirty="0">
                <a:latin typeface="微软雅黑" panose="020B0503020204020204" pitchFamily="34" charset="-122"/>
                <a:ea typeface="微软雅黑" panose="020B0503020204020204" pitchFamily="34" charset="-122"/>
                <a:sym typeface="微软雅黑" panose="020B0503020204020204" pitchFamily="34" charset="-122"/>
              </a:rPr>
              <a:t>目前同业交易系统中头部软件之一</a:t>
            </a:r>
            <a:endParaRPr lang="zh-CN" altLang="en-US" sz="1400" b="1" dirty="0">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defTabSz="895350" eaLnBrk="0" hangingPunct="0">
              <a:lnSpc>
                <a:spcPct val="150000"/>
              </a:lnSpc>
              <a:spcAft>
                <a:spcPts val="600"/>
              </a:spcAft>
              <a:buSzPct val="84000"/>
              <a:buFont typeface="Wingdings" panose="05000000000000000000" charset="0"/>
              <a:buChar char="Ø"/>
            </a:pPr>
            <a:r>
              <a:rPr lang="zh-CN" altLang="zh-CN" sz="1400" b="1" dirty="0">
                <a:latin typeface="微软雅黑" panose="020B0503020204020204" pitchFamily="34" charset="-122"/>
                <a:ea typeface="微软雅黑" panose="020B0503020204020204" pitchFamily="34" charset="-122"/>
                <a:sym typeface="微软雅黑" panose="020B0503020204020204" pitchFamily="34" charset="-122"/>
              </a:rPr>
              <a:t>持续开发与优化计划，后续上线远期挂单、掉期、期权等功能</a:t>
            </a:r>
            <a:endParaRPr lang="zh-CN" altLang="zh-CN" sz="1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 name="TextBox 259"/>
          <p:cNvSpPr txBox="1"/>
          <p:nvPr/>
        </p:nvSpPr>
        <p:spPr>
          <a:xfrm>
            <a:off x="1077913" y="4483845"/>
            <a:ext cx="4697413" cy="1131464"/>
          </a:xfrm>
          <a:prstGeom prst="rect">
            <a:avLst/>
          </a:prstGeom>
          <a:noFill/>
        </p:spPr>
        <p:txBody>
          <a:bodyPr wrap="square" lIns="0" tIns="0" rtlCol="0" anchor="t">
            <a:spAutoFit/>
          </a:bodyPr>
          <a:lstStyle/>
          <a:p>
            <a:pPr marL="285750" marR="0" indent="-285750" defTabSz="895350" eaLnBrk="0" fontAlgn="auto" hangingPunct="0">
              <a:lnSpc>
                <a:spcPct val="150000"/>
              </a:lnSpc>
              <a:spcAft>
                <a:spcPts val="600"/>
              </a:spcAft>
              <a:buClrTx/>
              <a:buSzPct val="84000"/>
              <a:buFont typeface="Wingdings" panose="05000000000000000000" charset="0"/>
              <a:buChar char="Ø"/>
              <a:defRPr/>
            </a:pPr>
            <a:r>
              <a:rPr lang="zh-CN" altLang="en-US" sz="1400" b="1" kern="0" noProof="1">
                <a:latin typeface="微软雅黑" panose="020B0503020204020204" pitchFamily="34" charset="-122"/>
                <a:ea typeface="微软雅黑" panose="020B0503020204020204" pitchFamily="34" charset="-122"/>
                <a:cs typeface="微软雅黑" panose="020B0503020204020204" pitchFamily="34" charset="-122"/>
                <a:sym typeface="+mn-ea"/>
              </a:rPr>
              <a:t>支持多种交易模式，无需网银盾即</a:t>
            </a:r>
            <a:endParaRPr lang="en-US" altLang="zh-CN" sz="1400" b="1" kern="0"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defTabSz="895350" eaLnBrk="0" fontAlgn="auto" hangingPunct="0">
              <a:lnSpc>
                <a:spcPct val="150000"/>
              </a:lnSpc>
              <a:spcAft>
                <a:spcPts val="600"/>
              </a:spcAft>
              <a:buClrTx/>
              <a:buSzPct val="84000"/>
              <a:defRPr/>
            </a:pPr>
            <a:r>
              <a:rPr lang="en-US" altLang="zh-CN" sz="1400" b="1" kern="0" noProof="1">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kern="0" noProof="1">
                <a:latin typeface="微软雅黑" panose="020B0503020204020204" pitchFamily="34" charset="-122"/>
                <a:ea typeface="微软雅黑" panose="020B0503020204020204" pitchFamily="34" charset="-122"/>
                <a:cs typeface="微软雅黑" panose="020B0503020204020204" pitchFamily="34" charset="-122"/>
                <a:sym typeface="+mn-ea"/>
              </a:rPr>
              <a:t>可完成交易处理</a:t>
            </a:r>
            <a:endParaRPr kumimoji="0" lang="zh-CN" altLang="en-US" sz="1400" b="1" kern="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marR="0" indent="-285750" defTabSz="895350" eaLnBrk="0" fontAlgn="auto" hangingPunct="0">
              <a:lnSpc>
                <a:spcPct val="150000"/>
              </a:lnSpc>
              <a:spcAft>
                <a:spcPts val="600"/>
              </a:spcAft>
              <a:buClrTx/>
              <a:buSzPct val="84000"/>
              <a:buFont typeface="Wingdings" panose="05000000000000000000" charset="0"/>
              <a:buChar char="Ø"/>
              <a:defRPr/>
            </a:pPr>
            <a:r>
              <a:rPr kumimoji="0" lang="zh-CN" altLang="en-US" sz="1400" b="1" kern="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购汇业务（名单</a:t>
            </a:r>
            <a:r>
              <a:rPr kumimoji="0" lang="en-US" altLang="zh-CN" sz="1400" b="1" kern="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400" b="1" kern="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限额管理）</a:t>
            </a:r>
            <a:endParaRPr kumimoji="0" lang="zh-CN" altLang="en-US" sz="1400" b="1" kern="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AutoShape 4"/>
          <p:cNvSpPr>
            <a:spLocks noChangeArrowheads="1"/>
          </p:cNvSpPr>
          <p:nvPr/>
        </p:nvSpPr>
        <p:spPr bwMode="ltGray">
          <a:xfrm>
            <a:off x="1495425" y="1179513"/>
            <a:ext cx="3046413" cy="314325"/>
          </a:xfrm>
          <a:prstGeom prst="roundRect">
            <a:avLst>
              <a:gd name="adj" fmla="val 16667"/>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wrap="none" lIns="91397" tIns="45699" rIns="91397" bIns="45699" anchor="ctr"/>
          <a:lstStyle/>
          <a:p>
            <a:pPr marL="0" marR="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1">
                <a:solidFill>
                  <a:schemeClr val="bg1"/>
                </a:solidFill>
                <a:latin typeface="微软雅黑" panose="020B0503020204020204" pitchFamily="34" charset="-122"/>
                <a:ea typeface="微软雅黑" panose="020B0503020204020204" pitchFamily="34" charset="-122"/>
                <a:cs typeface="Arial" panose="020B0604020202020204" pitchFamily="34" charset="0"/>
              </a:rPr>
              <a:t>“交易直达，一点即通”</a:t>
            </a:r>
            <a:endParaRPr kumimoji="0" lang="zh-CN" altLang="en-US" sz="1800" b="1" i="0" u="none" strike="noStrike" kern="1200" cap="none" spc="0" normalizeH="0" baseline="0" noProof="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2"/>
          <p:cNvSpPr>
            <a:spLocks noGrp="1"/>
          </p:cNvSpPr>
          <p:nvPr>
            <p:ph type="title"/>
          </p:nvPr>
        </p:nvSpPr>
        <p:spPr>
          <a:xfrm>
            <a:off x="714632" y="207673"/>
            <a:ext cx="9327292" cy="675503"/>
          </a:xfrm>
        </p:spPr>
        <p:txBody>
          <a:bodyPr>
            <a:normAutofit/>
          </a:bodyPr>
          <a:lstStyle/>
          <a:p>
            <a:r>
              <a:rPr lang="zh-CN" altLang="en-US" sz="2800" b="1" spc="150" dirty="0">
                <a:ea typeface="微软雅黑" panose="020B0503020204020204" pitchFamily="34" charset="-122"/>
                <a:cs typeface="微软雅黑" panose="020B0503020204020204" pitchFamily="34" charset="-122"/>
                <a:sym typeface="+mn-ea"/>
              </a:rPr>
              <a:t>安装及下载</a:t>
            </a:r>
            <a:endParaRPr lang="zh-CN" altLang="en-US" sz="2800" b="1" spc="150" dirty="0">
              <a:ea typeface="微软雅黑" panose="020B0503020204020204" pitchFamily="34" charset="-122"/>
              <a:cs typeface="微软雅黑" panose="020B0503020204020204" pitchFamily="34" charset="-122"/>
              <a:sym typeface="+mn-ea"/>
            </a:endParaRPr>
          </a:p>
        </p:txBody>
      </p:sp>
      <p:grpSp>
        <p:nvGrpSpPr>
          <p:cNvPr id="15" name="组合 14"/>
          <p:cNvGrpSpPr/>
          <p:nvPr/>
        </p:nvGrpSpPr>
        <p:grpSpPr>
          <a:xfrm>
            <a:off x="103436" y="1211271"/>
            <a:ext cx="12028539" cy="4579611"/>
            <a:chOff x="246876" y="1211271"/>
            <a:chExt cx="12028539" cy="4579611"/>
          </a:xfrm>
        </p:grpSpPr>
        <p:sp>
          <p:nvSpPr>
            <p:cNvPr id="23" name="TextBox 259"/>
            <p:cNvSpPr txBox="1"/>
            <p:nvPr/>
          </p:nvSpPr>
          <p:spPr>
            <a:xfrm>
              <a:off x="1689990" y="1783715"/>
              <a:ext cx="5401945" cy="414655"/>
            </a:xfrm>
            <a:prstGeom prst="rect">
              <a:avLst/>
            </a:prstGeom>
            <a:noFill/>
          </p:spPr>
          <p:txBody>
            <a:bodyPr wrap="square" lIns="0" tIns="0" rtlCol="0" anchor="t">
              <a:spAutoFit/>
            </a:bodyPr>
            <a:lstStyle/>
            <a:p>
              <a:pPr defTabSz="895350" fontAlgn="auto">
                <a:lnSpc>
                  <a:spcPct val="150000"/>
                </a:lnSpc>
                <a:spcAft>
                  <a:spcPts val="600"/>
                </a:spcAft>
                <a:buSzPct val="84000"/>
                <a:defRPr/>
              </a:pPr>
              <a:r>
                <a:rPr lang="zh-CN" altLang="en-US" sz="1600" b="1" strike="noStrike" kern="0" noProof="1">
                  <a:latin typeface="+mn-ea"/>
                  <a:cs typeface="微软雅黑" panose="020B0503020204020204" pitchFamily="34" charset="-122"/>
                  <a:sym typeface="+mn-ea"/>
                </a:rPr>
                <a:t>企业与我行签约《中信银行</a:t>
              </a:r>
              <a:r>
                <a:rPr lang="zh-CN" altLang="en-US" sz="1600" b="1" kern="0" dirty="0">
                  <a:latin typeface="+mn-ea"/>
                  <a:cs typeface="微软雅黑" panose="020B0503020204020204" pitchFamily="34" charset="-122"/>
                  <a:sym typeface="+mn-ea"/>
                </a:rPr>
                <a:t>外汇交易通服务协议</a:t>
              </a:r>
              <a:r>
                <a:rPr lang="zh-CN" altLang="en-US" sz="1600" b="1" strike="noStrike" kern="0" noProof="1">
                  <a:latin typeface="+mn-ea"/>
                  <a:cs typeface="微软雅黑" panose="020B0503020204020204" pitchFamily="34" charset="-122"/>
                  <a:sym typeface="+mn-ea"/>
                </a:rPr>
                <a:t>》</a:t>
              </a:r>
              <a:endParaRPr lang="zh-CN" altLang="en-US" sz="1600" b="1" strike="noStrike" kern="0" noProof="1">
                <a:latin typeface="+mn-ea"/>
                <a:cs typeface="微软雅黑" panose="020B0503020204020204" pitchFamily="34" charset="-122"/>
                <a:sym typeface="+mn-ea"/>
              </a:endParaRPr>
            </a:p>
          </p:txBody>
        </p:sp>
        <p:sp>
          <p:nvSpPr>
            <p:cNvPr id="24" name="TextBox 259"/>
            <p:cNvSpPr txBox="1"/>
            <p:nvPr/>
          </p:nvSpPr>
          <p:spPr>
            <a:xfrm>
              <a:off x="1689990" y="2752725"/>
              <a:ext cx="5220551" cy="818301"/>
            </a:xfrm>
            <a:prstGeom prst="rect">
              <a:avLst/>
            </a:prstGeom>
            <a:noFill/>
          </p:spPr>
          <p:txBody>
            <a:bodyPr wrap="square" lIns="0" tIns="0" rtlCol="0" anchor="t">
              <a:spAutoFit/>
            </a:bodyPr>
            <a:lstStyle/>
            <a:p>
              <a:pPr defTabSz="895350" fontAlgn="auto">
                <a:lnSpc>
                  <a:spcPct val="150000"/>
                </a:lnSpc>
                <a:spcAft>
                  <a:spcPts val="600"/>
                </a:spcAft>
                <a:buSzPct val="84000"/>
                <a:defRPr/>
              </a:pPr>
              <a:r>
                <a:rPr lang="zh-CN" altLang="en-US" sz="1600" b="1" kern="0" dirty="0">
                  <a:latin typeface="+mn-ea"/>
                  <a:cs typeface="微软雅黑" panose="020B0503020204020204" pitchFamily="34" charset="-122"/>
                  <a:sym typeface="+mn-ea"/>
                </a:rPr>
                <a:t>签约完成后，我行进行用户开通，生成用户名和密码</a:t>
              </a:r>
              <a:endParaRPr lang="zh-CN" altLang="en-US" sz="1600" b="1" kern="0" dirty="0">
                <a:latin typeface="+mn-ea"/>
                <a:cs typeface="微软雅黑" panose="020B0503020204020204" pitchFamily="34" charset="-122"/>
                <a:sym typeface="+mn-ea"/>
              </a:endParaRPr>
            </a:p>
            <a:p>
              <a:pPr defTabSz="895350" fontAlgn="auto">
                <a:lnSpc>
                  <a:spcPct val="150000"/>
                </a:lnSpc>
                <a:spcAft>
                  <a:spcPts val="600"/>
                </a:spcAft>
                <a:buSzPct val="84000"/>
                <a:defRPr/>
              </a:pPr>
              <a:r>
                <a:rPr lang="zh-CN" altLang="en-US" sz="1600" b="1" kern="0" dirty="0">
                  <a:latin typeface="+mn-ea"/>
                  <a:cs typeface="微软雅黑" panose="020B0503020204020204" pitchFamily="34" charset="-122"/>
                  <a:sym typeface="+mn-ea"/>
                </a:rPr>
                <a:t>我行将账号及初始密码发送至企业</a:t>
              </a:r>
              <a:endParaRPr lang="zh-CN" altLang="en-US" sz="1600" b="1" strike="noStrike" kern="0" noProof="1">
                <a:latin typeface="+mn-ea"/>
                <a:cs typeface="微软雅黑" panose="020B0503020204020204" pitchFamily="34" charset="-122"/>
                <a:sym typeface="+mn-ea"/>
              </a:endParaRPr>
            </a:p>
          </p:txBody>
        </p:sp>
        <p:pic>
          <p:nvPicPr>
            <p:cNvPr id="25" name="图片 24"/>
            <p:cNvPicPr>
              <a:picLocks noChangeAspect="1"/>
            </p:cNvPicPr>
            <p:nvPr/>
          </p:nvPicPr>
          <p:blipFill>
            <a:blip r:embed="rId1"/>
            <a:stretch>
              <a:fillRect/>
            </a:stretch>
          </p:blipFill>
          <p:spPr>
            <a:xfrm>
              <a:off x="7039205" y="2038667"/>
              <a:ext cx="4940300" cy="3752215"/>
            </a:xfrm>
            <a:prstGeom prst="rect">
              <a:avLst/>
            </a:prstGeom>
          </p:spPr>
        </p:pic>
        <p:sp>
          <p:nvSpPr>
            <p:cNvPr id="26" name="TextBox 259"/>
            <p:cNvSpPr txBox="1"/>
            <p:nvPr/>
          </p:nvSpPr>
          <p:spPr>
            <a:xfrm>
              <a:off x="1689991" y="4592320"/>
              <a:ext cx="5044442" cy="741357"/>
            </a:xfrm>
            <a:prstGeom prst="rect">
              <a:avLst/>
            </a:prstGeom>
            <a:noFill/>
          </p:spPr>
          <p:txBody>
            <a:bodyPr wrap="square" lIns="0" tIns="0" rtlCol="0" anchor="t">
              <a:spAutoFit/>
            </a:bodyPr>
            <a:lstStyle/>
            <a:p>
              <a:pPr defTabSz="895350" fontAlgn="auto">
                <a:lnSpc>
                  <a:spcPct val="150000"/>
                </a:lnSpc>
                <a:spcAft>
                  <a:spcPts val="600"/>
                </a:spcAft>
                <a:buSzPct val="84000"/>
                <a:defRPr/>
              </a:pPr>
              <a:r>
                <a:rPr lang="zh-CN" altLang="en-US" sz="1600" b="1" kern="0" dirty="0">
                  <a:latin typeface="+mn-ea"/>
                  <a:cs typeface="微软雅黑" panose="020B0503020204020204" pitchFamily="34" charset="-122"/>
                  <a:sym typeface="+mn-ea"/>
                </a:rPr>
                <a:t>通过账号及密码完成登录，</a:t>
              </a:r>
              <a:r>
                <a:rPr lang="zh-CN" altLang="en-US" sz="1600" b="1" strike="noStrike" kern="0" noProof="1">
                  <a:latin typeface="+mn-ea"/>
                  <a:cs typeface="微软雅黑" panose="020B0503020204020204" pitchFamily="34" charset="-122"/>
                  <a:sym typeface="+mn-ea"/>
                </a:rPr>
                <a:t>我行将提供外汇交易通操作手册，并提供在线服务</a:t>
              </a:r>
              <a:endParaRPr lang="zh-CN" altLang="en-US" sz="1600" b="1" strike="noStrike" kern="0" noProof="1">
                <a:latin typeface="+mn-ea"/>
                <a:cs typeface="微软雅黑" panose="020B0503020204020204" pitchFamily="34" charset="-122"/>
                <a:sym typeface="+mn-ea"/>
              </a:endParaRPr>
            </a:p>
          </p:txBody>
        </p:sp>
        <p:pic>
          <p:nvPicPr>
            <p:cNvPr id="27" name="图片 26"/>
            <p:cNvPicPr>
              <a:picLocks noChangeAspect="1"/>
            </p:cNvPicPr>
            <p:nvPr/>
          </p:nvPicPr>
          <p:blipFill>
            <a:blip r:embed="rId2"/>
            <a:stretch>
              <a:fillRect/>
            </a:stretch>
          </p:blipFill>
          <p:spPr>
            <a:xfrm>
              <a:off x="246876" y="1480820"/>
              <a:ext cx="1314450" cy="3895725"/>
            </a:xfrm>
            <a:prstGeom prst="rect">
              <a:avLst/>
            </a:prstGeom>
          </p:spPr>
        </p:pic>
        <p:sp>
          <p:nvSpPr>
            <p:cNvPr id="28" name="文本框 27"/>
            <p:cNvSpPr txBox="1"/>
            <p:nvPr/>
          </p:nvSpPr>
          <p:spPr>
            <a:xfrm>
              <a:off x="1610754" y="3914775"/>
              <a:ext cx="5568315" cy="337185"/>
            </a:xfrm>
            <a:prstGeom prst="rect">
              <a:avLst/>
            </a:prstGeom>
            <a:noFill/>
          </p:spPr>
          <p:txBody>
            <a:bodyPr wrap="square" rtlCol="0" anchor="t">
              <a:spAutoFit/>
            </a:bodyPr>
            <a:lstStyle/>
            <a:p>
              <a:r>
                <a:rPr lang="zh-CN" altLang="en-US" sz="1600" b="1" kern="0" dirty="0">
                  <a:latin typeface="+mn-ea"/>
                  <a:cs typeface="微软雅黑" panose="020B0503020204020204" pitchFamily="34" charset="-122"/>
                  <a:sym typeface="+mn-ea"/>
                </a:rPr>
                <a:t>企业自主在中信银行官方网站下载</a:t>
              </a:r>
              <a:r>
                <a:rPr lang="en-US" altLang="zh-CN" sz="1600" b="1" kern="0" dirty="0">
                  <a:latin typeface="+mn-ea"/>
                  <a:cs typeface="微软雅黑" panose="020B0503020204020204" pitchFamily="34" charset="-122"/>
                  <a:sym typeface="+mn-ea"/>
                </a:rPr>
                <a:t>PC</a:t>
              </a:r>
              <a:r>
                <a:rPr lang="zh-CN" altLang="en-US" sz="1600" b="1" kern="0" dirty="0">
                  <a:latin typeface="+mn-ea"/>
                  <a:cs typeface="微软雅黑" panose="020B0503020204020204" pitchFamily="34" charset="-122"/>
                  <a:sym typeface="+mn-ea"/>
                </a:rPr>
                <a:t>端软件后，一键安装</a:t>
              </a:r>
              <a:endParaRPr lang="zh-CN" altLang="en-US" sz="1600" b="1" kern="0" dirty="0">
                <a:latin typeface="+mn-ea"/>
                <a:cs typeface="微软雅黑" panose="020B0503020204020204" pitchFamily="34" charset="-122"/>
                <a:sym typeface="+mn-ea"/>
              </a:endParaRPr>
            </a:p>
          </p:txBody>
        </p:sp>
        <p:sp>
          <p:nvSpPr>
            <p:cNvPr id="29" name="TextBox 259"/>
            <p:cNvSpPr txBox="1"/>
            <p:nvPr/>
          </p:nvSpPr>
          <p:spPr>
            <a:xfrm>
              <a:off x="6873470" y="1211271"/>
              <a:ext cx="5401945" cy="741357"/>
            </a:xfrm>
            <a:prstGeom prst="rect">
              <a:avLst/>
            </a:prstGeom>
            <a:noFill/>
          </p:spPr>
          <p:txBody>
            <a:bodyPr wrap="square" lIns="0" tIns="0" rtlCol="0" anchor="t">
              <a:spAutoFit/>
            </a:bodyPr>
            <a:lstStyle/>
            <a:p>
              <a:pPr defTabSz="895350" fontAlgn="auto">
                <a:lnSpc>
                  <a:spcPct val="150000"/>
                </a:lnSpc>
                <a:spcAft>
                  <a:spcPts val="600"/>
                </a:spcAft>
                <a:buSzPct val="84000"/>
                <a:defRPr/>
              </a:pPr>
              <a:r>
                <a:rPr lang="zh-CN" altLang="en-US" sz="1600" b="1" strike="noStrike" kern="0" noProof="1">
                  <a:latin typeface="+mn-ea"/>
                  <a:cs typeface="微软雅黑" panose="020B0503020204020204" pitchFamily="34" charset="-122"/>
                  <a:sym typeface="+mn-ea"/>
                </a:rPr>
                <a:t>下载地址：</a:t>
              </a:r>
              <a:r>
                <a:rPr lang="en-US" altLang="zh-CN" sz="1600" b="1" i="1" u="sng" strike="noStrike" kern="0" noProof="1">
                  <a:solidFill>
                    <a:srgbClr val="FF0000"/>
                  </a:solidFill>
                  <a:latin typeface="+mn-ea"/>
                  <a:cs typeface="微软雅黑" panose="020B0503020204020204" pitchFamily="34" charset="-122"/>
                  <a:sym typeface="+mn-ea"/>
                </a:rPr>
                <a:t>www.citicbank.com</a:t>
              </a:r>
              <a:r>
                <a:rPr lang="en-US" altLang="zh-CN" sz="1600" b="1" i="1" u="sng" kern="0" noProof="1">
                  <a:solidFill>
                    <a:srgbClr val="FF0000"/>
                  </a:solidFill>
                  <a:latin typeface="+mn-ea"/>
                  <a:cs typeface="微软雅黑" panose="020B0503020204020204" pitchFamily="34" charset="-122"/>
                  <a:sym typeface="+mn-ea"/>
                </a:rPr>
                <a:t>/enterprise/international/whjyt/</a:t>
              </a:r>
              <a:endParaRPr lang="zh-CN" altLang="en-US" sz="1600" b="1" i="1" u="sng" strike="noStrike" kern="0" noProof="1">
                <a:solidFill>
                  <a:srgbClr val="FF0000"/>
                </a:solidFill>
                <a:latin typeface="+mn-ea"/>
                <a:cs typeface="微软雅黑" panose="020B0503020204020204" pitchFamily="34" charset="-122"/>
                <a:sym typeface="+mn-ea"/>
              </a:endParaRPr>
            </a:p>
          </p:txBody>
        </p:sp>
      </p:gr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1"/>
          </p:nvPr>
        </p:nvSpPr>
        <p:spPr/>
        <p:txBody>
          <a:bodyPr/>
          <a:p>
            <a:pPr algn="r" rtl="0" eaLnBrk="0" fontAlgn="base" hangingPunct="0">
              <a:spcBef>
                <a:spcPct val="0"/>
              </a:spcBef>
              <a:spcAft>
                <a:spcPct val="0"/>
              </a:spcAft>
              <a:defRPr/>
            </a:pPr>
            <a:fld id="{F9BEE490-1DF3-4FD8-870C-DCBE89EBE1DA}" type="slidenum">
              <a:rPr lang="zh-CN" altLang="en-US" sz="1300" kern="1200">
                <a:solidFill>
                  <a:srgbClr val="898989"/>
                </a:solidFill>
                <a:latin typeface="Calibri" panose="020F0502020204030204" pitchFamily="34" charset="0"/>
                <a:ea typeface="Arial Unicode MS" panose="020B0604020202020204" pitchFamily="34" charset="-122"/>
                <a:cs typeface="+mn-cs"/>
              </a:rPr>
            </a:fld>
            <a:endParaRPr lang="zh-CN" altLang="en-US" sz="1300" kern="1200">
              <a:solidFill>
                <a:srgbClr val="898989"/>
              </a:solidFill>
              <a:latin typeface="Calibri" panose="020F0502020204030204" pitchFamily="34" charset="0"/>
              <a:ea typeface="Arial Unicode MS" panose="020B0604020202020204" pitchFamily="34" charset="-122"/>
              <a:cs typeface="+mn-cs"/>
            </a:endParaRPr>
          </a:p>
        </p:txBody>
      </p:sp>
      <p:graphicFrame>
        <p:nvGraphicFramePr>
          <p:cNvPr id="6" name="对象 5"/>
          <p:cNvGraphicFramePr/>
          <p:nvPr/>
        </p:nvGraphicFramePr>
        <p:xfrm>
          <a:off x="1328420" y="291465"/>
          <a:ext cx="7559040" cy="619760"/>
        </p:xfrm>
        <a:graphic>
          <a:graphicData uri="http://schemas.openxmlformats.org/presentationml/2006/ole">
            <mc:AlternateContent xmlns:mc="http://schemas.openxmlformats.org/markup-compatibility/2006">
              <mc:Choice xmlns:v="urn:schemas-microsoft-com:vml" Requires="v">
                <p:oleObj spid="_x0000_s7" name="" r:id="rId1" imgW="7553325" imgH="619125" progId="Paint.Picture">
                  <p:embed/>
                </p:oleObj>
              </mc:Choice>
              <mc:Fallback>
                <p:oleObj name="" r:id="rId1" imgW="7553325" imgH="619125" progId="Paint.Picture">
                  <p:embed/>
                  <p:pic>
                    <p:nvPicPr>
                      <p:cNvPr id="0" name="图片 6"/>
                      <p:cNvPicPr/>
                      <p:nvPr/>
                    </p:nvPicPr>
                    <p:blipFill>
                      <a:blip r:embed="rId2"/>
                      <a:stretch>
                        <a:fillRect/>
                      </a:stretch>
                    </p:blipFill>
                    <p:spPr>
                      <a:xfrm>
                        <a:off x="1328420" y="291465"/>
                        <a:ext cx="7559040" cy="619760"/>
                      </a:xfrm>
                      <a:prstGeom prst="rect">
                        <a:avLst/>
                      </a:prstGeom>
                    </p:spPr>
                  </p:pic>
                </p:oleObj>
              </mc:Fallback>
            </mc:AlternateContent>
          </a:graphicData>
        </a:graphic>
      </p:graphicFrame>
      <p:graphicFrame>
        <p:nvGraphicFramePr>
          <p:cNvPr id="10" name="对象 9"/>
          <p:cNvGraphicFramePr/>
          <p:nvPr/>
        </p:nvGraphicFramePr>
        <p:xfrm>
          <a:off x="344805" y="1450340"/>
          <a:ext cx="11502390" cy="4254500"/>
        </p:xfrm>
        <a:graphic>
          <a:graphicData uri="http://schemas.openxmlformats.org/presentationml/2006/ole">
            <mc:AlternateContent xmlns:mc="http://schemas.openxmlformats.org/markup-compatibility/2006">
              <mc:Choice xmlns:v="urn:schemas-microsoft-com:vml" Requires="v">
                <p:oleObj spid="_x0000_s11" name="" r:id="rId3" imgW="9058275" imgH="5581650" progId="Paint.Picture">
                  <p:embed/>
                </p:oleObj>
              </mc:Choice>
              <mc:Fallback>
                <p:oleObj name="" r:id="rId3" imgW="9058275" imgH="5581650" progId="Paint.Picture">
                  <p:embed/>
                  <p:pic>
                    <p:nvPicPr>
                      <p:cNvPr id="0" name="图片 10"/>
                      <p:cNvPicPr/>
                      <p:nvPr/>
                    </p:nvPicPr>
                    <p:blipFill>
                      <a:blip r:embed="rId4"/>
                      <a:stretch>
                        <a:fillRect/>
                      </a:stretch>
                    </p:blipFill>
                    <p:spPr>
                      <a:xfrm>
                        <a:off x="344805" y="1450340"/>
                        <a:ext cx="11502390" cy="4254500"/>
                      </a:xfrm>
                      <a:prstGeom prst="rect">
                        <a:avLst/>
                      </a:prstGeom>
                    </p:spPr>
                  </p:pic>
                </p:oleObj>
              </mc:Fallback>
            </mc:AlternateContent>
          </a:graphicData>
        </a:graphic>
      </p:graphicFrame>
    </p:spTree>
    <p:custDataLst>
      <p:tags r:id="rId5"/>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内容占位符 5"/>
          <p:cNvSpPr>
            <a:spLocks noGrp="1"/>
          </p:cNvSpPr>
          <p:nvPr>
            <p:ph idx="1"/>
          </p:nvPr>
        </p:nvSpPr>
        <p:spPr/>
        <p:txBody>
          <a:bodyPr/>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r>
              <a:rPr lang="en-US" altLang="zh-CN"/>
              <a:t>    </a:t>
            </a:r>
            <a:r>
              <a:rPr lang="zh-CN" altLang="en-US" b="1"/>
              <a:t>此外，我行有常规产品日盈象天天利</a:t>
            </a:r>
            <a:r>
              <a:rPr lang="en-US" altLang="zh-CN" b="1"/>
              <a:t>1</a:t>
            </a:r>
            <a:r>
              <a:rPr lang="zh-CN" altLang="en-US" b="1"/>
              <a:t>号，每天可申购赎回，</a:t>
            </a:r>
            <a:r>
              <a:rPr lang="en-US" altLang="zh-CN" b="1"/>
              <a:t>PR1</a:t>
            </a:r>
            <a:r>
              <a:rPr lang="zh-CN" altLang="en-US" b="1"/>
              <a:t>风险级产品，起购金额</a:t>
            </a:r>
            <a:r>
              <a:rPr lang="en-US" altLang="zh-CN" b="1"/>
              <a:t>1</a:t>
            </a:r>
            <a:r>
              <a:rPr lang="zh-CN" altLang="en-US" b="1"/>
              <a:t>万，年收益率</a:t>
            </a:r>
            <a:r>
              <a:rPr lang="en-US" altLang="zh-CN" b="1"/>
              <a:t>2.6%</a:t>
            </a:r>
            <a:r>
              <a:rPr lang="zh-CN" altLang="en-US" b="1"/>
              <a:t>左右。</a:t>
            </a:r>
            <a:endParaRPr lang="zh-CN" altLang="en-US" b="1"/>
          </a:p>
        </p:txBody>
      </p:sp>
      <p:sp>
        <p:nvSpPr>
          <p:cNvPr id="2" name="灯片编号占位符 1"/>
          <p:cNvSpPr>
            <a:spLocks noGrp="1"/>
          </p:cNvSpPr>
          <p:nvPr>
            <p:ph type="sldNum" sz="quarter" idx="11"/>
          </p:nvPr>
        </p:nvSpPr>
        <p:spPr/>
        <p:txBody>
          <a:bodyPr/>
          <a:p>
            <a:pPr algn="r" rtl="0" eaLnBrk="0" fontAlgn="base" hangingPunct="0">
              <a:spcBef>
                <a:spcPct val="0"/>
              </a:spcBef>
              <a:spcAft>
                <a:spcPct val="0"/>
              </a:spcAft>
              <a:defRPr/>
            </a:pPr>
            <a:fld id="{F9BEE490-1DF3-4FD8-870C-DCBE89EBE1DA}" type="slidenum">
              <a:rPr lang="zh-CN" altLang="en-US" sz="1300" kern="1200">
                <a:solidFill>
                  <a:srgbClr val="898989"/>
                </a:solidFill>
                <a:latin typeface="Calibri" panose="020F0502020204030204" pitchFamily="34" charset="0"/>
                <a:ea typeface="Arial Unicode MS" panose="020B0604020202020204" pitchFamily="34" charset="-122"/>
                <a:cs typeface="+mn-cs"/>
              </a:rPr>
            </a:fld>
            <a:endParaRPr lang="zh-CN" altLang="en-US" sz="1300" kern="1200">
              <a:solidFill>
                <a:srgbClr val="898989"/>
              </a:solidFill>
              <a:latin typeface="Calibri" panose="020F0502020204030204" pitchFamily="34" charset="0"/>
              <a:ea typeface="Arial Unicode MS" panose="020B0604020202020204" pitchFamily="34" charset="-122"/>
              <a:cs typeface="+mn-cs"/>
            </a:endParaRPr>
          </a:p>
        </p:txBody>
      </p:sp>
      <p:graphicFrame>
        <p:nvGraphicFramePr>
          <p:cNvPr id="3" name="对象 2"/>
          <p:cNvGraphicFramePr/>
          <p:nvPr/>
        </p:nvGraphicFramePr>
        <p:xfrm>
          <a:off x="1464310" y="397510"/>
          <a:ext cx="2164080" cy="476885"/>
        </p:xfrm>
        <a:graphic>
          <a:graphicData uri="http://schemas.openxmlformats.org/presentationml/2006/ole">
            <mc:AlternateContent xmlns:mc="http://schemas.openxmlformats.org/markup-compatibility/2006">
              <mc:Choice xmlns:v="urn:schemas-microsoft-com:vml" Requires="v">
                <p:oleObj spid="_x0000_s4" name="" r:id="rId1" imgW="2162175" imgH="476250" progId="Paint.Picture">
                  <p:embed/>
                </p:oleObj>
              </mc:Choice>
              <mc:Fallback>
                <p:oleObj name="" r:id="rId1" imgW="2162175" imgH="476250" progId="Paint.Picture">
                  <p:embed/>
                  <p:pic>
                    <p:nvPicPr>
                      <p:cNvPr id="0" name="图片 3"/>
                      <p:cNvPicPr/>
                      <p:nvPr/>
                    </p:nvPicPr>
                    <p:blipFill>
                      <a:blip r:embed="rId2"/>
                      <a:stretch>
                        <a:fillRect/>
                      </a:stretch>
                    </p:blipFill>
                    <p:spPr>
                      <a:xfrm>
                        <a:off x="1464310" y="397510"/>
                        <a:ext cx="2164080" cy="476885"/>
                      </a:xfrm>
                      <a:prstGeom prst="rect">
                        <a:avLst/>
                      </a:prstGeom>
                    </p:spPr>
                  </p:pic>
                </p:oleObj>
              </mc:Fallback>
            </mc:AlternateContent>
          </a:graphicData>
        </a:graphic>
      </p:graphicFrame>
      <p:graphicFrame>
        <p:nvGraphicFramePr>
          <p:cNvPr id="11" name="对象 10"/>
          <p:cNvGraphicFramePr/>
          <p:nvPr/>
        </p:nvGraphicFramePr>
        <p:xfrm>
          <a:off x="635635" y="1381760"/>
          <a:ext cx="10920730" cy="2397125"/>
        </p:xfrm>
        <a:graphic>
          <a:graphicData uri="http://schemas.openxmlformats.org/presentationml/2006/ole">
            <mc:AlternateContent xmlns:mc="http://schemas.openxmlformats.org/markup-compatibility/2006">
              <mc:Choice xmlns:v="urn:schemas-microsoft-com:vml" Requires="v">
                <p:oleObj spid="_x0000_s12" name="" r:id="rId3" imgW="9114790" imgH="2667000" progId="Paint.Picture">
                  <p:embed/>
                </p:oleObj>
              </mc:Choice>
              <mc:Fallback>
                <p:oleObj name="" r:id="rId3" imgW="9114790" imgH="2667000" progId="Paint.Picture">
                  <p:embed/>
                  <p:pic>
                    <p:nvPicPr>
                      <p:cNvPr id="0" name="图片 11"/>
                      <p:cNvPicPr/>
                      <p:nvPr/>
                    </p:nvPicPr>
                    <p:blipFill>
                      <a:blip r:embed="rId4"/>
                      <a:stretch>
                        <a:fillRect/>
                      </a:stretch>
                    </p:blipFill>
                    <p:spPr>
                      <a:xfrm>
                        <a:off x="635635" y="1381760"/>
                        <a:ext cx="10920730" cy="2397125"/>
                      </a:xfrm>
                      <a:prstGeom prst="rect">
                        <a:avLst/>
                      </a:prstGeom>
                    </p:spPr>
                  </p:pic>
                </p:oleObj>
              </mc:Fallback>
            </mc:AlternateContent>
          </a:graphicData>
        </a:graphic>
      </p:graphicFrame>
    </p:spTree>
    <p:custDataLst>
      <p:tags r:id="rId5"/>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t>中信银行邀请高慧云解析税务规划</a:t>
            </a:r>
            <a:endParaRPr lang="zh-CN" altLang="en-US"/>
          </a:p>
        </p:txBody>
      </p:sp>
      <p:sp>
        <p:nvSpPr>
          <p:cNvPr id="4" name="内容占位符 3"/>
          <p:cNvSpPr>
            <a:spLocks noGrp="1"/>
          </p:cNvSpPr>
          <p:nvPr>
            <p:ph idx="1"/>
          </p:nvPr>
        </p:nvSpPr>
        <p:spPr/>
        <p:txBody>
          <a:bodyPr/>
          <a:p>
            <a:r>
              <a:rPr lang="zh-CN" altLang="en-US"/>
              <a:t>法税名师高慧云做客中信私行直播间</a:t>
            </a:r>
            <a:endParaRPr lang="zh-CN" altLang="en-US"/>
          </a:p>
          <a:p>
            <a:r>
              <a:rPr lang="zh-CN" altLang="en-US"/>
              <a:t>全面解析金税四期政策要点</a:t>
            </a:r>
            <a:endParaRPr lang="zh-CN" altLang="en-US"/>
          </a:p>
          <a:p>
            <a:r>
              <a:rPr lang="zh-CN" altLang="en-US"/>
              <a:t>提供税务规划新思路 厘清企业税收新趋势</a:t>
            </a:r>
            <a:endParaRPr lang="zh-CN" altLang="en-US"/>
          </a:p>
          <a:p>
            <a:r>
              <a:rPr lang="zh-CN" altLang="en-US"/>
              <a:t>4月28日（周四）下午19:30扫码</a:t>
            </a:r>
            <a:endParaRPr lang="zh-CN" altLang="en-US"/>
          </a:p>
          <a:p>
            <a:r>
              <a:rPr lang="zh-CN" altLang="en-US"/>
              <a:t>收看高慧云是企业法务和税务的专家，讲座后的咨询是客户和高律通过线上腾讯会议连线一对一沟通，每人15分钟，机会难得！</a:t>
            </a:r>
            <a:endParaRPr lang="zh-CN" altLang="en-US"/>
          </a:p>
        </p:txBody>
      </p:sp>
      <p:sp>
        <p:nvSpPr>
          <p:cNvPr id="2" name="灯片编号占位符 1"/>
          <p:cNvSpPr>
            <a:spLocks noGrp="1"/>
          </p:cNvSpPr>
          <p:nvPr>
            <p:ph type="sldNum" sz="quarter" idx="11"/>
          </p:nvPr>
        </p:nvSpPr>
        <p:spPr/>
        <p:txBody>
          <a:bodyPr/>
          <a:p>
            <a:pPr algn="r" rtl="0" eaLnBrk="0" fontAlgn="base" hangingPunct="0">
              <a:spcBef>
                <a:spcPct val="0"/>
              </a:spcBef>
              <a:spcAft>
                <a:spcPct val="0"/>
              </a:spcAft>
              <a:defRPr/>
            </a:pPr>
            <a:fld id="{F9BEE490-1DF3-4FD8-870C-DCBE89EBE1DA}" type="slidenum">
              <a:rPr lang="zh-CN" altLang="en-US" sz="1300" kern="1200">
                <a:solidFill>
                  <a:srgbClr val="898989"/>
                </a:solidFill>
                <a:latin typeface="Calibri" panose="020F0502020204030204" pitchFamily="34" charset="0"/>
                <a:ea typeface="Arial Unicode MS" panose="020B0604020202020204" pitchFamily="34" charset="-122"/>
                <a:cs typeface="+mn-cs"/>
              </a:rPr>
            </a:fld>
            <a:endParaRPr lang="zh-CN" altLang="en-US" sz="1300" kern="1200">
              <a:solidFill>
                <a:srgbClr val="898989"/>
              </a:solidFill>
              <a:latin typeface="Calibri" panose="020F0502020204030204" pitchFamily="34" charset="0"/>
              <a:ea typeface="Arial Unicode MS" panose="020B0604020202020204" pitchFamily="34" charset="-122"/>
              <a:cs typeface="+mn-cs"/>
            </a:endParaRPr>
          </a:p>
        </p:txBody>
      </p:sp>
      <p:graphicFrame>
        <p:nvGraphicFramePr>
          <p:cNvPr id="5" name="对象 4"/>
          <p:cNvGraphicFramePr/>
          <p:nvPr/>
        </p:nvGraphicFramePr>
        <p:xfrm>
          <a:off x="8924290" y="1777365"/>
          <a:ext cx="2292985" cy="2407920"/>
        </p:xfrm>
        <a:graphic>
          <a:graphicData uri="http://schemas.openxmlformats.org/presentationml/2006/ole">
            <mc:AlternateContent xmlns:mc="http://schemas.openxmlformats.org/markup-compatibility/2006">
              <mc:Choice xmlns:v="urn:schemas-microsoft-com:vml" Requires="v">
                <p:oleObj spid="_x0000_s6" name="" r:id="rId1" imgW="790575" imgH="781050" progId="Paint.Picture">
                  <p:embed/>
                </p:oleObj>
              </mc:Choice>
              <mc:Fallback>
                <p:oleObj name="" r:id="rId1" imgW="790575" imgH="781050" progId="Paint.Picture">
                  <p:embed/>
                  <p:pic>
                    <p:nvPicPr>
                      <p:cNvPr id="0" name="图片 5"/>
                      <p:cNvPicPr/>
                      <p:nvPr/>
                    </p:nvPicPr>
                    <p:blipFill>
                      <a:blip r:embed="rId2"/>
                      <a:stretch>
                        <a:fillRect/>
                      </a:stretch>
                    </p:blipFill>
                    <p:spPr>
                      <a:xfrm>
                        <a:off x="8924290" y="1777365"/>
                        <a:ext cx="2292985" cy="2407920"/>
                      </a:xfrm>
                      <a:prstGeom prst="rect">
                        <a:avLst/>
                      </a:prstGeom>
                    </p:spPr>
                  </p:pic>
                </p:oleObj>
              </mc:Fallback>
            </mc:AlternateContent>
          </a:graphicData>
        </a:graphic>
      </p:graphicFrame>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6"/>
          <p:cNvSpPr txBox="1">
            <a:spLocks noChangeArrowheads="1"/>
          </p:cNvSpPr>
          <p:nvPr/>
        </p:nvSpPr>
        <p:spPr bwMode="auto">
          <a:xfrm>
            <a:off x="1071880" y="189865"/>
            <a:ext cx="8369935" cy="2117725"/>
          </a:xfrm>
          <a:prstGeom prst="rect">
            <a:avLst/>
          </a:prstGeom>
          <a:noFill/>
          <a:ln>
            <a:noFill/>
          </a:ln>
        </p:spPr>
        <p:txBody>
          <a:bodyPr wrap="square" lIns="87216" tIns="43607" rIns="87216" bIns="43607">
            <a:spAutoFit/>
          </a:bodyPr>
          <a:lstStyle>
            <a:lvl1pPr>
              <a:defRPr sz="1200">
                <a:solidFill>
                  <a:schemeClr val="tx1"/>
                </a:solidFill>
                <a:latin typeface="Arial" panose="020B0604020202020204" pitchFamily="34" charset="0"/>
                <a:ea typeface="楷体_GB2312" pitchFamily="1" charset="-122"/>
              </a:defRPr>
            </a:lvl1pPr>
            <a:lvl2pPr marL="742950" indent="-285750">
              <a:defRPr sz="1200">
                <a:solidFill>
                  <a:schemeClr val="tx1"/>
                </a:solidFill>
                <a:latin typeface="Arial" panose="020B0604020202020204" pitchFamily="34" charset="0"/>
                <a:ea typeface="楷体_GB2312" pitchFamily="1" charset="-122"/>
              </a:defRPr>
            </a:lvl2pPr>
            <a:lvl3pPr marL="1143000" indent="-228600">
              <a:defRPr sz="1200">
                <a:solidFill>
                  <a:schemeClr val="tx1"/>
                </a:solidFill>
                <a:latin typeface="Arial" panose="020B0604020202020204" pitchFamily="34" charset="0"/>
                <a:ea typeface="楷体_GB2312" pitchFamily="1" charset="-122"/>
              </a:defRPr>
            </a:lvl3pPr>
            <a:lvl4pPr marL="1600200" indent="-228600">
              <a:defRPr sz="1200">
                <a:solidFill>
                  <a:schemeClr val="tx1"/>
                </a:solidFill>
                <a:latin typeface="Arial" panose="020B0604020202020204" pitchFamily="34" charset="0"/>
                <a:ea typeface="楷体_GB2312" pitchFamily="1" charset="-122"/>
              </a:defRPr>
            </a:lvl4pPr>
            <a:lvl5pPr marL="2057400" indent="-228600">
              <a:defRPr sz="1200">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buFont typeface="Arial" panose="020B0604020202020204" pitchFamily="34" charset="0"/>
              <a:defRPr sz="1200">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buFont typeface="Arial" panose="020B0604020202020204" pitchFamily="34" charset="0"/>
              <a:defRPr sz="1200">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buFont typeface="Arial" panose="020B0604020202020204" pitchFamily="34" charset="0"/>
              <a:defRPr sz="1200">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buFont typeface="Arial" panose="020B0604020202020204" pitchFamily="34" charset="0"/>
              <a:defRPr sz="1200">
                <a:solidFill>
                  <a:schemeClr val="tx1"/>
                </a:solidFill>
                <a:latin typeface="Arial" panose="020B0604020202020204" pitchFamily="34" charset="0"/>
                <a:ea typeface="楷体_GB2312" pitchFamily="1" charset="-122"/>
              </a:defRPr>
            </a:lvl9pPr>
          </a:lstStyle>
          <a:p>
            <a:pPr algn="l" rtl="0" eaLnBrk="0" fontAlgn="base" hangingPunct="0">
              <a:lnSpc>
                <a:spcPct val="150000"/>
              </a:lnSpc>
              <a:spcBef>
                <a:spcPct val="0"/>
              </a:spcBef>
              <a:spcAft>
                <a:spcPct val="0"/>
              </a:spcAft>
              <a:buFont typeface="Arial" panose="020B0604020202020204" pitchFamily="34" charset="0"/>
              <a:buNone/>
              <a:defRPr/>
            </a:pPr>
            <a:r>
              <a:rPr lang="zh-CN" altLang="en-US" sz="3200" b="1" dirty="0">
                <a:solidFill>
                  <a:schemeClr val="tx1"/>
                </a:solidFill>
                <a:latin typeface="微软雅黑" panose="020B0503020204020204" pitchFamily="34" charset="-122"/>
                <a:ea typeface="微软雅黑" panose="020B0503020204020204" pitchFamily="34" charset="-122"/>
              </a:rPr>
              <a:t>联系方式</a:t>
            </a:r>
            <a:endParaRPr lang="zh-CN" altLang="en-US" sz="3200" b="1" dirty="0">
              <a:solidFill>
                <a:schemeClr val="tx1"/>
              </a:solidFill>
              <a:latin typeface="微软雅黑" panose="020B0503020204020204" pitchFamily="34" charset="-122"/>
              <a:ea typeface="微软雅黑" panose="020B0503020204020204" pitchFamily="34" charset="-122"/>
            </a:endParaRPr>
          </a:p>
          <a:p>
            <a:pPr algn="l" rtl="0" eaLnBrk="0" fontAlgn="base" hangingPunct="0">
              <a:lnSpc>
                <a:spcPct val="150000"/>
              </a:lnSpc>
              <a:spcBef>
                <a:spcPct val="0"/>
              </a:spcBef>
              <a:spcAft>
                <a:spcPct val="0"/>
              </a:spcAft>
              <a:buFont typeface="Arial" panose="020B0604020202020204" pitchFamily="34" charset="0"/>
              <a:buNone/>
              <a:defRPr/>
            </a:pPr>
            <a:r>
              <a:rPr lang="zh-CN" altLang="zh-CN" sz="2800" b="1" dirty="0">
                <a:solidFill>
                  <a:schemeClr val="tx1"/>
                </a:solidFill>
                <a:latin typeface="微软雅黑" panose="020B0503020204020204" pitchFamily="34" charset="-122"/>
                <a:ea typeface="微软雅黑" panose="020B0503020204020204" pitchFamily="34" charset="-122"/>
              </a:rPr>
              <a:t>俞秋往（手机号码）：</a:t>
            </a:r>
            <a:r>
              <a:rPr lang="en-US" altLang="zh-CN" sz="2800" b="1" dirty="0">
                <a:solidFill>
                  <a:schemeClr val="tx1"/>
                </a:solidFill>
                <a:latin typeface="微软雅黑" panose="020B0503020204020204" pitchFamily="34" charset="-122"/>
                <a:ea typeface="微软雅黑" panose="020B0503020204020204" pitchFamily="34" charset="-122"/>
              </a:rPr>
              <a:t>18913277601</a:t>
            </a:r>
            <a:endParaRPr lang="en-US" altLang="zh-CN" sz="2800" b="1" dirty="0">
              <a:solidFill>
                <a:schemeClr val="tx1"/>
              </a:solidFill>
              <a:latin typeface="微软雅黑" panose="020B0503020204020204" pitchFamily="34" charset="-122"/>
              <a:ea typeface="微软雅黑" panose="020B0503020204020204" pitchFamily="34" charset="-122"/>
            </a:endParaRPr>
          </a:p>
          <a:p>
            <a:pPr algn="l" rtl="0" eaLnBrk="0" fontAlgn="base" hangingPunct="0">
              <a:lnSpc>
                <a:spcPct val="150000"/>
              </a:lnSpc>
              <a:spcBef>
                <a:spcPct val="0"/>
              </a:spcBef>
              <a:spcAft>
                <a:spcPct val="0"/>
              </a:spcAft>
              <a:buFont typeface="Arial" panose="020B0604020202020204" pitchFamily="34" charset="0"/>
              <a:buNone/>
              <a:defRPr/>
            </a:pPr>
            <a:endParaRPr lang="en-US" altLang="zh-CN" sz="2800" b="1" dirty="0">
              <a:solidFill>
                <a:schemeClr val="tx1"/>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1"/>
          </p:nvPr>
        </p:nvSpPr>
        <p:spPr/>
        <p:txBody>
          <a:bodyPr/>
          <a:lstStyle/>
          <a:p>
            <a:pPr algn="r" rtl="0" eaLnBrk="0" fontAlgn="base" hangingPunct="0">
              <a:spcBef>
                <a:spcPct val="0"/>
              </a:spcBef>
              <a:spcAft>
                <a:spcPct val="0"/>
              </a:spcAft>
              <a:defRPr/>
            </a:pPr>
            <a:fld id="{F9BEE490-1DF3-4FD8-870C-DCBE89EBE1DA}" type="slidenum">
              <a:rPr lang="zh-CN" altLang="en-US" sz="1300"/>
            </a:fld>
            <a:endParaRPr lang="zh-CN" altLang="en-US" sz="1300" dirty="0"/>
          </a:p>
        </p:txBody>
      </p:sp>
      <p:graphicFrame>
        <p:nvGraphicFramePr>
          <p:cNvPr id="5" name="对象 4"/>
          <p:cNvGraphicFramePr/>
          <p:nvPr/>
        </p:nvGraphicFramePr>
        <p:xfrm>
          <a:off x="1227455" y="2263140"/>
          <a:ext cx="3202940" cy="4365625"/>
        </p:xfrm>
        <a:graphic>
          <a:graphicData uri="http://schemas.openxmlformats.org/presentationml/2006/ole">
            <mc:AlternateContent xmlns:mc="http://schemas.openxmlformats.org/markup-compatibility/2006">
              <mc:Choice xmlns:v="urn:schemas-microsoft-com:vml" Requires="v">
                <p:oleObj spid="_x0000_s6" name="" r:id="rId1" imgW="3200400" imgH="4362450" progId="Paint.Picture">
                  <p:embed/>
                </p:oleObj>
              </mc:Choice>
              <mc:Fallback>
                <p:oleObj name="" r:id="rId1" imgW="3200400" imgH="4362450" progId="Paint.Picture">
                  <p:embed/>
                  <p:pic>
                    <p:nvPicPr>
                      <p:cNvPr id="0" name="图片 5"/>
                      <p:cNvPicPr/>
                      <p:nvPr/>
                    </p:nvPicPr>
                    <p:blipFill>
                      <a:blip r:embed="rId2"/>
                      <a:stretch>
                        <a:fillRect/>
                      </a:stretch>
                    </p:blipFill>
                    <p:spPr>
                      <a:xfrm>
                        <a:off x="1227455" y="2263140"/>
                        <a:ext cx="3202940" cy="4365625"/>
                      </a:xfrm>
                      <a:prstGeom prst="rect">
                        <a:avLst/>
                      </a:prstGeom>
                    </p:spPr>
                  </p:pic>
                </p:oleObj>
              </mc:Fallback>
            </mc:AlternateContent>
          </a:graphicData>
        </a:graphic>
      </p:graphicFrame>
    </p:spTree>
    <p:custDataLst>
      <p:tags r:id="rId3"/>
    </p:custData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6"/>
          <p:cNvSpPr txBox="1">
            <a:spLocks noChangeArrowheads="1"/>
          </p:cNvSpPr>
          <p:nvPr/>
        </p:nvSpPr>
        <p:spPr bwMode="auto">
          <a:xfrm>
            <a:off x="3084195" y="1781810"/>
            <a:ext cx="5847080" cy="3295015"/>
          </a:xfrm>
          <a:prstGeom prst="rect">
            <a:avLst/>
          </a:prstGeom>
          <a:noFill/>
          <a:ln>
            <a:noFill/>
          </a:ln>
        </p:spPr>
        <p:txBody>
          <a:bodyPr wrap="square" lIns="87216" tIns="43607" rIns="87216" bIns="43607">
            <a:spAutoFit/>
          </a:bodyPr>
          <a:lstStyle>
            <a:lvl1pPr>
              <a:defRPr sz="1200">
                <a:solidFill>
                  <a:schemeClr val="tx1"/>
                </a:solidFill>
                <a:latin typeface="Arial" panose="020B0604020202020204" pitchFamily="34" charset="0"/>
                <a:ea typeface="楷体_GB2312" pitchFamily="1" charset="-122"/>
              </a:defRPr>
            </a:lvl1pPr>
            <a:lvl2pPr marL="742950" indent="-285750">
              <a:defRPr sz="1200">
                <a:solidFill>
                  <a:schemeClr val="tx1"/>
                </a:solidFill>
                <a:latin typeface="Arial" panose="020B0604020202020204" pitchFamily="34" charset="0"/>
                <a:ea typeface="楷体_GB2312" pitchFamily="1" charset="-122"/>
              </a:defRPr>
            </a:lvl2pPr>
            <a:lvl3pPr marL="1143000" indent="-228600">
              <a:defRPr sz="1200">
                <a:solidFill>
                  <a:schemeClr val="tx1"/>
                </a:solidFill>
                <a:latin typeface="Arial" panose="020B0604020202020204" pitchFamily="34" charset="0"/>
                <a:ea typeface="楷体_GB2312" pitchFamily="1" charset="-122"/>
              </a:defRPr>
            </a:lvl3pPr>
            <a:lvl4pPr marL="1600200" indent="-228600">
              <a:defRPr sz="1200">
                <a:solidFill>
                  <a:schemeClr val="tx1"/>
                </a:solidFill>
                <a:latin typeface="Arial" panose="020B0604020202020204" pitchFamily="34" charset="0"/>
                <a:ea typeface="楷体_GB2312" pitchFamily="1" charset="-122"/>
              </a:defRPr>
            </a:lvl4pPr>
            <a:lvl5pPr marL="2057400" indent="-228600">
              <a:defRPr sz="1200">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buFont typeface="Arial" panose="020B0604020202020204" pitchFamily="34" charset="0"/>
              <a:defRPr sz="1200">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buFont typeface="Arial" panose="020B0604020202020204" pitchFamily="34" charset="0"/>
              <a:defRPr sz="1200">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buFont typeface="Arial" panose="020B0604020202020204" pitchFamily="34" charset="0"/>
              <a:defRPr sz="1200">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buFont typeface="Arial" panose="020B0604020202020204" pitchFamily="34" charset="0"/>
              <a:defRPr sz="1200">
                <a:solidFill>
                  <a:schemeClr val="tx1"/>
                </a:solidFill>
                <a:latin typeface="Arial" panose="020B0604020202020204" pitchFamily="34" charset="0"/>
                <a:ea typeface="楷体_GB2312" pitchFamily="1" charset="-122"/>
              </a:defRPr>
            </a:lvl9pPr>
          </a:lstStyle>
          <a:p>
            <a:pPr algn="ctr" rtl="0" eaLnBrk="0" fontAlgn="base" hangingPunct="0">
              <a:lnSpc>
                <a:spcPct val="150000"/>
              </a:lnSpc>
              <a:spcBef>
                <a:spcPct val="0"/>
              </a:spcBef>
              <a:spcAft>
                <a:spcPct val="0"/>
              </a:spcAft>
              <a:buFont typeface="Arial" panose="020B0604020202020204" pitchFamily="34" charset="0"/>
              <a:buNone/>
              <a:defRPr/>
            </a:pPr>
            <a:r>
              <a:rPr lang="zh-CN" altLang="en-US" sz="8000" b="1" dirty="0">
                <a:solidFill>
                  <a:srgbClr val="FF0000"/>
                </a:solidFill>
                <a:latin typeface="微软雅黑" panose="020B0503020204020204" pitchFamily="34" charset="-122"/>
                <a:ea typeface="微软雅黑" panose="020B0503020204020204" pitchFamily="34" charset="-122"/>
              </a:rPr>
              <a:t>感谢聆听！</a:t>
            </a:r>
            <a:r>
              <a:rPr lang="zh-CN" altLang="en-US" sz="5900" b="1" dirty="0">
                <a:solidFill>
                  <a:prstClr val="white"/>
                </a:solidFill>
                <a:latin typeface="微软雅黑" panose="020B0503020204020204" pitchFamily="34" charset="-122"/>
                <a:ea typeface="微软雅黑" panose="020B0503020204020204" pitchFamily="34" charset="-122"/>
              </a:rPr>
              <a:t>！</a:t>
            </a:r>
            <a:endParaRPr lang="zh-CN" altLang="en-US" sz="5900" b="1" dirty="0">
              <a:solidFill>
                <a:prstClr val="white"/>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1"/>
          </p:nvPr>
        </p:nvSpPr>
        <p:spPr/>
        <p:txBody>
          <a:bodyPr/>
          <a:lstStyle/>
          <a:p>
            <a:pPr algn="r" rtl="0" eaLnBrk="0" fontAlgn="base" hangingPunct="0">
              <a:spcBef>
                <a:spcPct val="0"/>
              </a:spcBef>
              <a:spcAft>
                <a:spcPct val="0"/>
              </a:spcAft>
              <a:defRPr/>
            </a:pPr>
            <a:fld id="{F9BEE490-1DF3-4FD8-870C-DCBE89EBE1DA}" type="slidenum">
              <a:rPr lang="zh-CN" altLang="en-US" sz="1300"/>
            </a:fld>
            <a:endParaRPr lang="zh-CN" altLang="en-US" sz="1300" dirty="0"/>
          </a:p>
        </p:txBody>
      </p:sp>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43510"/>
            <a:ext cx="5685155" cy="847090"/>
          </a:xfrm>
        </p:spPr>
        <p:txBody>
          <a:bodyPr>
            <a:normAutofit fontScale="90000"/>
          </a:bodyPr>
          <a:p>
            <a:r>
              <a:rPr lang="zh-CN" altLang="zh-CN" sz="3200" b="1"/>
              <a:t>疫情期间中信助企纾困解难行动</a:t>
            </a:r>
            <a:endParaRPr lang="zh-CN" altLang="zh-CN" sz="3200" b="1"/>
          </a:p>
        </p:txBody>
      </p:sp>
      <p:sp>
        <p:nvSpPr>
          <p:cNvPr id="3" name="内容占位符 2"/>
          <p:cNvSpPr>
            <a:spLocks noGrp="1"/>
          </p:cNvSpPr>
          <p:nvPr>
            <p:ph idx="1"/>
          </p:nvPr>
        </p:nvSpPr>
        <p:spPr/>
        <p:txBody>
          <a:bodyPr/>
          <a:p>
            <a:r>
              <a:rPr lang="zh-CN" altLang="en-US"/>
              <a:t>一、“线”上关怀，打通物理局限</a:t>
            </a:r>
            <a:endParaRPr lang="zh-CN" altLang="en-US"/>
          </a:p>
          <a:p>
            <a:endParaRPr lang="zh-CN" altLang="en-US"/>
          </a:p>
          <a:p>
            <a:r>
              <a:rPr lang="zh-CN" altLang="en-US"/>
              <a:t>二、“昆科”助力，加大授信支持</a:t>
            </a:r>
            <a:endParaRPr lang="zh-CN" altLang="en-US"/>
          </a:p>
          <a:p>
            <a:endParaRPr lang="zh-CN" altLang="en-US"/>
          </a:p>
          <a:p>
            <a:r>
              <a:rPr lang="zh-CN" altLang="en-US"/>
              <a:t>三、特事特办，全力助企纾困</a:t>
            </a:r>
            <a:endParaRPr lang="zh-CN" altLang="en-US"/>
          </a:p>
          <a:p>
            <a:pPr marL="0" indent="0">
              <a:buNone/>
            </a:pPr>
            <a:endParaRPr lang="zh-CN" altLang="en-US"/>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268605"/>
            <a:ext cx="7148195" cy="603885"/>
          </a:xfrm>
        </p:spPr>
        <p:txBody>
          <a:bodyPr>
            <a:normAutofit fontScale="90000"/>
          </a:bodyPr>
          <a:p>
            <a:r>
              <a:rPr lang="zh-CN" altLang="en-US" sz="3200" b="1">
                <a:sym typeface="+mn-ea"/>
              </a:rPr>
              <a:t>一、“线”上关怀，打通物理局限</a:t>
            </a:r>
            <a:endParaRPr lang="zh-CN" altLang="en-US" sz="3200"/>
          </a:p>
        </p:txBody>
      </p:sp>
      <p:sp>
        <p:nvSpPr>
          <p:cNvPr id="3" name="内容占位符 2"/>
          <p:cNvSpPr>
            <a:spLocks noGrp="1"/>
          </p:cNvSpPr>
          <p:nvPr>
            <p:ph idx="1"/>
          </p:nvPr>
        </p:nvSpPr>
        <p:spPr>
          <a:xfrm>
            <a:off x="694055" y="1409700"/>
            <a:ext cx="10515600" cy="4351338"/>
          </a:xfrm>
        </p:spPr>
        <p:txBody>
          <a:bodyPr/>
          <a:p>
            <a:r>
              <a:rPr lang="zh-CN" altLang="en-US" sz="2800"/>
              <a:t>疫情期间，我市大部分企业进入居家办公状态。中信银行通过科技赋能，发挥交易银行、国际业务线上产品的强大功能和便利优势，把开户、结算、融资等等业务都搬到“线”上，为静默管理下的广大企业、个人客户提供完善的金融服务保障。</a:t>
            </a:r>
            <a:endParaRPr lang="zh-CN" altLang="en-US" sz="2800"/>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614045"/>
            <a:ext cx="10515600" cy="476250"/>
          </a:xfrm>
        </p:spPr>
        <p:txBody>
          <a:bodyPr>
            <a:normAutofit fontScale="90000"/>
          </a:bodyPr>
          <a:p>
            <a:r>
              <a:rPr lang="zh-CN" altLang="en-US" sz="3555" b="1">
                <a:sym typeface="+mn-ea"/>
              </a:rPr>
              <a:t>一、“线”上关怀，打通物理局限</a:t>
            </a:r>
            <a:br>
              <a:rPr lang="zh-CN" altLang="en-US"/>
            </a:br>
            <a:endParaRPr lang="zh-CN" altLang="en-US"/>
          </a:p>
        </p:txBody>
      </p:sp>
      <p:sp>
        <p:nvSpPr>
          <p:cNvPr id="3" name="内容占位符 2"/>
          <p:cNvSpPr>
            <a:spLocks noGrp="1"/>
          </p:cNvSpPr>
          <p:nvPr>
            <p:ph idx="1"/>
          </p:nvPr>
        </p:nvSpPr>
        <p:spPr>
          <a:xfrm>
            <a:off x="838200" y="1090295"/>
            <a:ext cx="10515600" cy="5086985"/>
          </a:xfrm>
        </p:spPr>
        <p:txBody>
          <a:bodyPr>
            <a:normAutofit fontScale="70000"/>
          </a:bodyPr>
          <a:p>
            <a:r>
              <a:rPr lang="zh-CN" altLang="en-US"/>
              <a:t>【“线”上审批】</a:t>
            </a:r>
            <a:endParaRPr lang="zh-CN" altLang="en-US"/>
          </a:p>
          <a:p>
            <a:pPr marL="0" indent="0" fontAlgn="auto">
              <a:lnSpc>
                <a:spcPct val="150000"/>
              </a:lnSpc>
              <a:buNone/>
            </a:pPr>
            <a:r>
              <a:rPr lang="zh-CN" altLang="en-US">
                <a:sym typeface="+mn-ea"/>
              </a:rPr>
              <a:t>案例：4月以来，专精特新企业KXC公司处于停工状态。企业订单无法按期交货，但上游供应商货款、员工工资仍需支付。我行采用无纸化线上审批方式助其获批授信，解决资金问题。</a:t>
            </a:r>
            <a:endParaRPr lang="zh-CN" altLang="en-US"/>
          </a:p>
          <a:p>
            <a:pPr indent="0" fontAlgn="auto">
              <a:lnSpc>
                <a:spcPct val="150000"/>
              </a:lnSpc>
            </a:pPr>
            <a:r>
              <a:rPr lang="zh-CN" altLang="en-US"/>
              <a:t>【“线”上放款】</a:t>
            </a:r>
            <a:endParaRPr lang="zh-CN" altLang="en-US"/>
          </a:p>
          <a:p>
            <a:pPr marL="0" indent="0" fontAlgn="auto">
              <a:lnSpc>
                <a:spcPct val="150000"/>
              </a:lnSpc>
              <a:buNone/>
            </a:pPr>
            <a:r>
              <a:rPr lang="zh-CN" altLang="en-US">
                <a:sym typeface="+mn-ea"/>
              </a:rPr>
              <a:t>案例：4月12日，中信银行运用交易银行“信e融”产品，为独角兽企业PRSL公司发放2000万元线上流动资金贷款，助力企业复工复产。</a:t>
            </a:r>
            <a:endParaRPr lang="zh-CN" altLang="en-US"/>
          </a:p>
          <a:p>
            <a:pPr indent="0" fontAlgn="auto">
              <a:lnSpc>
                <a:spcPct val="150000"/>
              </a:lnSpc>
            </a:pPr>
            <a:r>
              <a:rPr lang="zh-CN" altLang="en-US"/>
              <a:t>【“线”上顾问】</a:t>
            </a:r>
            <a:endParaRPr lang="zh-CN" altLang="en-US"/>
          </a:p>
          <a:p>
            <a:pPr marL="0" indent="0" fontAlgn="auto">
              <a:lnSpc>
                <a:spcPct val="150000"/>
              </a:lnSpc>
              <a:buNone/>
            </a:pPr>
            <a:r>
              <a:rPr lang="en-US" altLang="zh-CN"/>
              <a:t>    </a:t>
            </a:r>
            <a:r>
              <a:rPr lang="zh-CN" altLang="en-US"/>
              <a:t>疫情期间，中信银行把各类金融服务沙龙活动也搬到线上，通过电话会议、云讲座的形式，组织开展了多次客户金融服务咨询活动。仅4月22日当天，就为山西商会会员企业举办了“助企轻松抗疫”线上沙龙，还为全市50余家外贸型科技企业举办了“外汇走势及汇率风险管理”线上讲座，为企业提供了及时的产品咨询和市场资讯。</a:t>
            </a:r>
            <a:endParaRPr lang="zh-CN" altLang="en-US"/>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647700"/>
          </a:xfrm>
        </p:spPr>
        <p:txBody>
          <a:bodyPr/>
          <a:p>
            <a:r>
              <a:rPr lang="zh-CN" altLang="en-US" sz="3200" b="1"/>
              <a:t>二、“昆科”助力，加大授信支持</a:t>
            </a:r>
            <a:endParaRPr lang="zh-CN" altLang="en-US" sz="3200" b="1"/>
          </a:p>
        </p:txBody>
      </p:sp>
      <p:sp>
        <p:nvSpPr>
          <p:cNvPr id="3" name="内容占位符 2"/>
          <p:cNvSpPr>
            <a:spLocks noGrp="1"/>
          </p:cNvSpPr>
          <p:nvPr>
            <p:ph idx="1"/>
          </p:nvPr>
        </p:nvSpPr>
        <p:spPr>
          <a:xfrm>
            <a:off x="632460" y="1253490"/>
            <a:ext cx="10515600" cy="4970145"/>
          </a:xfrm>
        </p:spPr>
        <p:txBody>
          <a:bodyPr/>
          <a:p>
            <a:r>
              <a:rPr lang="zh-CN" altLang="en-US"/>
              <a:t>疫情期间，企业资金周转压力骤升，亟需银行扩大授信额度。中信银行积极运用“昆科贷”等政府资金池产品，为广大科技型中小企业提供足额授信支持。</a:t>
            </a:r>
            <a:endParaRPr lang="zh-CN" altLang="en-US"/>
          </a:p>
          <a:p>
            <a:r>
              <a:rPr lang="zh-CN" altLang="en-US"/>
              <a:t>案例：</a:t>
            </a:r>
            <a:r>
              <a:rPr lang="en-US" altLang="zh-CN"/>
              <a:t>1</a:t>
            </a:r>
            <a:r>
              <a:rPr lang="zh-CN" altLang="en-US"/>
              <a:t>、昆山LX公司是一家专业从事现代生态农业科技研发、绿色健康食品生产与销售以及食材冷链仓储配送企业，疫情期间，该企业作为镇重点保供单位，对资金需求较为迫切。</a:t>
            </a:r>
            <a:endParaRPr lang="zh-CN" altLang="en-US"/>
          </a:p>
          <a:p>
            <a:r>
              <a:rPr lang="en-US" altLang="zh-CN"/>
              <a:t>2</a:t>
            </a:r>
            <a:r>
              <a:rPr lang="zh-CN" altLang="en-US"/>
              <a:t>、昆山HRT公司是一家高新技术企业，主要从事非标自动化设备的研发、生产与销售。公司具备成长性好、产品利润较高的优势。</a:t>
            </a:r>
            <a:endParaRPr lang="zh-CN" altLang="en-US"/>
          </a:p>
          <a:p>
            <a:r>
              <a:rPr lang="en-US" altLang="zh-CN"/>
              <a:t>3</a:t>
            </a:r>
            <a:r>
              <a:rPr lang="zh-CN" altLang="en-US"/>
              <a:t>、苏州YKS公司是一家高新技术企业，主要从事塑胶粒子的生产、加工、和销售。公司成长性高、市场应用广泛。</a:t>
            </a:r>
            <a:endParaRPr lang="zh-CN" altLang="en-US"/>
          </a:p>
          <a:p>
            <a:pPr marL="0" indent="0">
              <a:buNone/>
            </a:pPr>
            <a:r>
              <a:rPr lang="zh-CN" altLang="en-US"/>
              <a:t>针对上述三家企业，中信银行科创中心迅速反应，依托电话、微信等形式主动和企业财务对接，为企业开通绿色通道，给企业申请获批</a:t>
            </a:r>
            <a:r>
              <a:rPr lang="en-US" altLang="zh-CN"/>
              <a:t>“</a:t>
            </a:r>
            <a:r>
              <a:rPr lang="zh-CN" altLang="en-US"/>
              <a:t>昆科贷</a:t>
            </a:r>
            <a:r>
              <a:rPr lang="en-US" altLang="zh-CN"/>
              <a:t>”</a:t>
            </a:r>
            <a:r>
              <a:rPr lang="zh-CN" altLang="en-US"/>
              <a:t>。</a:t>
            </a:r>
            <a:endParaRPr lang="zh-CN" altLang="en-US"/>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236220"/>
            <a:ext cx="10515600" cy="622300"/>
          </a:xfrm>
        </p:spPr>
        <p:txBody>
          <a:bodyPr/>
          <a:p>
            <a:r>
              <a:rPr lang="zh-CN" altLang="en-US" sz="3200" b="1"/>
              <a:t>三、特事特办，全力助企纾困</a:t>
            </a:r>
            <a:endParaRPr lang="zh-CN" altLang="en-US" sz="3200" b="1"/>
          </a:p>
        </p:txBody>
      </p:sp>
      <p:sp>
        <p:nvSpPr>
          <p:cNvPr id="3" name="内容占位符 2"/>
          <p:cNvSpPr>
            <a:spLocks noGrp="1"/>
          </p:cNvSpPr>
          <p:nvPr>
            <p:ph idx="1"/>
          </p:nvPr>
        </p:nvSpPr>
        <p:spPr>
          <a:xfrm>
            <a:off x="760730" y="1253490"/>
            <a:ext cx="10515600" cy="4807585"/>
          </a:xfrm>
        </p:spPr>
        <p:txBody>
          <a:bodyPr/>
          <a:p>
            <a:r>
              <a:rPr lang="zh-CN" altLang="en-US"/>
              <a:t>【特事特办，解决疫情下代发、结算难题】</a:t>
            </a:r>
            <a:endParaRPr lang="zh-CN" altLang="en-US"/>
          </a:p>
          <a:p>
            <a:pPr marL="0" indent="0">
              <a:buNone/>
            </a:pPr>
            <a:r>
              <a:rPr lang="zh-CN" altLang="en-US"/>
              <a:t>案例：4月以来，重点高新技术企业MT（昆山）有限公司处于停工状态。企业处于封控区，员工居家办公，工作人员无法前往单位使用网银发放且无法加盖工资发放所需印鉴等。中信银行通过微信、电话及视频等方式，为企业及时办理完成工资发放业务，助力企业抗疫复工。</a:t>
            </a:r>
            <a:endParaRPr lang="zh-CN" altLang="en-US"/>
          </a:p>
          <a:p>
            <a:pPr marL="0" indent="0">
              <a:buNone/>
            </a:pPr>
            <a:endParaRPr lang="zh-CN" altLang="en-US"/>
          </a:p>
          <a:p>
            <a:pPr marL="0" indent="0">
              <a:buNone/>
            </a:pPr>
            <a:r>
              <a:rPr lang="zh-CN" altLang="en-US"/>
              <a:t>【急事急办，开启授信审批绿色通道】</a:t>
            </a:r>
            <a:endParaRPr lang="zh-CN" altLang="en-US"/>
          </a:p>
          <a:p>
            <a:pPr marL="0" indent="0">
              <a:buNone/>
            </a:pPr>
            <a:r>
              <a:rPr lang="en-US" altLang="zh-CN"/>
              <a:t>     中信银行本着解难纾困的宗旨，特事特办，通过视频核实方式确认法人担保意愿，并通过疫情期间贷款特殊审批流程</a:t>
            </a:r>
            <a:r>
              <a:rPr lang="zh-CN" altLang="en-US"/>
              <a:t>，完成多家企业的放款。解决了客户燃眉之急。</a:t>
            </a:r>
            <a:endParaRPr lang="zh-CN" altLang="en-US"/>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42315" y="278765"/>
            <a:ext cx="10515600" cy="683895"/>
          </a:xfrm>
        </p:spPr>
        <p:txBody>
          <a:bodyPr/>
          <a:p>
            <a:r>
              <a:rPr lang="zh-CN" altLang="en-US" sz="3600"/>
              <a:t>中信银行特色信贷产品汇总</a:t>
            </a:r>
            <a:endParaRPr lang="zh-CN" altLang="en-US" sz="3600"/>
          </a:p>
        </p:txBody>
      </p:sp>
      <p:graphicFrame>
        <p:nvGraphicFramePr>
          <p:cNvPr id="5" name="内容占位符 4"/>
          <p:cNvGraphicFramePr/>
          <p:nvPr>
            <p:ph idx="1"/>
            <p:custDataLst>
              <p:tags r:id="rId1"/>
            </p:custDataLst>
          </p:nvPr>
        </p:nvGraphicFramePr>
        <p:xfrm>
          <a:off x="838200" y="1394460"/>
          <a:ext cx="10515600" cy="3810000"/>
        </p:xfrm>
        <a:graphic>
          <a:graphicData uri="http://schemas.openxmlformats.org/drawingml/2006/table">
            <a:tbl>
              <a:tblPr firstRow="1" bandRow="1">
                <a:tableStyleId>{5C22544A-7EE6-4342-B048-85BDC9FD1C3A}</a:tableStyleId>
              </a:tblPr>
              <a:tblGrid>
                <a:gridCol w="675005"/>
                <a:gridCol w="1615440"/>
                <a:gridCol w="2437765"/>
                <a:gridCol w="2361565"/>
                <a:gridCol w="3425825"/>
              </a:tblGrid>
              <a:tr h="381000">
                <a:tc>
                  <a:txBody>
                    <a:bodyPr/>
                    <a:p>
                      <a:pPr>
                        <a:buNone/>
                      </a:pPr>
                      <a:r>
                        <a:rPr lang="zh-CN" altLang="zh-CN"/>
                        <a:t>序号</a:t>
                      </a:r>
                      <a:endParaRPr lang="zh-CN" altLang="zh-CN"/>
                    </a:p>
                  </a:txBody>
                  <a:tcPr/>
                </a:tc>
                <a:tc>
                  <a:txBody>
                    <a:bodyPr/>
                    <a:p>
                      <a:pPr>
                        <a:buNone/>
                      </a:pPr>
                      <a:r>
                        <a:rPr lang="zh-CN" altLang="en-US"/>
                        <a:t>产品名称</a:t>
                      </a:r>
                      <a:endParaRPr lang="zh-CN" altLang="en-US"/>
                    </a:p>
                  </a:txBody>
                  <a:tcPr/>
                </a:tc>
                <a:tc>
                  <a:txBody>
                    <a:bodyPr/>
                    <a:p>
                      <a:pPr>
                        <a:buNone/>
                      </a:pPr>
                      <a:r>
                        <a:rPr lang="zh-CN" altLang="en-US"/>
                        <a:t>授信条件</a:t>
                      </a:r>
                      <a:endParaRPr lang="zh-CN" altLang="en-US"/>
                    </a:p>
                  </a:txBody>
                  <a:tcPr/>
                </a:tc>
                <a:tc>
                  <a:txBody>
                    <a:bodyPr/>
                    <a:p>
                      <a:pPr>
                        <a:buNone/>
                      </a:pPr>
                      <a:r>
                        <a:rPr lang="zh-CN" altLang="en-US"/>
                        <a:t>最高额度</a:t>
                      </a:r>
                      <a:endParaRPr lang="zh-CN" altLang="en-US"/>
                    </a:p>
                  </a:txBody>
                  <a:tcPr/>
                </a:tc>
                <a:tc>
                  <a:txBody>
                    <a:bodyPr/>
                    <a:p>
                      <a:pPr>
                        <a:buNone/>
                      </a:pPr>
                      <a:r>
                        <a:rPr lang="zh-CN" altLang="en-US"/>
                        <a:t>备注</a:t>
                      </a:r>
                      <a:endParaRPr lang="zh-CN" altLang="en-US"/>
                    </a:p>
                  </a:txBody>
                  <a:tcPr/>
                </a:tc>
              </a:tr>
              <a:tr h="381000">
                <a:tc>
                  <a:txBody>
                    <a:bodyPr/>
                    <a:p>
                      <a:pPr>
                        <a:buNone/>
                      </a:pPr>
                      <a:r>
                        <a:rPr lang="en-US" altLang="zh-CN"/>
                        <a:t>1</a:t>
                      </a:r>
                      <a:endParaRPr lang="en-US" altLang="zh-CN"/>
                    </a:p>
                  </a:txBody>
                  <a:tcPr/>
                </a:tc>
                <a:tc>
                  <a:txBody>
                    <a:bodyPr/>
                    <a:p>
                      <a:pPr>
                        <a:buNone/>
                      </a:pPr>
                      <a:r>
                        <a:rPr lang="zh-CN" altLang="en-US"/>
                        <a:t>标准抵押贷</a:t>
                      </a:r>
                      <a:endParaRPr lang="zh-CN" altLang="en-US"/>
                    </a:p>
                  </a:txBody>
                  <a:tcPr/>
                </a:tc>
                <a:tc>
                  <a:txBody>
                    <a:bodyPr/>
                    <a:p>
                      <a:pPr>
                        <a:buNone/>
                      </a:pPr>
                      <a:r>
                        <a:rPr lang="zh-CN" altLang="en-US"/>
                        <a:t>住宅抵押</a:t>
                      </a:r>
                      <a:r>
                        <a:rPr lang="en-US" altLang="zh-CN"/>
                        <a:t>/</a:t>
                      </a:r>
                      <a:r>
                        <a:rPr lang="zh-CN" altLang="en-US"/>
                        <a:t>评估价</a:t>
                      </a:r>
                      <a:r>
                        <a:rPr lang="en-US" altLang="zh-CN"/>
                        <a:t>70%</a:t>
                      </a:r>
                      <a:endParaRPr lang="en-US" altLang="zh-CN"/>
                    </a:p>
                  </a:txBody>
                  <a:tcPr/>
                </a:tc>
                <a:tc>
                  <a:txBody>
                    <a:bodyPr/>
                    <a:p>
                      <a:pPr>
                        <a:buNone/>
                      </a:pPr>
                      <a:r>
                        <a:rPr lang="en-US" altLang="zh-CN"/>
                        <a:t>1000</a:t>
                      </a:r>
                      <a:r>
                        <a:rPr lang="zh-CN" altLang="en-US"/>
                        <a:t>万</a:t>
                      </a:r>
                      <a:endParaRPr lang="zh-CN" altLang="en-US"/>
                    </a:p>
                  </a:txBody>
                  <a:tcPr/>
                </a:tc>
                <a:tc>
                  <a:txBody>
                    <a:bodyPr/>
                    <a:p>
                      <a:pPr>
                        <a:buNone/>
                      </a:pPr>
                      <a:r>
                        <a:rPr lang="zh-CN" altLang="en-US"/>
                        <a:t>最长可贷</a:t>
                      </a:r>
                      <a:r>
                        <a:rPr lang="en-US" altLang="zh-CN"/>
                        <a:t>30</a:t>
                      </a:r>
                      <a:r>
                        <a:rPr lang="zh-CN" altLang="en-US"/>
                        <a:t>年</a:t>
                      </a:r>
                      <a:endParaRPr lang="zh-CN" altLang="en-US"/>
                    </a:p>
                  </a:txBody>
                  <a:tcPr/>
                </a:tc>
              </a:tr>
              <a:tr h="381000">
                <a:tc>
                  <a:txBody>
                    <a:bodyPr/>
                    <a:p>
                      <a:pPr>
                        <a:buNone/>
                      </a:pPr>
                      <a:r>
                        <a:rPr lang="en-US" altLang="zh-CN"/>
                        <a:t>2</a:t>
                      </a:r>
                      <a:endParaRPr lang="en-US" altLang="zh-CN"/>
                    </a:p>
                  </a:txBody>
                  <a:tcPr/>
                </a:tc>
                <a:tc>
                  <a:txBody>
                    <a:bodyPr/>
                    <a:p>
                      <a:pPr>
                        <a:buNone/>
                      </a:pPr>
                      <a:r>
                        <a:rPr lang="zh-CN" altLang="en-US"/>
                        <a:t>非标抵押贷</a:t>
                      </a:r>
                      <a:endParaRPr lang="zh-CN" altLang="en-US"/>
                    </a:p>
                  </a:txBody>
                  <a:tcPr/>
                </a:tc>
                <a:tc>
                  <a:txBody>
                    <a:bodyPr/>
                    <a:p>
                      <a:pPr>
                        <a:buNone/>
                      </a:pPr>
                      <a:r>
                        <a:rPr lang="zh-CN" altLang="en-US"/>
                        <a:t>资产抵押</a:t>
                      </a:r>
                      <a:endParaRPr lang="zh-CN" altLang="en-US"/>
                    </a:p>
                  </a:txBody>
                  <a:tcPr/>
                </a:tc>
                <a:tc>
                  <a:txBody>
                    <a:bodyPr/>
                    <a:p>
                      <a:pPr>
                        <a:buNone/>
                      </a:pPr>
                      <a:r>
                        <a:rPr lang="zh-CN" altLang="en-US" sz="1800">
                          <a:sym typeface="+mn-ea"/>
                        </a:rPr>
                        <a:t>普惠</a:t>
                      </a:r>
                      <a:r>
                        <a:rPr lang="en-US" altLang="zh-CN" sz="1800">
                          <a:sym typeface="+mn-ea"/>
                        </a:rPr>
                        <a:t>1000</a:t>
                      </a:r>
                      <a:r>
                        <a:rPr lang="zh-CN" altLang="en-US" sz="1800">
                          <a:sym typeface="+mn-ea"/>
                        </a:rPr>
                        <a:t>万</a:t>
                      </a:r>
                      <a:endParaRPr lang="zh-CN" altLang="en-US"/>
                    </a:p>
                  </a:txBody>
                  <a:tcPr/>
                </a:tc>
                <a:tc>
                  <a:txBody>
                    <a:bodyPr/>
                    <a:p>
                      <a:pPr>
                        <a:buNone/>
                      </a:pPr>
                      <a:endParaRPr lang="zh-CN" altLang="en-US"/>
                    </a:p>
                  </a:txBody>
                  <a:tcPr/>
                </a:tc>
              </a:tr>
              <a:tr h="381000">
                <a:tc>
                  <a:txBody>
                    <a:bodyPr/>
                    <a:p>
                      <a:pPr>
                        <a:buNone/>
                      </a:pPr>
                      <a:r>
                        <a:rPr lang="en-US" altLang="zh-CN"/>
                        <a:t>3</a:t>
                      </a:r>
                      <a:endParaRPr lang="en-US" altLang="zh-CN"/>
                    </a:p>
                  </a:txBody>
                  <a:tcPr/>
                </a:tc>
                <a:tc>
                  <a:txBody>
                    <a:bodyPr/>
                    <a:p>
                      <a:pPr>
                        <a:buNone/>
                      </a:pPr>
                      <a:r>
                        <a:rPr lang="zh-CN" altLang="en-US"/>
                        <a:t>昆科贷</a:t>
                      </a:r>
                      <a:endParaRPr lang="zh-CN" altLang="en-US"/>
                    </a:p>
                  </a:txBody>
                  <a:tcPr/>
                </a:tc>
                <a:tc>
                  <a:txBody>
                    <a:bodyPr/>
                    <a:p>
                      <a:pPr>
                        <a:buNone/>
                      </a:pPr>
                      <a:r>
                        <a:rPr lang="zh-CN" altLang="en-US"/>
                        <a:t>昆科贷名录内</a:t>
                      </a:r>
                      <a:endParaRPr lang="zh-CN" altLang="en-US"/>
                    </a:p>
                  </a:txBody>
                  <a:tcPr/>
                </a:tc>
                <a:tc>
                  <a:txBody>
                    <a:bodyPr/>
                    <a:p>
                      <a:pPr>
                        <a:buNone/>
                      </a:pPr>
                      <a:r>
                        <a:rPr lang="en-US" altLang="zh-CN" sz="1800">
                          <a:sym typeface="+mn-ea"/>
                        </a:rPr>
                        <a:t>1000</a:t>
                      </a:r>
                      <a:r>
                        <a:rPr lang="zh-CN" altLang="en-US" sz="1800">
                          <a:sym typeface="+mn-ea"/>
                        </a:rPr>
                        <a:t>万</a:t>
                      </a:r>
                      <a:endParaRPr lang="zh-CN" altLang="en-US"/>
                    </a:p>
                  </a:txBody>
                  <a:tcPr/>
                </a:tc>
                <a:tc>
                  <a:txBody>
                    <a:bodyPr/>
                    <a:p>
                      <a:pPr>
                        <a:buNone/>
                      </a:pPr>
                      <a:endParaRPr lang="zh-CN" altLang="en-US"/>
                    </a:p>
                  </a:txBody>
                  <a:tcPr/>
                </a:tc>
              </a:tr>
              <a:tr h="381000">
                <a:tc>
                  <a:txBody>
                    <a:bodyPr/>
                    <a:p>
                      <a:pPr>
                        <a:buNone/>
                      </a:pPr>
                      <a:r>
                        <a:rPr lang="en-US" altLang="zh-CN"/>
                        <a:t>4</a:t>
                      </a:r>
                      <a:endParaRPr lang="en-US" altLang="zh-CN"/>
                    </a:p>
                  </a:txBody>
                  <a:tcPr/>
                </a:tc>
                <a:tc>
                  <a:txBody>
                    <a:bodyPr/>
                    <a:p>
                      <a:pPr>
                        <a:buNone/>
                      </a:pPr>
                      <a:r>
                        <a:rPr lang="zh-CN" altLang="en-US"/>
                        <a:t>昆贸贷</a:t>
                      </a:r>
                      <a:endParaRPr lang="zh-CN" altLang="en-US"/>
                    </a:p>
                  </a:txBody>
                  <a:tcPr/>
                </a:tc>
                <a:tc>
                  <a:txBody>
                    <a:bodyPr/>
                    <a:p>
                      <a:pPr>
                        <a:buNone/>
                      </a:pPr>
                      <a:r>
                        <a:rPr lang="zh-CN" altLang="en-US"/>
                        <a:t>出口额</a:t>
                      </a:r>
                      <a:r>
                        <a:rPr lang="zh-CN" altLang="en-US">
                          <a:latin typeface="宋体" panose="02010600030101010101" pitchFamily="2" charset="-122"/>
                          <a:ea typeface="宋体" panose="02010600030101010101" pitchFamily="2" charset="-122"/>
                        </a:rPr>
                        <a:t>≦</a:t>
                      </a:r>
                      <a:r>
                        <a:rPr lang="en-US" altLang="zh-CN"/>
                        <a:t>3000</a:t>
                      </a:r>
                      <a:r>
                        <a:rPr lang="zh-CN" altLang="en-US"/>
                        <a:t>万美元</a:t>
                      </a:r>
                      <a:endParaRPr lang="zh-CN" altLang="en-US"/>
                    </a:p>
                  </a:txBody>
                  <a:tcPr/>
                </a:tc>
                <a:tc>
                  <a:txBody>
                    <a:bodyPr/>
                    <a:p>
                      <a:pPr>
                        <a:buNone/>
                      </a:pPr>
                      <a:r>
                        <a:rPr lang="en-US" altLang="zh-CN"/>
                        <a:t>1500</a:t>
                      </a:r>
                      <a:r>
                        <a:rPr lang="zh-CN" altLang="en-US"/>
                        <a:t>万</a:t>
                      </a:r>
                      <a:endParaRPr lang="zh-CN" altLang="en-US"/>
                    </a:p>
                  </a:txBody>
                  <a:tcPr/>
                </a:tc>
                <a:tc>
                  <a:txBody>
                    <a:bodyPr/>
                    <a:p>
                      <a:pPr>
                        <a:buNone/>
                      </a:pPr>
                      <a:endParaRPr lang="zh-CN" altLang="en-US"/>
                    </a:p>
                  </a:txBody>
                  <a:tcPr/>
                </a:tc>
              </a:tr>
              <a:tr h="381000">
                <a:tc>
                  <a:txBody>
                    <a:bodyPr/>
                    <a:p>
                      <a:pPr>
                        <a:buNone/>
                      </a:pPr>
                      <a:r>
                        <a:rPr lang="en-US" altLang="zh-CN"/>
                        <a:t>5</a:t>
                      </a:r>
                      <a:endParaRPr lang="en-US" altLang="zh-CN"/>
                    </a:p>
                  </a:txBody>
                  <a:tcPr/>
                </a:tc>
                <a:tc>
                  <a:txBody>
                    <a:bodyPr/>
                    <a:p>
                      <a:pPr>
                        <a:buNone/>
                      </a:pPr>
                      <a:r>
                        <a:rPr lang="zh-CN" altLang="en-US"/>
                        <a:t>小微贷</a:t>
                      </a:r>
                      <a:endParaRPr lang="zh-CN" altLang="en-US"/>
                    </a:p>
                  </a:txBody>
                  <a:tcPr/>
                </a:tc>
                <a:tc>
                  <a:txBody>
                    <a:bodyPr/>
                    <a:p>
                      <a:pPr>
                        <a:buNone/>
                      </a:pPr>
                      <a:r>
                        <a:rPr lang="zh-CN" altLang="en-US"/>
                        <a:t>小微贷名录内</a:t>
                      </a:r>
                      <a:endParaRPr lang="zh-CN" altLang="en-US"/>
                    </a:p>
                  </a:txBody>
                  <a:tcPr/>
                </a:tc>
                <a:tc>
                  <a:txBody>
                    <a:bodyPr/>
                    <a:p>
                      <a:pPr>
                        <a:buNone/>
                      </a:pPr>
                      <a:r>
                        <a:rPr lang="en-US" altLang="zh-CN" sz="1800">
                          <a:sym typeface="+mn-ea"/>
                        </a:rPr>
                        <a:t>1000</a:t>
                      </a:r>
                      <a:r>
                        <a:rPr lang="zh-CN" altLang="en-US" sz="1800">
                          <a:sym typeface="+mn-ea"/>
                        </a:rPr>
                        <a:t>万</a:t>
                      </a:r>
                      <a:endParaRPr lang="zh-CN" altLang="en-US"/>
                    </a:p>
                  </a:txBody>
                  <a:tcPr/>
                </a:tc>
                <a:tc>
                  <a:txBody>
                    <a:bodyPr/>
                    <a:p>
                      <a:pPr>
                        <a:buNone/>
                      </a:pPr>
                      <a:endParaRPr lang="zh-CN" altLang="en-US"/>
                    </a:p>
                  </a:txBody>
                  <a:tcPr/>
                </a:tc>
              </a:tr>
              <a:tr h="381000">
                <a:tc>
                  <a:txBody>
                    <a:bodyPr/>
                    <a:p>
                      <a:pPr>
                        <a:buNone/>
                      </a:pPr>
                      <a:r>
                        <a:rPr lang="en-US" altLang="zh-CN"/>
                        <a:t>6</a:t>
                      </a:r>
                      <a:endParaRPr lang="en-US" altLang="zh-CN"/>
                    </a:p>
                  </a:txBody>
                  <a:tcPr/>
                </a:tc>
                <a:tc>
                  <a:txBody>
                    <a:bodyPr/>
                    <a:p>
                      <a:pPr>
                        <a:buNone/>
                      </a:pPr>
                      <a:r>
                        <a:rPr lang="zh-CN" altLang="en-US"/>
                        <a:t>信保贷</a:t>
                      </a:r>
                      <a:endParaRPr lang="zh-CN" altLang="en-US"/>
                    </a:p>
                  </a:txBody>
                  <a:tcPr/>
                </a:tc>
                <a:tc>
                  <a:txBody>
                    <a:bodyPr/>
                    <a:p>
                      <a:pPr>
                        <a:buNone/>
                      </a:pPr>
                      <a:r>
                        <a:rPr lang="zh-CN" altLang="en-US"/>
                        <a:t>科技型企业，地方征信评分满足要求</a:t>
                      </a:r>
                      <a:endParaRPr lang="zh-CN" altLang="en-US"/>
                    </a:p>
                  </a:txBody>
                  <a:tcPr/>
                </a:tc>
                <a:tc>
                  <a:txBody>
                    <a:bodyPr/>
                    <a:p>
                      <a:pPr>
                        <a:buNone/>
                      </a:pPr>
                      <a:r>
                        <a:rPr lang="en-US" altLang="zh-CN"/>
                        <a:t>1000</a:t>
                      </a:r>
                      <a:r>
                        <a:rPr lang="zh-CN" altLang="en-US"/>
                        <a:t>万</a:t>
                      </a:r>
                      <a:endParaRPr lang="zh-CN" altLang="en-US"/>
                    </a:p>
                  </a:txBody>
                  <a:tcPr/>
                </a:tc>
                <a:tc>
                  <a:txBody>
                    <a:bodyPr/>
                    <a:p>
                      <a:pPr>
                        <a:buNone/>
                      </a:pPr>
                      <a:r>
                        <a:rPr lang="en-US" altLang="zh-CN"/>
                        <a:t>650</a:t>
                      </a:r>
                      <a:r>
                        <a:rPr lang="zh-CN" altLang="en-US"/>
                        <a:t>分以上无需担保</a:t>
                      </a:r>
                      <a:endParaRPr lang="zh-CN" altLang="en-US"/>
                    </a:p>
                  </a:txBody>
                  <a:tcPr/>
                </a:tc>
              </a:tr>
              <a:tr h="381000">
                <a:tc>
                  <a:txBody>
                    <a:bodyPr/>
                    <a:p>
                      <a:pPr>
                        <a:buNone/>
                      </a:pPr>
                      <a:r>
                        <a:rPr lang="en-US" altLang="zh-CN"/>
                        <a:t>7</a:t>
                      </a:r>
                      <a:endParaRPr lang="en-US" altLang="zh-CN"/>
                    </a:p>
                  </a:txBody>
                  <a:tcPr/>
                </a:tc>
                <a:tc>
                  <a:txBody>
                    <a:bodyPr/>
                    <a:p>
                      <a:pPr>
                        <a:buNone/>
                      </a:pPr>
                      <a:r>
                        <a:rPr lang="zh-CN" altLang="en-US"/>
                        <a:t>银税</a:t>
                      </a:r>
                      <a:r>
                        <a:rPr lang="en-US" altLang="zh-CN"/>
                        <a:t>e</a:t>
                      </a:r>
                      <a:r>
                        <a:rPr lang="zh-CN" altLang="en-US"/>
                        <a:t>贷</a:t>
                      </a:r>
                      <a:endParaRPr lang="zh-CN" altLang="en-US"/>
                    </a:p>
                  </a:txBody>
                  <a:tcPr/>
                </a:tc>
                <a:tc>
                  <a:txBody>
                    <a:bodyPr/>
                    <a:p>
                      <a:pPr>
                        <a:buNone/>
                      </a:pPr>
                      <a:r>
                        <a:rPr lang="zh-CN" altLang="en-US"/>
                        <a:t>经营满</a:t>
                      </a:r>
                      <a:r>
                        <a:rPr lang="en-US" altLang="zh-CN"/>
                        <a:t>2</a:t>
                      </a:r>
                      <a:r>
                        <a:rPr lang="zh-CN" altLang="en-US"/>
                        <a:t>年</a:t>
                      </a:r>
                      <a:endParaRPr lang="zh-CN" altLang="en-US"/>
                    </a:p>
                  </a:txBody>
                  <a:tcPr/>
                </a:tc>
                <a:tc>
                  <a:txBody>
                    <a:bodyPr/>
                    <a:p>
                      <a:pPr>
                        <a:buNone/>
                      </a:pPr>
                      <a:r>
                        <a:rPr lang="en-US" altLang="zh-CN"/>
                        <a:t>100</a:t>
                      </a:r>
                      <a:r>
                        <a:rPr lang="zh-CN" altLang="en-US"/>
                        <a:t>万</a:t>
                      </a:r>
                      <a:endParaRPr lang="zh-CN" altLang="en-US"/>
                    </a:p>
                  </a:txBody>
                  <a:tcPr/>
                </a:tc>
                <a:tc>
                  <a:txBody>
                    <a:bodyPr/>
                    <a:p>
                      <a:pPr>
                        <a:buNone/>
                      </a:pPr>
                      <a:r>
                        <a:rPr lang="zh-CN" altLang="en-US"/>
                        <a:t>线上审批、提款</a:t>
                      </a:r>
                      <a:endParaRPr lang="en-US" altLang="zh-CN"/>
                    </a:p>
                  </a:txBody>
                  <a:tcPr/>
                </a:tc>
              </a:tr>
              <a:tr h="381000">
                <a:tc>
                  <a:txBody>
                    <a:bodyPr/>
                    <a:p>
                      <a:pPr>
                        <a:buNone/>
                      </a:pPr>
                      <a:r>
                        <a:rPr lang="en-US" altLang="zh-CN"/>
                        <a:t>8</a:t>
                      </a:r>
                      <a:endParaRPr lang="en-US" altLang="zh-CN"/>
                    </a:p>
                  </a:txBody>
                  <a:tcPr/>
                </a:tc>
                <a:tc>
                  <a:txBody>
                    <a:bodyPr/>
                    <a:p>
                      <a:pPr>
                        <a:buNone/>
                      </a:pPr>
                      <a:r>
                        <a:rPr lang="zh-CN" altLang="en-US"/>
                        <a:t>政采</a:t>
                      </a:r>
                      <a:r>
                        <a:rPr lang="en-US" altLang="zh-CN"/>
                        <a:t>e</a:t>
                      </a:r>
                      <a:r>
                        <a:rPr lang="zh-CN" altLang="en-US"/>
                        <a:t>贷</a:t>
                      </a:r>
                      <a:endParaRPr lang="zh-CN" altLang="en-US"/>
                    </a:p>
                  </a:txBody>
                  <a:tcPr/>
                </a:tc>
                <a:tc>
                  <a:txBody>
                    <a:bodyPr/>
                    <a:p>
                      <a:pPr>
                        <a:buNone/>
                      </a:pPr>
                      <a:r>
                        <a:rPr lang="zh-CN" altLang="en-US"/>
                        <a:t>政府采购名录</a:t>
                      </a:r>
                      <a:endParaRPr lang="zh-CN" altLang="en-US"/>
                    </a:p>
                  </a:txBody>
                  <a:tcPr/>
                </a:tc>
                <a:tc>
                  <a:txBody>
                    <a:bodyPr/>
                    <a:p>
                      <a:pPr>
                        <a:buNone/>
                      </a:pPr>
                      <a:r>
                        <a:rPr lang="en-US" altLang="zh-CN"/>
                        <a:t>1000</a:t>
                      </a:r>
                      <a:r>
                        <a:rPr lang="zh-CN" altLang="en-US"/>
                        <a:t>万</a:t>
                      </a:r>
                      <a:endParaRPr lang="zh-CN" altLang="en-US"/>
                    </a:p>
                  </a:txBody>
                  <a:tcPr/>
                </a:tc>
                <a:tc>
                  <a:txBody>
                    <a:bodyPr/>
                    <a:p>
                      <a:pPr>
                        <a:buNone/>
                      </a:pPr>
                      <a:r>
                        <a:rPr lang="zh-CN" altLang="en-US"/>
                        <a:t>线上申请，手续简便</a:t>
                      </a:r>
                      <a:endParaRPr lang="zh-CN" altLang="en-US"/>
                    </a:p>
                  </a:txBody>
                  <a:tcPr/>
                </a:tc>
              </a:tr>
              <a:tr h="381000">
                <a:tc>
                  <a:txBody>
                    <a:bodyPr/>
                    <a:p>
                      <a:pPr>
                        <a:buNone/>
                      </a:pPr>
                      <a:r>
                        <a:rPr lang="en-US" altLang="zh-CN"/>
                        <a:t>9</a:t>
                      </a:r>
                      <a:endParaRPr lang="en-US" altLang="zh-CN"/>
                    </a:p>
                  </a:txBody>
                  <a:tcPr/>
                </a:tc>
                <a:tc>
                  <a:txBody>
                    <a:bodyPr/>
                    <a:p>
                      <a:pPr>
                        <a:buNone/>
                      </a:pPr>
                      <a:r>
                        <a:rPr lang="zh-CN" altLang="en-US"/>
                        <a:t>科创</a:t>
                      </a:r>
                      <a:r>
                        <a:rPr lang="en-US" altLang="zh-CN"/>
                        <a:t>e</a:t>
                      </a:r>
                      <a:r>
                        <a:rPr lang="zh-CN" altLang="en-US"/>
                        <a:t>贷</a:t>
                      </a:r>
                      <a:endParaRPr lang="zh-CN" altLang="en-US"/>
                    </a:p>
                  </a:txBody>
                  <a:tcPr/>
                </a:tc>
                <a:tc>
                  <a:txBody>
                    <a:bodyPr/>
                    <a:p>
                      <a:pPr>
                        <a:buNone/>
                      </a:pPr>
                      <a:r>
                        <a:rPr lang="zh-CN" altLang="en-US"/>
                        <a:t>专精特新企业</a:t>
                      </a:r>
                      <a:endParaRPr lang="zh-CN" altLang="en-US"/>
                    </a:p>
                  </a:txBody>
                  <a:tcPr/>
                </a:tc>
                <a:tc>
                  <a:txBody>
                    <a:bodyPr/>
                    <a:p>
                      <a:pPr>
                        <a:buNone/>
                      </a:pPr>
                      <a:r>
                        <a:rPr lang="en-US" altLang="zh-CN"/>
                        <a:t>1000</a:t>
                      </a:r>
                      <a:r>
                        <a:rPr lang="zh-CN" altLang="en-US"/>
                        <a:t>万</a:t>
                      </a:r>
                      <a:endParaRPr lang="zh-CN" altLang="en-US"/>
                    </a:p>
                  </a:txBody>
                  <a:tcPr/>
                </a:tc>
                <a:tc>
                  <a:txBody>
                    <a:bodyPr/>
                    <a:p>
                      <a:pPr>
                        <a:buNone/>
                      </a:pPr>
                      <a:endParaRPr lang="en-US" altLang="zh-CN"/>
                    </a:p>
                  </a:txBody>
                  <a:tcPr/>
                </a:tc>
              </a:tr>
            </a:tbl>
          </a:graphicData>
        </a:graphic>
      </p:graphicFrame>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2"/>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KSO_WM_TAG_VERSION" val="1.0"/>
  <p:tag name="KSO_WM_TEMPLATE_CATEGORY" val="custom"/>
  <p:tag name="KSO_WM_TEMPLATE_INDEX" val="20184553"/>
  <p:tag name="KSO_WM_UNIT_TYPE" val="a"/>
  <p:tag name="KSO_WM_UNIT_INDEX" val="1"/>
  <p:tag name="KSO_WM_UNIT_ID" val="custom20184553_1*a*1"/>
  <p:tag name="KSO_WM_UNIT_LAYERLEVEL" val="1"/>
  <p:tag name="KSO_WM_UNIT_VALUE" val="10"/>
  <p:tag name="KSO_WM_UNIT_ISCONTENTSTITLE" val="0"/>
  <p:tag name="KSO_WM_UNIT_HIGHLIGHT" val="0"/>
  <p:tag name="KSO_WM_UNIT_COMPATIBLE" val="0"/>
  <p:tag name="KSO_WM_UNIT_CLEAR" val="0"/>
  <p:tag name="KSO_WM_BEAUTIFY_FLAG" val="#wm#"/>
  <p:tag name="KSO_WM_UNIT_PRESET_TEXT" val="空白演示"/>
</p:tagLst>
</file>

<file path=ppt/tags/tag11.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 name="KSO_WM_SPECIAL_SOURCE" val="bdnull"/>
</p:tagLst>
</file>

<file path=ppt/tags/tag12.xml><?xml version="1.0" encoding="utf-8"?>
<p:tagLst xmlns:p="http://schemas.openxmlformats.org/presentationml/2006/main">
  <p:tag name="KSO_WM_BEAUTIFY_FLAG" val="#wm#"/>
  <p:tag name="KSO_WM_TEMPLATE_CATEGORY" val="custom"/>
  <p:tag name="KSO_WM_TEMPLATE_INDEX" val="20184553"/>
  <p:tag name="KSO_WM_SPECIAL_SOURCE" val="bdnull"/>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SPECIAL_SOURCE" val="bdnull"/>
</p:tagLst>
</file>

<file path=ppt/tags/tag17.xml><?xml version="1.0" encoding="utf-8"?>
<p:tagLst xmlns:p="http://schemas.openxmlformats.org/presentationml/2006/main">
  <p:tag name="KSO_WM_SPECIAL_SOURCE" val="bdnull"/>
</p:tagLst>
</file>

<file path=ppt/tags/tag18.xml><?xml version="1.0" encoding="utf-8"?>
<p:tagLst xmlns:p="http://schemas.openxmlformats.org/presentationml/2006/main">
  <p:tag name="KSO_WM_UNIT_TABLE_BEAUTIFY" val="smartTable{5bd9092e-1ce1-46db-acdc-e50f1cfbe5eb}"/>
</p:tagLst>
</file>

<file path=ppt/tags/tag19.xml><?xml version="1.0" encoding="utf-8"?>
<p:tagLst xmlns:p="http://schemas.openxmlformats.org/presentationml/2006/main">
  <p:tag name="KSO_WM_SPECIAL_SOURCE" val="bdnull"/>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20.xml><?xml version="1.0" encoding="utf-8"?>
<p:tagLst xmlns:p="http://schemas.openxmlformats.org/presentationml/2006/main">
  <p:tag name="KSO_WM_SPECIAL_SOURCE" val="bdnull"/>
</p:tagLst>
</file>

<file path=ppt/tags/tag21.xml><?xml version="1.0" encoding="utf-8"?>
<p:tagLst xmlns:p="http://schemas.openxmlformats.org/presentationml/2006/main">
  <p:tag name="KSO_WM_SPECIAL_SOURCE" val="bdnull"/>
</p:tagLst>
</file>

<file path=ppt/tags/tag22.xml><?xml version="1.0" encoding="utf-8"?>
<p:tagLst xmlns:p="http://schemas.openxmlformats.org/presentationml/2006/main">
  <p:tag name="KSO_WM_SPECIAL_SOURCE" val="bdnull"/>
</p:tagLst>
</file>

<file path=ppt/tags/tag23.xml><?xml version="1.0" encoding="utf-8"?>
<p:tagLst xmlns:p="http://schemas.openxmlformats.org/presentationml/2006/main">
  <p:tag name="KSO_WM_SPECIAL_SOURCE" val="bdnull"/>
</p:tagLst>
</file>

<file path=ppt/tags/tag24.xml><?xml version="1.0" encoding="utf-8"?>
<p:tagLst xmlns:p="http://schemas.openxmlformats.org/presentationml/2006/main">
  <p:tag name="KSO_WM_SPECIAL_SOURCE" val="bdnull"/>
</p:tagLst>
</file>

<file path=ppt/tags/tag25.xml><?xml version="1.0" encoding="utf-8"?>
<p:tagLst xmlns:p="http://schemas.openxmlformats.org/presentationml/2006/main">
  <p:tag name="KSO_WM_SPECIAL_SOURCE" val="bdnull"/>
</p:tagLst>
</file>

<file path=ppt/tags/tag26.xml><?xml version="1.0" encoding="utf-8"?>
<p:tagLst xmlns:p="http://schemas.openxmlformats.org/presentationml/2006/main">
  <p:tag name="KSO_WM_SPECIAL_SOURCE" val="bdnull"/>
</p:tagLst>
</file>

<file path=ppt/tags/tag27.xml><?xml version="1.0" encoding="utf-8"?>
<p:tagLst xmlns:p="http://schemas.openxmlformats.org/presentationml/2006/main">
  <p:tag name="KSO_WM_SPECIAL_SOURCE" val="bdnull"/>
</p:tagLst>
</file>

<file path=ppt/tags/tag28.xml><?xml version="1.0" encoding="utf-8"?>
<p:tagLst xmlns:p="http://schemas.openxmlformats.org/presentationml/2006/main">
  <p:tag name="KSO_WM_SPECIAL_SOURCE" val="bdnull"/>
</p:tagLst>
</file>

<file path=ppt/tags/tag29.xml><?xml version="1.0" encoding="utf-8"?>
<p:tagLst xmlns:p="http://schemas.openxmlformats.org/presentationml/2006/main">
  <p:tag name="KSO_WM_SPECIAL_SOURCE" val="bdnull"/>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
</p:tagLst>
</file>

<file path=ppt/tags/tag30.xml><?xml version="1.0" encoding="utf-8"?>
<p:tagLst xmlns:p="http://schemas.openxmlformats.org/presentationml/2006/main">
  <p:tag name="KSO_WM_SPECIAL_SOURCE" val="bdnull"/>
</p:tagLst>
</file>

<file path=ppt/tags/tag31.xml><?xml version="1.0" encoding="utf-8"?>
<p:tagLst xmlns:p="http://schemas.openxmlformats.org/presentationml/2006/main">
  <p:tag name="KSO_WM_SPECIAL_SOURCE" val="bdnull"/>
</p:tagLst>
</file>

<file path=ppt/tags/tag32.xml><?xml version="1.0" encoding="utf-8"?>
<p:tagLst xmlns:p="http://schemas.openxmlformats.org/presentationml/2006/main">
  <p:tag name="KSO_WM_SPECIAL_SOURCE" val="bdnull"/>
</p:tagLst>
</file>

<file path=ppt/tags/tag33.xml><?xml version="1.0" encoding="utf-8"?>
<p:tagLst xmlns:p="http://schemas.openxmlformats.org/presentationml/2006/main">
  <p:tag name="KSO_WM_SPECIAL_SOURCE" val="bdnull"/>
</p:tagLst>
</file>

<file path=ppt/tags/tag34.xml><?xml version="1.0" encoding="utf-8"?>
<p:tagLst xmlns:p="http://schemas.openxmlformats.org/presentationml/2006/main">
  <p:tag name="KSO_WM_SPECIAL_SOURCE" val="bdnull"/>
</p:tagLst>
</file>

<file path=ppt/tags/tag35.xml><?xml version="1.0" encoding="utf-8"?>
<p:tagLst xmlns:p="http://schemas.openxmlformats.org/presentationml/2006/main">
  <p:tag name="KSO_WM_SPECIAL_SOURCE" val="bdnull"/>
</p:tagLst>
</file>

<file path=ppt/tags/tag36.xml><?xml version="1.0" encoding="utf-8"?>
<p:tagLst xmlns:p="http://schemas.openxmlformats.org/presentationml/2006/main">
  <p:tag name="KSO_WM_SPECIAL_SOURCE" val="bdnull"/>
</p:tagLst>
</file>

<file path=ppt/tags/tag37.xml><?xml version="1.0" encoding="utf-8"?>
<p:tagLst xmlns:p="http://schemas.openxmlformats.org/presentationml/2006/main">
  <p:tag name="KSO_WM_SPECIAL_SOURCE" val="bdnull"/>
</p:tagLst>
</file>

<file path=ppt/tags/tag38.xml><?xml version="1.0" encoding="utf-8"?>
<p:tagLst xmlns:p="http://schemas.openxmlformats.org/presentationml/2006/main">
  <p:tag name="KSO_WM_SPECIAL_SOURCE" val="bdnull"/>
</p:tagLst>
</file>

<file path=ppt/tags/tag39.xml><?xml version="1.0" encoding="utf-8"?>
<p:tagLst xmlns:p="http://schemas.openxmlformats.org/presentationml/2006/main">
  <p:tag name="KSO_WM_SPECIAL_SOURCE" val="bdnull"/>
</p:tagLst>
</file>

<file path=ppt/tags/tag4.xml><?xml version="1.0" encoding="utf-8"?>
<p:tagLst xmlns:p="http://schemas.openxmlformats.org/presentationml/2006/main">
  <p:tag name="KSO_WM_TAG_VERSION" val="1.0"/>
  <p:tag name="KSO_WM_TEMPLATE_CATEGORY" val="custom"/>
  <p:tag name="KSO_WM_TEMPLATE_INDEX" val="20184553"/>
</p:tagLst>
</file>

<file path=ppt/tags/tag40.xml><?xml version="1.0" encoding="utf-8"?>
<p:tagLst xmlns:p="http://schemas.openxmlformats.org/presentationml/2006/main">
  <p:tag name="KSO_WM_SPECIAL_SOURCE" val="bdnull"/>
</p:tagLst>
</file>

<file path=ppt/tags/tag41.xml><?xml version="1.0" encoding="utf-8"?>
<p:tagLst xmlns:p="http://schemas.openxmlformats.org/presentationml/2006/main">
  <p:tag name="KSO_WM_SPECIAL_SOURCE" val="bdnull"/>
</p:tagLst>
</file>

<file path=ppt/tags/tag42.xml><?xml version="1.0" encoding="utf-8"?>
<p:tagLst xmlns:p="http://schemas.openxmlformats.org/presentationml/2006/main">
  <p:tag name="KSO_WM_SPECIAL_SOURCE" val="bdnull"/>
</p:tagLst>
</file>

<file path=ppt/tags/tag43.xml><?xml version="1.0" encoding="utf-8"?>
<p:tagLst xmlns:p="http://schemas.openxmlformats.org/presentationml/2006/main">
  <p:tag name="KSO_WM_BEAUTIFY_FLAG" val="#wm#"/>
  <p:tag name="KSO_WM_TEMPLATE_CATEGORY" val="custom"/>
  <p:tag name="KSO_WM_TEMPLATE_INDEX" val="20184553"/>
  <p:tag name="KSO_WM_SPECIAL_SOURCE" val="bdnull"/>
</p:tagLst>
</file>

<file path=ppt/tags/tag44.xml><?xml version="1.0" encoding="utf-8"?>
<p:tagLst xmlns:p="http://schemas.openxmlformats.org/presentationml/2006/main">
  <p:tag name="KSO_WM_SPECIAL_SOURCE" val="bdnull"/>
</p:tagLst>
</file>

<file path=ppt/tags/tag45.xml><?xml version="1.0" encoding="utf-8"?>
<p:tagLst xmlns:p="http://schemas.openxmlformats.org/presentationml/2006/main">
  <p:tag name="KSO_WM_SPECIAL_SOURCE" val="bdnull"/>
</p:tagLst>
</file>

<file path=ppt/tags/tag46.xml><?xml version="1.0" encoding="utf-8"?>
<p:tagLst xmlns:p="http://schemas.openxmlformats.org/presentationml/2006/main">
  <p:tag name="KSO_WM_SPECIAL_SOURCE" val="bdnull"/>
</p:tagLst>
</file>

<file path=ppt/tags/tag47.xml><?xml version="1.0" encoding="utf-8"?>
<p:tagLst xmlns:p="http://schemas.openxmlformats.org/presentationml/2006/main">
  <p:tag name="KSO_WM_SPECIAL_SOURCE" val="bdnull"/>
</p:tagLst>
</file>

<file path=ppt/tags/tag48.xml><?xml version="1.0" encoding="utf-8"?>
<p:tagLst xmlns:p="http://schemas.openxmlformats.org/presentationml/2006/main">
  <p:tag name="KSO_WM_SPECIAL_SOURCE" val="bdnull"/>
</p:tagLst>
</file>

<file path=ppt/tags/tag49.xml><?xml version="1.0" encoding="utf-8"?>
<p:tagLst xmlns:p="http://schemas.openxmlformats.org/presentationml/2006/main">
  <p:tag name="KSO_WM_SPECIAL_SOURCE" val="bdnull"/>
</p:tagLst>
</file>

<file path=ppt/tags/tag5.xml><?xml version="1.0" encoding="utf-8"?>
<p:tagLst xmlns:p="http://schemas.openxmlformats.org/presentationml/2006/main">
  <p:tag name="KSO_WM_TAG_VERSION" val="1.0"/>
  <p:tag name="KSO_WM_TEMPLATE_CATEGORY" val="custom"/>
  <p:tag name="KSO_WM_TEMPLATE_INDEX" val="20184553"/>
</p:tagLst>
</file>

<file path=ppt/tags/tag50.xml><?xml version="1.0" encoding="utf-8"?>
<p:tagLst xmlns:p="http://schemas.openxmlformats.org/presentationml/2006/main">
  <p:tag name="KSO_DOCER_TEMPLATE_OPEN_ONCE_MARK" val="1"/>
</p:tagLst>
</file>

<file path=ppt/tags/tag6.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
</p:tagLst>
</file>

<file path=ppt/tags/tag7.xml><?xml version="1.0" encoding="utf-8"?>
<p:tagLst xmlns:p="http://schemas.openxmlformats.org/presentationml/2006/main">
  <p:tag name="KSO_WM_TAG_VERSION" val="1.0"/>
  <p:tag name="KSO_WM_TEMPLATE_CATEGORY" val="custom"/>
  <p:tag name="KSO_WM_TEMPLATE_INDEX" val="20184553"/>
  <p:tag name="KSO_WM_UNIT_TYPE" val="a"/>
  <p:tag name="KSO_WM_UNIT_INDEX" val="1"/>
  <p:tag name="KSO_WM_UNIT_ID" val="custom20184553_1*a*1"/>
  <p:tag name="KSO_WM_UNIT_LAYERLEVEL" val="1"/>
  <p:tag name="KSO_WM_UNIT_VALUE" val="10"/>
  <p:tag name="KSO_WM_UNIT_ISCONTENTSTITLE" val="0"/>
  <p:tag name="KSO_WM_UNIT_HIGHLIGHT" val="0"/>
  <p:tag name="KSO_WM_UNIT_COMPATIBLE" val="0"/>
  <p:tag name="KSO_WM_UNIT_CLEAR" val="0"/>
  <p:tag name="KSO_WM_BEAUTIFY_FLAG" val="#wm#"/>
  <p:tag name="KSO_WM_UNIT_PRESET_TEXT" val="空白演示"/>
</p:tagLst>
</file>

<file path=ppt/tags/tag8.xml><?xml version="1.0" encoding="utf-8"?>
<p:tagLst xmlns:p="http://schemas.openxmlformats.org/presentationml/2006/main">
  <p:tag name="KSO_WM_TAG_VERSION" val="1.0"/>
  <p:tag name="KSO_WM_TEMPLATE_CATEGORY" val="custom"/>
  <p:tag name="KSO_WM_TEMPLATE_INDEX" val="20184553"/>
  <p:tag name="KSO_WM_UNIT_TYPE" val="a"/>
  <p:tag name="KSO_WM_UNIT_INDEX" val="1"/>
  <p:tag name="KSO_WM_UNIT_ID" val="custom20184553_1*a*1"/>
  <p:tag name="KSO_WM_UNIT_LAYERLEVEL" val="1"/>
  <p:tag name="KSO_WM_UNIT_VALUE" val="10"/>
  <p:tag name="KSO_WM_UNIT_ISCONTENTSTITLE" val="0"/>
  <p:tag name="KSO_WM_UNIT_HIGHLIGHT" val="0"/>
  <p:tag name="KSO_WM_UNIT_COMPATIBLE" val="0"/>
  <p:tag name="KSO_WM_UNIT_CLEAR" val="0"/>
  <p:tag name="KSO_WM_BEAUTIFY_FLAG" val="#wm#"/>
  <p:tag name="KSO_WM_UNIT_PRESET_TEXT" val="空白演示"/>
</p:tagLst>
</file>

<file path=ppt/tags/tag9.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 name="KSO_WM_SPECIAL_SOURCE" val="bdnull"/>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演示文稿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marL="114300" indent="-114300" defTabSz="622300">
          <a:lnSpc>
            <a:spcPct val="90000"/>
          </a:lnSpc>
          <a:spcAft>
            <a:spcPct val="15000"/>
          </a:spcAft>
          <a:buFontTx/>
          <a:buChar char="•"/>
          <a:defRPr sz="1800" dirty="0" smtClean="0">
            <a:latin typeface="微软雅黑" panose="020B0503020204020204" pitchFamily="34" charset="-122"/>
            <a:ea typeface="微软雅黑" panose="020B0503020204020204" pitchFamily="34" charset="-122"/>
          </a:defRPr>
        </a:defPPr>
      </a:lstStyle>
    </a:spDef>
    <a:txDef>
      <a:spPr>
        <a:ln>
          <a:solidFill>
            <a:srgbClr val="C00000"/>
          </a:solidFill>
          <a:prstDash val="dash"/>
        </a:ln>
      </a:spPr>
      <a:bodyPr wrap="square" rtlCol="0">
        <a:spAutoFit/>
      </a:bodyPr>
      <a:lstStyle>
        <a:defPPr>
          <a:defRPr sz="750" dirty="0"/>
        </a:defPPr>
      </a:lstStyle>
      <a:style>
        <a:lnRef idx="2">
          <a:schemeClr val="accent2"/>
        </a:lnRef>
        <a:fillRef idx="1">
          <a:schemeClr val="lt1"/>
        </a:fillRef>
        <a:effectRef idx="0">
          <a:schemeClr val="accent2"/>
        </a:effectRef>
        <a:fontRef idx="minor">
          <a:schemeClr val="dk1"/>
        </a:fontRef>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演示文稿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marL="114300" indent="-114300" defTabSz="622300">
          <a:lnSpc>
            <a:spcPct val="90000"/>
          </a:lnSpc>
          <a:spcAft>
            <a:spcPct val="15000"/>
          </a:spcAft>
          <a:buFontTx/>
          <a:buChar char="•"/>
          <a:defRPr sz="1800" dirty="0" smtClean="0">
            <a:latin typeface="微软雅黑" panose="020B0503020204020204" pitchFamily="34" charset="-122"/>
            <a:ea typeface="微软雅黑" panose="020B0503020204020204" pitchFamily="34" charset="-122"/>
          </a:defRPr>
        </a:defPPr>
      </a:lstStyle>
    </a:spDef>
    <a:txDef>
      <a:spPr>
        <a:ln>
          <a:solidFill>
            <a:srgbClr val="C00000"/>
          </a:solidFill>
          <a:prstDash val="dash"/>
        </a:ln>
      </a:spPr>
      <a:bodyPr wrap="square" rtlCol="0">
        <a:spAutoFit/>
      </a:bodyPr>
      <a:lstStyle>
        <a:defPPr>
          <a:defRPr sz="750" dirty="0"/>
        </a:defPPr>
      </a:lstStyle>
      <a:style>
        <a:lnRef idx="2">
          <a:schemeClr val="accent2"/>
        </a:lnRef>
        <a:fillRef idx="1">
          <a:schemeClr val="lt1"/>
        </a:fillRef>
        <a:effectRef idx="0">
          <a:schemeClr val="accent2"/>
        </a:effectRef>
        <a:fontRef idx="minor">
          <a:schemeClr val="dk1"/>
        </a:fontRef>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6141</Words>
  <Application>WPS 演示</Application>
  <PresentationFormat>宽屏</PresentationFormat>
  <Paragraphs>685</Paragraphs>
  <Slides>39</Slides>
  <Notes>18</Notes>
  <HiddenSlides>0</HiddenSlides>
  <MMClips>0</MMClips>
  <ScaleCrop>false</ScaleCrop>
  <HeadingPairs>
    <vt:vector size="8" baseType="variant">
      <vt:variant>
        <vt:lpstr>已用的字体</vt:lpstr>
      </vt:variant>
      <vt:variant>
        <vt:i4>21</vt:i4>
      </vt:variant>
      <vt:variant>
        <vt:lpstr>主题</vt:lpstr>
      </vt:variant>
      <vt:variant>
        <vt:i4>4</vt:i4>
      </vt:variant>
      <vt:variant>
        <vt:lpstr>嵌入 OLE 服务器</vt:lpstr>
      </vt:variant>
      <vt:variant>
        <vt:i4>6</vt:i4>
      </vt:variant>
      <vt:variant>
        <vt:lpstr>幻灯片标题</vt:lpstr>
      </vt:variant>
      <vt:variant>
        <vt:i4>39</vt:i4>
      </vt:variant>
    </vt:vector>
  </HeadingPairs>
  <TitlesOfParts>
    <vt:vector size="70" baseType="lpstr">
      <vt:lpstr>Arial</vt:lpstr>
      <vt:lpstr>宋体</vt:lpstr>
      <vt:lpstr>Wingdings</vt:lpstr>
      <vt:lpstr>黑体</vt:lpstr>
      <vt:lpstr>微软雅黑</vt:lpstr>
      <vt:lpstr>Calibri</vt:lpstr>
      <vt:lpstr>Arial Unicode MS</vt:lpstr>
      <vt:lpstr>Calibri</vt:lpstr>
      <vt:lpstr>时尚中黑简体</vt:lpstr>
      <vt:lpstr>Verdana</vt:lpstr>
      <vt:lpstr>Arial Unicode MS</vt:lpstr>
      <vt:lpstr>Arial Black</vt:lpstr>
      <vt:lpstr>Wingdings</vt:lpstr>
      <vt:lpstr>Gill Sans</vt:lpstr>
      <vt:lpstr>楷体_GB2312</vt:lpstr>
      <vt:lpstr>EngraversGothic BT</vt:lpstr>
      <vt:lpstr>NumberOnly</vt:lpstr>
      <vt:lpstr>inpin heiti</vt:lpstr>
      <vt:lpstr>Times New Roman</vt:lpstr>
      <vt:lpstr>新宋体</vt:lpstr>
      <vt:lpstr>Segoe Print</vt:lpstr>
      <vt:lpstr>Office 主题</vt:lpstr>
      <vt:lpstr>1_演示文稿1</vt:lpstr>
      <vt:lpstr>2_Office 主题</vt:lpstr>
      <vt:lpstr>2_演示文稿1</vt:lpstr>
      <vt:lpstr>Paint.Picture</vt:lpstr>
      <vt:lpstr>Paint.Picture</vt:lpstr>
      <vt:lpstr>Paint.Picture</vt:lpstr>
      <vt:lpstr>Paint.Picture</vt:lpstr>
      <vt:lpstr>Paint.Picture</vt:lpstr>
      <vt:lpstr>Paint.Picture</vt:lpstr>
      <vt:lpstr>“信”守鹿城，“疫”路相伴</vt:lpstr>
      <vt:lpstr>中信银行综合服务方案</vt:lpstr>
      <vt:lpstr>                             目         录</vt:lpstr>
      <vt:lpstr>疫情期间中信助企纾困解难行动</vt:lpstr>
      <vt:lpstr>一、“线”上关怀，打通物理局限</vt:lpstr>
      <vt:lpstr>一、“线”上关怀，打通物理局限 </vt:lpstr>
      <vt:lpstr>二、“昆科”助力，加大授信支持</vt:lpstr>
      <vt:lpstr>三、特事特办，全力助企纾困</vt:lpstr>
      <vt:lpstr>中信银行特色信贷产品汇总</vt:lpstr>
      <vt:lpstr>PowerPoint 演示文稿</vt:lpstr>
      <vt:lpstr>标准抵押贷的应用示例</vt:lpstr>
      <vt:lpstr>PowerPoint 演示文稿</vt:lpstr>
      <vt:lpstr>非标准抵押贷的应用示例</vt:lpstr>
      <vt:lpstr>PowerPoint 演示文稿</vt:lpstr>
      <vt:lpstr>昆科贷的应用示例</vt:lpstr>
      <vt:lpstr>PowerPoint 演示文稿</vt:lpstr>
      <vt:lpstr>PowerPoint 演示文稿</vt:lpstr>
      <vt:lpstr>PowerPoint 演示文稿</vt:lpstr>
      <vt:lpstr>PowerPoint 演示文稿</vt:lpstr>
      <vt:lpstr>PowerPoint 演示文稿</vt:lpstr>
      <vt:lpstr>PowerPoint 演示文稿</vt:lpstr>
      <vt:lpstr>疫情期间特殊信贷政策</vt:lpstr>
      <vt:lpstr>信贷产品的分类应用</vt:lpstr>
      <vt:lpstr>线上重点产品</vt:lpstr>
      <vt:lpstr>PowerPoint 演示文稿</vt:lpstr>
      <vt:lpstr>PowerPoint 演示文稿</vt:lpstr>
      <vt:lpstr>PowerPoint 演示文稿</vt:lpstr>
      <vt:lpstr>PowerPoint 演示文稿</vt:lpstr>
      <vt:lpstr>目录</vt:lpstr>
      <vt:lpstr>PowerPoint 演示文稿</vt:lpstr>
      <vt:lpstr>一张图了解产品功能—信e池</vt:lpstr>
      <vt:lpstr>外汇资金交易平台：外汇交易通</vt:lpstr>
      <vt:lpstr>外汇交易通亮点介绍</vt:lpstr>
      <vt:lpstr>安装及下载</vt:lpstr>
      <vt:lpstr>PowerPoint 演示文稿</vt:lpstr>
      <vt:lpstr>PowerPoint 演示文稿</vt:lpstr>
      <vt:lpstr>中信银行邀请高慧云解析税务规划</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俞秋往</cp:lastModifiedBy>
  <cp:revision>158</cp:revision>
  <dcterms:created xsi:type="dcterms:W3CDTF">2018-03-01T02:03:00Z</dcterms:created>
  <dcterms:modified xsi:type="dcterms:W3CDTF">2022-04-28T02:36:48Z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D1656D68273640AAA63E55054A129342</vt:lpwstr>
  </property>
  <property fmtid="{D5CDD505-2E9C-101B-9397-08002B2CF9AE}" pid="4" name="commondata">
    <vt:lpwstr>eyJoZGlkIjoiNjI4ZmNlN2MxMzIyODc0NzliNGFiYTBjOGUwODRmMTMifQ==</vt:lpwstr>
  </property>
</Properties>
</file>