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3"/>
  </p:sldMasterIdLst>
  <p:notesMasterIdLst>
    <p:notesMasterId r:id="rId7"/>
  </p:notesMasterIdLst>
  <p:handoutMasterIdLst>
    <p:handoutMasterId r:id="rId35"/>
  </p:handoutMasterIdLst>
  <p:sldIdLst>
    <p:sldId id="361" r:id="rId4"/>
    <p:sldId id="432" r:id="rId5"/>
    <p:sldId id="363" r:id="rId6"/>
    <p:sldId id="434" r:id="rId8"/>
    <p:sldId id="468" r:id="rId9"/>
    <p:sldId id="467" r:id="rId10"/>
    <p:sldId id="490" r:id="rId11"/>
    <p:sldId id="457" r:id="rId12"/>
    <p:sldId id="481" r:id="rId13"/>
    <p:sldId id="440" r:id="rId14"/>
    <p:sldId id="435" r:id="rId15"/>
    <p:sldId id="482" r:id="rId16"/>
    <p:sldId id="458" r:id="rId17"/>
    <p:sldId id="483" r:id="rId18"/>
    <p:sldId id="444" r:id="rId19"/>
    <p:sldId id="484" r:id="rId20"/>
    <p:sldId id="485" r:id="rId21"/>
    <p:sldId id="510" r:id="rId22"/>
    <p:sldId id="511" r:id="rId23"/>
    <p:sldId id="469" r:id="rId24"/>
    <p:sldId id="488" r:id="rId25"/>
    <p:sldId id="513" r:id="rId26"/>
    <p:sldId id="514" r:id="rId27"/>
    <p:sldId id="470" r:id="rId28"/>
    <p:sldId id="522" r:id="rId29"/>
    <p:sldId id="486" r:id="rId30"/>
    <p:sldId id="450" r:id="rId31"/>
    <p:sldId id="442" r:id="rId32"/>
    <p:sldId id="446" r:id="rId33"/>
    <p:sldId id="452" r:id="rId34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B67"/>
    <a:srgbClr val="E0E0E0"/>
    <a:srgbClr val="EFEFEF"/>
    <a:srgbClr val="2E4864"/>
    <a:srgbClr val="10327B"/>
    <a:srgbClr val="000000"/>
    <a:srgbClr val="FAFAFA"/>
    <a:srgbClr val="FDFDFD"/>
    <a:srgbClr val="838E63"/>
    <a:srgbClr val="275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88" autoAdjust="0"/>
    <p:restoredTop sz="94303" autoAdjust="0"/>
  </p:normalViewPr>
  <p:slideViewPr>
    <p:cSldViewPr snapToGrid="0" showGuides="1">
      <p:cViewPr varScale="1">
        <p:scale>
          <a:sx n="110" d="100"/>
          <a:sy n="110" d="100"/>
        </p:scale>
        <p:origin x="666" y="102"/>
      </p:cViewPr>
      <p:guideLst>
        <p:guide orient="horz" pos="3056"/>
        <p:guide pos="370"/>
        <p:guide orient="horz" pos="175"/>
        <p:guide pos="2880"/>
        <p:guide orient="horz" pos="1463"/>
        <p:guide pos="543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22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C7E0A-FE25-4298-B2A5-F81E4409DC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04E8C-F5F4-4E78-B894-8ABE74AB9AB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B2BC2-E36F-4014-826D-67C3AA5D5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fontAlgn="base"/>
            <a:fld id="{C6B28C60-4D65-4DD8-BE59-FDBEA046838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337511" y="183664"/>
            <a:ext cx="528375" cy="484787"/>
            <a:chOff x="1417110" y="1933669"/>
            <a:chExt cx="1827515" cy="1676757"/>
          </a:xfrm>
        </p:grpSpPr>
        <p:sp>
          <p:nvSpPr>
            <p:cNvPr id="8" name="椭圆 7"/>
            <p:cNvSpPr/>
            <p:nvPr/>
          </p:nvSpPr>
          <p:spPr>
            <a:xfrm>
              <a:off x="1491775" y="1933669"/>
              <a:ext cx="1676757" cy="1676757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686851" y="2118291"/>
              <a:ext cx="1307513" cy="1307513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2772931" y="1944597"/>
              <a:ext cx="390517" cy="390517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417110" y="2261397"/>
              <a:ext cx="286781" cy="28678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686851" y="3308201"/>
              <a:ext cx="220530" cy="22053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3016329" y="2979248"/>
              <a:ext cx="228296" cy="228296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4327620" y="4992118"/>
            <a:ext cx="519193" cy="94600"/>
            <a:chOff x="3510366" y="-2733"/>
            <a:chExt cx="1300959" cy="237042"/>
          </a:xfrm>
        </p:grpSpPr>
        <p:sp>
          <p:nvSpPr>
            <p:cNvPr id="20" name="椭圆 19"/>
            <p:cNvSpPr/>
            <p:nvPr userDrawn="1"/>
          </p:nvSpPr>
          <p:spPr>
            <a:xfrm>
              <a:off x="3510366" y="-2733"/>
              <a:ext cx="237042" cy="237042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 userDrawn="1"/>
          </p:nvSpPr>
          <p:spPr>
            <a:xfrm>
              <a:off x="3865005" y="-2733"/>
              <a:ext cx="237042" cy="23704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4219644" y="-2733"/>
              <a:ext cx="237042" cy="237042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 userDrawn="1"/>
          </p:nvSpPr>
          <p:spPr>
            <a:xfrm>
              <a:off x="4574283" y="-2733"/>
              <a:ext cx="237042" cy="23704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337511" y="183664"/>
            <a:ext cx="528375" cy="484787"/>
            <a:chOff x="1417110" y="1933669"/>
            <a:chExt cx="1827515" cy="1676757"/>
          </a:xfrm>
        </p:grpSpPr>
        <p:sp>
          <p:nvSpPr>
            <p:cNvPr id="8" name="椭圆 7"/>
            <p:cNvSpPr/>
            <p:nvPr/>
          </p:nvSpPr>
          <p:spPr>
            <a:xfrm>
              <a:off x="1491775" y="1933669"/>
              <a:ext cx="1676757" cy="1676757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686851" y="2118291"/>
              <a:ext cx="1307513" cy="1307513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2772931" y="1944597"/>
              <a:ext cx="390517" cy="390517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417110" y="2261397"/>
              <a:ext cx="286781" cy="28678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686851" y="3308201"/>
              <a:ext cx="220530" cy="22053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3016329" y="2979248"/>
              <a:ext cx="228296" cy="228296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4327620" y="4992118"/>
            <a:ext cx="519193" cy="94600"/>
            <a:chOff x="3510366" y="-2733"/>
            <a:chExt cx="1300959" cy="237042"/>
          </a:xfrm>
        </p:grpSpPr>
        <p:sp>
          <p:nvSpPr>
            <p:cNvPr id="14" name="椭圆 13"/>
            <p:cNvSpPr/>
            <p:nvPr userDrawn="1"/>
          </p:nvSpPr>
          <p:spPr>
            <a:xfrm>
              <a:off x="3510366" y="-2733"/>
              <a:ext cx="237042" cy="237042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 userDrawn="1"/>
          </p:nvSpPr>
          <p:spPr>
            <a:xfrm>
              <a:off x="3865005" y="-2733"/>
              <a:ext cx="237042" cy="23704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 userDrawn="1"/>
          </p:nvSpPr>
          <p:spPr>
            <a:xfrm>
              <a:off x="4219644" y="-2733"/>
              <a:ext cx="237042" cy="237042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 userDrawn="1"/>
          </p:nvSpPr>
          <p:spPr>
            <a:xfrm>
              <a:off x="4574283" y="-2733"/>
              <a:ext cx="237042" cy="23704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37511" y="1088314"/>
            <a:ext cx="8499413" cy="273486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337511" y="183664"/>
            <a:ext cx="528375" cy="484787"/>
            <a:chOff x="1417110" y="1933669"/>
            <a:chExt cx="1827515" cy="1676757"/>
          </a:xfrm>
        </p:grpSpPr>
        <p:sp>
          <p:nvSpPr>
            <p:cNvPr id="8" name="椭圆 7"/>
            <p:cNvSpPr/>
            <p:nvPr/>
          </p:nvSpPr>
          <p:spPr>
            <a:xfrm>
              <a:off x="1491775" y="1933669"/>
              <a:ext cx="1676757" cy="1676757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686851" y="2118291"/>
              <a:ext cx="1307513" cy="1307513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2772931" y="1944597"/>
              <a:ext cx="390517" cy="390517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417110" y="2261397"/>
              <a:ext cx="286781" cy="28678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686851" y="3308201"/>
              <a:ext cx="220530" cy="22053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3016329" y="2979248"/>
              <a:ext cx="228296" cy="228296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4327620" y="4992118"/>
            <a:ext cx="519193" cy="94600"/>
            <a:chOff x="3510366" y="-2733"/>
            <a:chExt cx="1300959" cy="237042"/>
          </a:xfrm>
        </p:grpSpPr>
        <p:sp>
          <p:nvSpPr>
            <p:cNvPr id="14" name="椭圆 13"/>
            <p:cNvSpPr/>
            <p:nvPr userDrawn="1"/>
          </p:nvSpPr>
          <p:spPr>
            <a:xfrm>
              <a:off x="3510366" y="-2733"/>
              <a:ext cx="237042" cy="237042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 userDrawn="1"/>
          </p:nvSpPr>
          <p:spPr>
            <a:xfrm>
              <a:off x="3865005" y="-2733"/>
              <a:ext cx="237042" cy="23704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 userDrawn="1"/>
          </p:nvSpPr>
          <p:spPr>
            <a:xfrm>
              <a:off x="4219644" y="-2733"/>
              <a:ext cx="237042" cy="237042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 userDrawn="1"/>
          </p:nvSpPr>
          <p:spPr>
            <a:xfrm>
              <a:off x="4574283" y="-2733"/>
              <a:ext cx="237042" cy="23704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21458" y="781003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24904" y="2328028"/>
            <a:ext cx="1836773" cy="25190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824904" y="777552"/>
            <a:ext cx="1836773" cy="14733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921458" y="2911151"/>
            <a:ext cx="1836773" cy="193594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337511" y="183664"/>
            <a:ext cx="528375" cy="484787"/>
            <a:chOff x="1417110" y="1933669"/>
            <a:chExt cx="1827515" cy="1676757"/>
          </a:xfrm>
        </p:grpSpPr>
        <p:sp>
          <p:nvSpPr>
            <p:cNvPr id="8" name="椭圆 7"/>
            <p:cNvSpPr/>
            <p:nvPr/>
          </p:nvSpPr>
          <p:spPr>
            <a:xfrm>
              <a:off x="1491775" y="1933669"/>
              <a:ext cx="1676757" cy="1676757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686851" y="2118291"/>
              <a:ext cx="1307513" cy="1307513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2772931" y="1944597"/>
              <a:ext cx="390517" cy="390517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417110" y="2261397"/>
              <a:ext cx="286781" cy="28678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686851" y="3308201"/>
              <a:ext cx="220530" cy="22053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3016329" y="2979248"/>
              <a:ext cx="228296" cy="228296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4327620" y="4992118"/>
            <a:ext cx="519193" cy="94600"/>
            <a:chOff x="3510366" y="-2733"/>
            <a:chExt cx="1300959" cy="237042"/>
          </a:xfrm>
        </p:grpSpPr>
        <p:sp>
          <p:nvSpPr>
            <p:cNvPr id="14" name="椭圆 13"/>
            <p:cNvSpPr/>
            <p:nvPr userDrawn="1"/>
          </p:nvSpPr>
          <p:spPr>
            <a:xfrm>
              <a:off x="3510366" y="-2733"/>
              <a:ext cx="237042" cy="237042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 userDrawn="1"/>
          </p:nvSpPr>
          <p:spPr>
            <a:xfrm>
              <a:off x="3865005" y="-2733"/>
              <a:ext cx="237042" cy="23704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 userDrawn="1"/>
          </p:nvSpPr>
          <p:spPr>
            <a:xfrm>
              <a:off x="4219644" y="-2733"/>
              <a:ext cx="237042" cy="237042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 userDrawn="1"/>
          </p:nvSpPr>
          <p:spPr>
            <a:xfrm>
              <a:off x="4574283" y="-2733"/>
              <a:ext cx="237042" cy="23704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42416" y="1443476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773829" y="1443476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05242" y="1443476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636655" y="1443475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72285B8A-6165-417C-9295-0AEEC5C40E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EE377AED-37C0-4478-A8B5-B144B4B37F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5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F7005-9383-42C0-A374-E507AD6B23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5EA4E-3D33-45DE-B4D9-3F7D650B895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982345" y="1692910"/>
            <a:ext cx="7334885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dirty="0">
                <a:solidFill>
                  <a:srgbClr val="2E4864"/>
                </a:solidFill>
                <a:latin typeface="+mn-ea"/>
                <a:ea typeface="+mn-ea"/>
              </a:rPr>
              <a:t>建筑节能协会</a:t>
            </a:r>
            <a:endParaRPr lang="zh-CN" altLang="en-US" sz="4000" b="1" dirty="0">
              <a:solidFill>
                <a:srgbClr val="2E4864"/>
              </a:solidFill>
              <a:latin typeface="+mn-ea"/>
              <a:ea typeface="+mn-e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4000" b="1" dirty="0">
              <a:solidFill>
                <a:srgbClr val="2E4864"/>
              </a:solidFill>
              <a:latin typeface="+mn-ea"/>
              <a:ea typeface="+mn-e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dirty="0">
                <a:solidFill>
                  <a:srgbClr val="2E4864"/>
                </a:solidFill>
                <a:latin typeface="+mn-ea"/>
                <a:ea typeface="+mn-ea"/>
              </a:rPr>
              <a:t>探索打造“信用协会”新路径</a:t>
            </a:r>
            <a:endParaRPr lang="zh-CN" altLang="en-US" sz="4000" b="1" dirty="0">
              <a:solidFill>
                <a:srgbClr val="2E4864"/>
              </a:solidFill>
              <a:latin typeface="+mn-ea"/>
              <a:ea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368853" y="3546053"/>
            <a:ext cx="4532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2305685" y="768350"/>
            <a:ext cx="4532630" cy="3886200"/>
            <a:chOff x="3631" y="1654"/>
            <a:chExt cx="7138" cy="4167"/>
          </a:xfrm>
        </p:grpSpPr>
        <p:sp>
          <p:nvSpPr>
            <p:cNvPr id="3" name="文本框 2"/>
            <p:cNvSpPr txBox="1"/>
            <p:nvPr/>
          </p:nvSpPr>
          <p:spPr>
            <a:xfrm>
              <a:off x="8518" y="1654"/>
              <a:ext cx="488" cy="4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endParaRPr lang="en-US" altLang="zh-CN" sz="16600">
                <a:solidFill>
                  <a:srgbClr val="244B67"/>
                </a:solidFill>
                <a:latin typeface="华文琥珀" panose="02010800040101010101" charset="-122"/>
                <a:ea typeface="华文琥珀" panose="02010800040101010101" charset="-122"/>
              </a:endParaRPr>
            </a:p>
          </p:txBody>
        </p:sp>
        <p:sp>
          <p:nvSpPr>
            <p:cNvPr id="43" name="Freeform 27"/>
            <p:cNvSpPr/>
            <p:nvPr/>
          </p:nvSpPr>
          <p:spPr bwMode="auto">
            <a:xfrm>
              <a:off x="3631" y="3099"/>
              <a:ext cx="7138" cy="1076"/>
            </a:xfrm>
            <a:custGeom>
              <a:avLst/>
              <a:gdLst>
                <a:gd name="T0" fmla="*/ 6554 w 6554"/>
                <a:gd name="T1" fmla="*/ 133 h 988"/>
                <a:gd name="T2" fmla="*/ 3399 w 6554"/>
                <a:gd name="T3" fmla="*/ 488 h 988"/>
                <a:gd name="T4" fmla="*/ 0 w 6554"/>
                <a:gd name="T5" fmla="*/ 485 h 988"/>
                <a:gd name="T6" fmla="*/ 3396 w 6554"/>
                <a:gd name="T7" fmla="*/ 530 h 988"/>
                <a:gd name="T8" fmla="*/ 5287 w 6554"/>
                <a:gd name="T9" fmla="*/ 759 h 988"/>
                <a:gd name="T10" fmla="*/ 6554 w 6554"/>
                <a:gd name="T11" fmla="*/ 133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54" h="988">
                  <a:moveTo>
                    <a:pt x="6554" y="133"/>
                  </a:moveTo>
                  <a:cubicBezTo>
                    <a:pt x="6117" y="569"/>
                    <a:pt x="5215" y="988"/>
                    <a:pt x="3399" y="488"/>
                  </a:cubicBezTo>
                  <a:cubicBezTo>
                    <a:pt x="1633" y="0"/>
                    <a:pt x="582" y="210"/>
                    <a:pt x="0" y="485"/>
                  </a:cubicBezTo>
                  <a:cubicBezTo>
                    <a:pt x="585" y="220"/>
                    <a:pt x="1640" y="23"/>
                    <a:pt x="3396" y="530"/>
                  </a:cubicBezTo>
                  <a:cubicBezTo>
                    <a:pt x="4186" y="759"/>
                    <a:pt x="4805" y="811"/>
                    <a:pt x="5287" y="759"/>
                  </a:cubicBezTo>
                  <a:cubicBezTo>
                    <a:pt x="5674" y="717"/>
                    <a:pt x="6193" y="543"/>
                    <a:pt x="6554" y="133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319388" y="4794930"/>
            <a:ext cx="519193" cy="94600"/>
            <a:chOff x="3510366" y="-2733"/>
            <a:chExt cx="1300959" cy="237042"/>
          </a:xfrm>
        </p:grpSpPr>
        <p:sp>
          <p:nvSpPr>
            <p:cNvPr id="46" name="椭圆 45"/>
            <p:cNvSpPr/>
            <p:nvPr userDrawn="1"/>
          </p:nvSpPr>
          <p:spPr>
            <a:xfrm>
              <a:off x="3510366" y="-2733"/>
              <a:ext cx="237042" cy="237042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 userDrawn="1"/>
          </p:nvSpPr>
          <p:spPr>
            <a:xfrm>
              <a:off x="3865005" y="-2733"/>
              <a:ext cx="237042" cy="23704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 userDrawn="1"/>
          </p:nvSpPr>
          <p:spPr>
            <a:xfrm>
              <a:off x="4219644" y="-2733"/>
              <a:ext cx="237042" cy="237042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 userDrawn="1"/>
          </p:nvSpPr>
          <p:spPr>
            <a:xfrm>
              <a:off x="4574283" y="-2733"/>
              <a:ext cx="237042" cy="23704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934511" y="183664"/>
            <a:ext cx="9956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chemeClr val="accent1"/>
                </a:solidFill>
                <a:latin typeface="方正兰亭黑_GBK"/>
                <a:ea typeface="方正兰亭黑_GBK"/>
              </a:rPr>
              <a:t>2020</a:t>
            </a:r>
            <a:r>
              <a:rPr lang="zh-CN" altLang="en-US" sz="1600">
                <a:solidFill>
                  <a:schemeClr val="accent1"/>
                </a:solidFill>
                <a:latin typeface="方正兰亭黑_GBK"/>
                <a:ea typeface="方正兰亭黑_GBK"/>
              </a:rPr>
              <a:t>年度</a:t>
            </a:r>
            <a:endParaRPr lang="zh-CN" altLang="en-US" sz="1600">
              <a:solidFill>
                <a:schemeClr val="accent1"/>
              </a:solidFill>
              <a:latin typeface="方正兰亭黑_GBK"/>
              <a:ea typeface="方正兰亭黑_GBK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032788" y="522218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5"/>
          <p:cNvSpPr txBox="1">
            <a:spLocks noChangeArrowheads="1"/>
          </p:cNvSpPr>
          <p:nvPr/>
        </p:nvSpPr>
        <p:spPr bwMode="auto">
          <a:xfrm>
            <a:off x="420024" y="278417"/>
            <a:ext cx="335280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smtClean="0">
                <a:solidFill>
                  <a:schemeClr val="bg1"/>
                </a:solidFill>
                <a:latin typeface="方正兰亭黑_GBK"/>
                <a:ea typeface="方正兰亭黑_GBK"/>
              </a:rPr>
              <a:t>02</a:t>
            </a:r>
            <a:endParaRPr lang="zh-CN" altLang="en-US" sz="1200">
              <a:solidFill>
                <a:schemeClr val="bg1"/>
              </a:solidFill>
              <a:latin typeface="方正兰亭黑_GBK"/>
              <a:ea typeface="方正兰亭黑_GBK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168368" y="1340275"/>
            <a:ext cx="2438801" cy="3232252"/>
            <a:chOff x="4177112" y="1402950"/>
            <a:chExt cx="3406890" cy="4515304"/>
          </a:xfrm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4177112" y="1402950"/>
              <a:ext cx="3406890" cy="4515304"/>
            </a:xfrm>
            <a:custGeom>
              <a:avLst/>
              <a:gdLst>
                <a:gd name="T0" fmla="*/ 1132 w 2427"/>
                <a:gd name="T1" fmla="*/ 3164 h 3218"/>
                <a:gd name="T2" fmla="*/ 1103 w 2427"/>
                <a:gd name="T3" fmla="*/ 3002 h 3218"/>
                <a:gd name="T4" fmla="*/ 888 w 2427"/>
                <a:gd name="T5" fmla="*/ 2524 h 3218"/>
                <a:gd name="T6" fmla="*/ 681 w 2427"/>
                <a:gd name="T7" fmla="*/ 2512 h 3218"/>
                <a:gd name="T8" fmla="*/ 563 w 2427"/>
                <a:gd name="T9" fmla="*/ 2520 h 3218"/>
                <a:gd name="T10" fmla="*/ 270 w 2427"/>
                <a:gd name="T11" fmla="*/ 2454 h 3218"/>
                <a:gd name="T12" fmla="*/ 241 w 2427"/>
                <a:gd name="T13" fmla="*/ 2186 h 3218"/>
                <a:gd name="T14" fmla="*/ 195 w 2427"/>
                <a:gd name="T15" fmla="*/ 1972 h 3218"/>
                <a:gd name="T16" fmla="*/ 209 w 2427"/>
                <a:gd name="T17" fmla="*/ 1949 h 3218"/>
                <a:gd name="T18" fmla="*/ 156 w 2427"/>
                <a:gd name="T19" fmla="*/ 1889 h 3218"/>
                <a:gd name="T20" fmla="*/ 174 w 2427"/>
                <a:gd name="T21" fmla="*/ 1772 h 3218"/>
                <a:gd name="T22" fmla="*/ 111 w 2427"/>
                <a:gd name="T23" fmla="*/ 1781 h 3218"/>
                <a:gd name="T24" fmla="*/ 38 w 2427"/>
                <a:gd name="T25" fmla="*/ 1595 h 3218"/>
                <a:gd name="T26" fmla="*/ 154 w 2427"/>
                <a:gd name="T27" fmla="*/ 1399 h 3218"/>
                <a:gd name="T28" fmla="*/ 338 w 2427"/>
                <a:gd name="T29" fmla="*/ 504 h 3218"/>
                <a:gd name="T30" fmla="*/ 1090 w 2427"/>
                <a:gd name="T31" fmla="*/ 5 h 3218"/>
                <a:gd name="T32" fmla="*/ 2084 w 2427"/>
                <a:gd name="T33" fmla="*/ 244 h 3218"/>
                <a:gd name="T34" fmla="*/ 2258 w 2427"/>
                <a:gd name="T35" fmla="*/ 1562 h 3218"/>
                <a:gd name="T36" fmla="*/ 2026 w 2427"/>
                <a:gd name="T37" fmla="*/ 2008 h 3218"/>
                <a:gd name="T38" fmla="*/ 2036 w 2427"/>
                <a:gd name="T39" fmla="*/ 2679 h 3218"/>
                <a:gd name="T40" fmla="*/ 2055 w 2427"/>
                <a:gd name="T41" fmla="*/ 2773 h 3218"/>
                <a:gd name="T42" fmla="*/ 2070 w 2427"/>
                <a:gd name="T43" fmla="*/ 2839 h 3218"/>
                <a:gd name="T44" fmla="*/ 1460 w 2427"/>
                <a:gd name="T45" fmla="*/ 3147 h 3218"/>
                <a:gd name="T46" fmla="*/ 1288 w 2427"/>
                <a:gd name="T47" fmla="*/ 3193 h 3218"/>
                <a:gd name="T48" fmla="*/ 1219 w 2427"/>
                <a:gd name="T49" fmla="*/ 3213 h 3218"/>
                <a:gd name="T50" fmla="*/ 779 w 2427"/>
                <a:gd name="T51" fmla="*/ 2421 h 3218"/>
                <a:gd name="T52" fmla="*/ 1136 w 2427"/>
                <a:gd name="T53" fmla="*/ 2739 h 3218"/>
                <a:gd name="T54" fmla="*/ 1206 w 2427"/>
                <a:gd name="T55" fmla="*/ 3103 h 3218"/>
                <a:gd name="T56" fmla="*/ 1264 w 2427"/>
                <a:gd name="T57" fmla="*/ 3112 h 3218"/>
                <a:gd name="T58" fmla="*/ 1438 w 2427"/>
                <a:gd name="T59" fmla="*/ 3066 h 3218"/>
                <a:gd name="T60" fmla="*/ 1989 w 2427"/>
                <a:gd name="T61" fmla="*/ 2864 h 3218"/>
                <a:gd name="T62" fmla="*/ 1972 w 2427"/>
                <a:gd name="T63" fmla="*/ 2790 h 3218"/>
                <a:gd name="T64" fmla="*/ 1953 w 2427"/>
                <a:gd name="T65" fmla="*/ 2697 h 3218"/>
                <a:gd name="T66" fmla="*/ 1947 w 2427"/>
                <a:gd name="T67" fmla="*/ 1976 h 3218"/>
                <a:gd name="T68" fmla="*/ 2182 w 2427"/>
                <a:gd name="T69" fmla="*/ 1526 h 3218"/>
                <a:gd name="T70" fmla="*/ 2033 w 2427"/>
                <a:gd name="T71" fmla="*/ 311 h 3218"/>
                <a:gd name="T72" fmla="*/ 1097 w 2427"/>
                <a:gd name="T73" fmla="*/ 89 h 3218"/>
                <a:gd name="T74" fmla="*/ 341 w 2427"/>
                <a:gd name="T75" fmla="*/ 1039 h 3218"/>
                <a:gd name="T76" fmla="*/ 182 w 2427"/>
                <a:gd name="T77" fmla="*/ 1517 h 3218"/>
                <a:gd name="T78" fmla="*/ 107 w 2427"/>
                <a:gd name="T79" fmla="*/ 1696 h 3218"/>
                <a:gd name="T80" fmla="*/ 138 w 2427"/>
                <a:gd name="T81" fmla="*/ 1692 h 3218"/>
                <a:gd name="T82" fmla="*/ 257 w 2427"/>
                <a:gd name="T83" fmla="*/ 1757 h 3218"/>
                <a:gd name="T84" fmla="*/ 238 w 2427"/>
                <a:gd name="T85" fmla="*/ 1868 h 3218"/>
                <a:gd name="T86" fmla="*/ 289 w 2427"/>
                <a:gd name="T87" fmla="*/ 1915 h 3218"/>
                <a:gd name="T88" fmla="*/ 269 w 2427"/>
                <a:gd name="T89" fmla="*/ 2012 h 3218"/>
                <a:gd name="T90" fmla="*/ 325 w 2427"/>
                <a:gd name="T91" fmla="*/ 2177 h 3218"/>
                <a:gd name="T92" fmla="*/ 337 w 2427"/>
                <a:gd name="T93" fmla="*/ 2404 h 3218"/>
                <a:gd name="T94" fmla="*/ 556 w 2427"/>
                <a:gd name="T95" fmla="*/ 2436 h 3218"/>
                <a:gd name="T96" fmla="*/ 674 w 2427"/>
                <a:gd name="T97" fmla="*/ 2428 h 3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27" h="3218">
                  <a:moveTo>
                    <a:pt x="1190" y="3218"/>
                  </a:moveTo>
                  <a:cubicBezTo>
                    <a:pt x="1169" y="3218"/>
                    <a:pt x="1142" y="3208"/>
                    <a:pt x="1132" y="3164"/>
                  </a:cubicBezTo>
                  <a:cubicBezTo>
                    <a:pt x="1129" y="3150"/>
                    <a:pt x="1126" y="3136"/>
                    <a:pt x="1123" y="3119"/>
                  </a:cubicBezTo>
                  <a:cubicBezTo>
                    <a:pt x="1115" y="3080"/>
                    <a:pt x="1109" y="3040"/>
                    <a:pt x="1103" y="3002"/>
                  </a:cubicBezTo>
                  <a:cubicBezTo>
                    <a:pt x="1091" y="2922"/>
                    <a:pt x="1078" y="2840"/>
                    <a:pt x="1055" y="2762"/>
                  </a:cubicBezTo>
                  <a:cubicBezTo>
                    <a:pt x="1018" y="2633"/>
                    <a:pt x="963" y="2555"/>
                    <a:pt x="888" y="2524"/>
                  </a:cubicBezTo>
                  <a:cubicBezTo>
                    <a:pt x="857" y="2511"/>
                    <a:pt x="822" y="2506"/>
                    <a:pt x="779" y="2506"/>
                  </a:cubicBezTo>
                  <a:cubicBezTo>
                    <a:pt x="747" y="2506"/>
                    <a:pt x="714" y="2509"/>
                    <a:pt x="681" y="2512"/>
                  </a:cubicBezTo>
                  <a:cubicBezTo>
                    <a:pt x="657" y="2514"/>
                    <a:pt x="631" y="2516"/>
                    <a:pt x="606" y="2517"/>
                  </a:cubicBezTo>
                  <a:cubicBezTo>
                    <a:pt x="593" y="2518"/>
                    <a:pt x="579" y="2519"/>
                    <a:pt x="563" y="2520"/>
                  </a:cubicBezTo>
                  <a:cubicBezTo>
                    <a:pt x="534" y="2523"/>
                    <a:pt x="500" y="2525"/>
                    <a:pt x="467" y="2525"/>
                  </a:cubicBezTo>
                  <a:cubicBezTo>
                    <a:pt x="405" y="2525"/>
                    <a:pt x="317" y="2518"/>
                    <a:pt x="270" y="2454"/>
                  </a:cubicBezTo>
                  <a:cubicBezTo>
                    <a:pt x="228" y="2398"/>
                    <a:pt x="234" y="2327"/>
                    <a:pt x="239" y="2264"/>
                  </a:cubicBezTo>
                  <a:cubicBezTo>
                    <a:pt x="241" y="2236"/>
                    <a:pt x="243" y="2209"/>
                    <a:pt x="241" y="2186"/>
                  </a:cubicBezTo>
                  <a:cubicBezTo>
                    <a:pt x="239" y="2165"/>
                    <a:pt x="227" y="2148"/>
                    <a:pt x="213" y="2128"/>
                  </a:cubicBezTo>
                  <a:cubicBezTo>
                    <a:pt x="190" y="2095"/>
                    <a:pt x="155" y="2045"/>
                    <a:pt x="195" y="1972"/>
                  </a:cubicBezTo>
                  <a:cubicBezTo>
                    <a:pt x="198" y="1967"/>
                    <a:pt x="200" y="1963"/>
                    <a:pt x="203" y="1959"/>
                  </a:cubicBezTo>
                  <a:cubicBezTo>
                    <a:pt x="205" y="1956"/>
                    <a:pt x="207" y="1952"/>
                    <a:pt x="209" y="1949"/>
                  </a:cubicBezTo>
                  <a:cubicBezTo>
                    <a:pt x="208" y="1948"/>
                    <a:pt x="206" y="1947"/>
                    <a:pt x="205" y="1946"/>
                  </a:cubicBezTo>
                  <a:cubicBezTo>
                    <a:pt x="190" y="1938"/>
                    <a:pt x="164" y="1924"/>
                    <a:pt x="156" y="1889"/>
                  </a:cubicBezTo>
                  <a:cubicBezTo>
                    <a:pt x="149" y="1858"/>
                    <a:pt x="159" y="1830"/>
                    <a:pt x="166" y="1808"/>
                  </a:cubicBezTo>
                  <a:cubicBezTo>
                    <a:pt x="171" y="1794"/>
                    <a:pt x="175" y="1781"/>
                    <a:pt x="174" y="1772"/>
                  </a:cubicBezTo>
                  <a:cubicBezTo>
                    <a:pt x="168" y="1772"/>
                    <a:pt x="161" y="1774"/>
                    <a:pt x="153" y="1775"/>
                  </a:cubicBezTo>
                  <a:cubicBezTo>
                    <a:pt x="140" y="1778"/>
                    <a:pt x="126" y="1781"/>
                    <a:pt x="111" y="1781"/>
                  </a:cubicBezTo>
                  <a:cubicBezTo>
                    <a:pt x="90" y="1781"/>
                    <a:pt x="73" y="1775"/>
                    <a:pt x="59" y="1765"/>
                  </a:cubicBezTo>
                  <a:cubicBezTo>
                    <a:pt x="8" y="1729"/>
                    <a:pt x="0" y="1665"/>
                    <a:pt x="38" y="1595"/>
                  </a:cubicBezTo>
                  <a:cubicBezTo>
                    <a:pt x="60" y="1553"/>
                    <a:pt x="85" y="1512"/>
                    <a:pt x="110" y="1472"/>
                  </a:cubicBezTo>
                  <a:cubicBezTo>
                    <a:pt x="125" y="1448"/>
                    <a:pt x="140" y="1424"/>
                    <a:pt x="154" y="1399"/>
                  </a:cubicBezTo>
                  <a:cubicBezTo>
                    <a:pt x="212" y="1300"/>
                    <a:pt x="269" y="1181"/>
                    <a:pt x="257" y="1047"/>
                  </a:cubicBezTo>
                  <a:cubicBezTo>
                    <a:pt x="240" y="854"/>
                    <a:pt x="265" y="686"/>
                    <a:pt x="338" y="504"/>
                  </a:cubicBezTo>
                  <a:cubicBezTo>
                    <a:pt x="400" y="351"/>
                    <a:pt x="502" y="229"/>
                    <a:pt x="641" y="142"/>
                  </a:cubicBezTo>
                  <a:cubicBezTo>
                    <a:pt x="767" y="64"/>
                    <a:pt x="919" y="17"/>
                    <a:pt x="1090" y="5"/>
                  </a:cubicBezTo>
                  <a:cubicBezTo>
                    <a:pt x="1136" y="1"/>
                    <a:pt x="1183" y="0"/>
                    <a:pt x="1230" y="0"/>
                  </a:cubicBezTo>
                  <a:cubicBezTo>
                    <a:pt x="1429" y="0"/>
                    <a:pt x="1804" y="31"/>
                    <a:pt x="2084" y="244"/>
                  </a:cubicBezTo>
                  <a:cubicBezTo>
                    <a:pt x="2257" y="376"/>
                    <a:pt x="2363" y="554"/>
                    <a:pt x="2390" y="760"/>
                  </a:cubicBezTo>
                  <a:cubicBezTo>
                    <a:pt x="2427" y="1042"/>
                    <a:pt x="2385" y="1297"/>
                    <a:pt x="2258" y="1562"/>
                  </a:cubicBezTo>
                  <a:cubicBezTo>
                    <a:pt x="2227" y="1627"/>
                    <a:pt x="2191" y="1691"/>
                    <a:pt x="2156" y="1752"/>
                  </a:cubicBezTo>
                  <a:cubicBezTo>
                    <a:pt x="2109" y="1835"/>
                    <a:pt x="2061" y="1920"/>
                    <a:pt x="2026" y="2008"/>
                  </a:cubicBezTo>
                  <a:cubicBezTo>
                    <a:pt x="1979" y="2124"/>
                    <a:pt x="1966" y="2261"/>
                    <a:pt x="1988" y="2425"/>
                  </a:cubicBezTo>
                  <a:cubicBezTo>
                    <a:pt x="1999" y="2510"/>
                    <a:pt x="2018" y="2596"/>
                    <a:pt x="2036" y="2679"/>
                  </a:cubicBezTo>
                  <a:cubicBezTo>
                    <a:pt x="2040" y="2701"/>
                    <a:pt x="2040" y="2701"/>
                    <a:pt x="2040" y="2701"/>
                  </a:cubicBezTo>
                  <a:cubicBezTo>
                    <a:pt x="2046" y="2725"/>
                    <a:pt x="2050" y="2749"/>
                    <a:pt x="2055" y="2773"/>
                  </a:cubicBezTo>
                  <a:cubicBezTo>
                    <a:pt x="2058" y="2788"/>
                    <a:pt x="2061" y="2803"/>
                    <a:pt x="2064" y="2818"/>
                  </a:cubicBezTo>
                  <a:cubicBezTo>
                    <a:pt x="2065" y="2824"/>
                    <a:pt x="2068" y="2831"/>
                    <a:pt x="2070" y="2839"/>
                  </a:cubicBezTo>
                  <a:cubicBezTo>
                    <a:pt x="2082" y="2878"/>
                    <a:pt x="2103" y="2949"/>
                    <a:pt x="2041" y="2985"/>
                  </a:cubicBezTo>
                  <a:cubicBezTo>
                    <a:pt x="2024" y="2995"/>
                    <a:pt x="1936" y="3021"/>
                    <a:pt x="1460" y="3147"/>
                  </a:cubicBezTo>
                  <a:cubicBezTo>
                    <a:pt x="1383" y="3167"/>
                    <a:pt x="1323" y="3183"/>
                    <a:pt x="1308" y="3188"/>
                  </a:cubicBezTo>
                  <a:cubicBezTo>
                    <a:pt x="1288" y="3193"/>
                    <a:pt x="1288" y="3193"/>
                    <a:pt x="1288" y="3193"/>
                  </a:cubicBezTo>
                  <a:cubicBezTo>
                    <a:pt x="1266" y="3200"/>
                    <a:pt x="1244" y="3206"/>
                    <a:pt x="1222" y="3212"/>
                  </a:cubicBezTo>
                  <a:cubicBezTo>
                    <a:pt x="1219" y="3213"/>
                    <a:pt x="1219" y="3213"/>
                    <a:pt x="1219" y="3213"/>
                  </a:cubicBezTo>
                  <a:cubicBezTo>
                    <a:pt x="1210" y="3215"/>
                    <a:pt x="1200" y="3218"/>
                    <a:pt x="1190" y="3218"/>
                  </a:cubicBezTo>
                  <a:close/>
                  <a:moveTo>
                    <a:pt x="779" y="2421"/>
                  </a:moveTo>
                  <a:cubicBezTo>
                    <a:pt x="834" y="2421"/>
                    <a:pt x="878" y="2429"/>
                    <a:pt x="920" y="2446"/>
                  </a:cubicBezTo>
                  <a:cubicBezTo>
                    <a:pt x="1020" y="2487"/>
                    <a:pt x="1091" y="2583"/>
                    <a:pt x="1136" y="2739"/>
                  </a:cubicBezTo>
                  <a:cubicBezTo>
                    <a:pt x="1160" y="2821"/>
                    <a:pt x="1174" y="2907"/>
                    <a:pt x="1187" y="2989"/>
                  </a:cubicBezTo>
                  <a:cubicBezTo>
                    <a:pt x="1192" y="3026"/>
                    <a:pt x="1199" y="3065"/>
                    <a:pt x="1206" y="3103"/>
                  </a:cubicBezTo>
                  <a:cubicBezTo>
                    <a:pt x="1207" y="3112"/>
                    <a:pt x="1209" y="3120"/>
                    <a:pt x="1210" y="3128"/>
                  </a:cubicBezTo>
                  <a:cubicBezTo>
                    <a:pt x="1228" y="3123"/>
                    <a:pt x="1246" y="3117"/>
                    <a:pt x="1264" y="3112"/>
                  </a:cubicBezTo>
                  <a:cubicBezTo>
                    <a:pt x="1284" y="3107"/>
                    <a:pt x="1284" y="3107"/>
                    <a:pt x="1284" y="3107"/>
                  </a:cubicBezTo>
                  <a:cubicBezTo>
                    <a:pt x="1300" y="3102"/>
                    <a:pt x="1358" y="3087"/>
                    <a:pt x="1438" y="3066"/>
                  </a:cubicBezTo>
                  <a:cubicBezTo>
                    <a:pt x="1607" y="3021"/>
                    <a:pt x="1955" y="2929"/>
                    <a:pt x="1999" y="2912"/>
                  </a:cubicBezTo>
                  <a:cubicBezTo>
                    <a:pt x="2001" y="2903"/>
                    <a:pt x="1993" y="2876"/>
                    <a:pt x="1989" y="2864"/>
                  </a:cubicBezTo>
                  <a:cubicBezTo>
                    <a:pt x="1986" y="2854"/>
                    <a:pt x="1983" y="2845"/>
                    <a:pt x="1982" y="2835"/>
                  </a:cubicBezTo>
                  <a:cubicBezTo>
                    <a:pt x="1978" y="2820"/>
                    <a:pt x="1975" y="2805"/>
                    <a:pt x="1972" y="2790"/>
                  </a:cubicBezTo>
                  <a:cubicBezTo>
                    <a:pt x="1968" y="2766"/>
                    <a:pt x="1963" y="2742"/>
                    <a:pt x="1958" y="2718"/>
                  </a:cubicBezTo>
                  <a:cubicBezTo>
                    <a:pt x="1953" y="2697"/>
                    <a:pt x="1953" y="2697"/>
                    <a:pt x="1953" y="2697"/>
                  </a:cubicBezTo>
                  <a:cubicBezTo>
                    <a:pt x="1935" y="2612"/>
                    <a:pt x="1916" y="2524"/>
                    <a:pt x="1904" y="2436"/>
                  </a:cubicBezTo>
                  <a:cubicBezTo>
                    <a:pt x="1881" y="2257"/>
                    <a:pt x="1895" y="2106"/>
                    <a:pt x="1947" y="1976"/>
                  </a:cubicBezTo>
                  <a:cubicBezTo>
                    <a:pt x="1985" y="1884"/>
                    <a:pt x="2035" y="1796"/>
                    <a:pt x="2083" y="1711"/>
                  </a:cubicBezTo>
                  <a:cubicBezTo>
                    <a:pt x="2117" y="1650"/>
                    <a:pt x="2152" y="1588"/>
                    <a:pt x="2182" y="1526"/>
                  </a:cubicBezTo>
                  <a:cubicBezTo>
                    <a:pt x="2302" y="1276"/>
                    <a:pt x="2341" y="1036"/>
                    <a:pt x="2306" y="771"/>
                  </a:cubicBezTo>
                  <a:cubicBezTo>
                    <a:pt x="2282" y="588"/>
                    <a:pt x="2188" y="429"/>
                    <a:pt x="2033" y="311"/>
                  </a:cubicBezTo>
                  <a:cubicBezTo>
                    <a:pt x="1772" y="114"/>
                    <a:pt x="1418" y="84"/>
                    <a:pt x="1230" y="84"/>
                  </a:cubicBezTo>
                  <a:cubicBezTo>
                    <a:pt x="1185" y="84"/>
                    <a:pt x="1140" y="86"/>
                    <a:pt x="1097" y="89"/>
                  </a:cubicBezTo>
                  <a:cubicBezTo>
                    <a:pt x="904" y="103"/>
                    <a:pt x="559" y="180"/>
                    <a:pt x="417" y="535"/>
                  </a:cubicBezTo>
                  <a:cubicBezTo>
                    <a:pt x="349" y="705"/>
                    <a:pt x="325" y="860"/>
                    <a:pt x="341" y="1039"/>
                  </a:cubicBezTo>
                  <a:cubicBezTo>
                    <a:pt x="355" y="1198"/>
                    <a:pt x="291" y="1332"/>
                    <a:pt x="227" y="1442"/>
                  </a:cubicBezTo>
                  <a:cubicBezTo>
                    <a:pt x="212" y="1467"/>
                    <a:pt x="197" y="1492"/>
                    <a:pt x="182" y="1517"/>
                  </a:cubicBezTo>
                  <a:cubicBezTo>
                    <a:pt x="158" y="1555"/>
                    <a:pt x="133" y="1595"/>
                    <a:pt x="112" y="1635"/>
                  </a:cubicBezTo>
                  <a:cubicBezTo>
                    <a:pt x="96" y="1665"/>
                    <a:pt x="94" y="1686"/>
                    <a:pt x="107" y="1696"/>
                  </a:cubicBezTo>
                  <a:cubicBezTo>
                    <a:pt x="108" y="1696"/>
                    <a:pt x="109" y="1696"/>
                    <a:pt x="111" y="1696"/>
                  </a:cubicBezTo>
                  <a:cubicBezTo>
                    <a:pt x="118" y="1696"/>
                    <a:pt x="128" y="1694"/>
                    <a:pt x="138" y="1692"/>
                  </a:cubicBezTo>
                  <a:cubicBezTo>
                    <a:pt x="151" y="1690"/>
                    <a:pt x="164" y="1687"/>
                    <a:pt x="178" y="1687"/>
                  </a:cubicBezTo>
                  <a:cubicBezTo>
                    <a:pt x="221" y="1687"/>
                    <a:pt x="250" y="1713"/>
                    <a:pt x="257" y="1757"/>
                  </a:cubicBezTo>
                  <a:cubicBezTo>
                    <a:pt x="262" y="1786"/>
                    <a:pt x="253" y="1813"/>
                    <a:pt x="246" y="1834"/>
                  </a:cubicBezTo>
                  <a:cubicBezTo>
                    <a:pt x="242" y="1847"/>
                    <a:pt x="238" y="1860"/>
                    <a:pt x="238" y="1868"/>
                  </a:cubicBezTo>
                  <a:cubicBezTo>
                    <a:pt x="240" y="1869"/>
                    <a:pt x="243" y="1871"/>
                    <a:pt x="245" y="1872"/>
                  </a:cubicBezTo>
                  <a:cubicBezTo>
                    <a:pt x="258" y="1879"/>
                    <a:pt x="278" y="1890"/>
                    <a:pt x="289" y="1915"/>
                  </a:cubicBezTo>
                  <a:cubicBezTo>
                    <a:pt x="306" y="1953"/>
                    <a:pt x="285" y="1986"/>
                    <a:pt x="274" y="2003"/>
                  </a:cubicBezTo>
                  <a:cubicBezTo>
                    <a:pt x="272" y="2007"/>
                    <a:pt x="271" y="2010"/>
                    <a:pt x="269" y="2012"/>
                  </a:cubicBezTo>
                  <a:cubicBezTo>
                    <a:pt x="255" y="2039"/>
                    <a:pt x="259" y="2047"/>
                    <a:pt x="282" y="2080"/>
                  </a:cubicBezTo>
                  <a:cubicBezTo>
                    <a:pt x="299" y="2104"/>
                    <a:pt x="320" y="2134"/>
                    <a:pt x="325" y="2177"/>
                  </a:cubicBezTo>
                  <a:cubicBezTo>
                    <a:pt x="328" y="2208"/>
                    <a:pt x="325" y="2240"/>
                    <a:pt x="323" y="2271"/>
                  </a:cubicBezTo>
                  <a:cubicBezTo>
                    <a:pt x="319" y="2324"/>
                    <a:pt x="314" y="2373"/>
                    <a:pt x="337" y="2404"/>
                  </a:cubicBezTo>
                  <a:cubicBezTo>
                    <a:pt x="356" y="2428"/>
                    <a:pt x="399" y="2441"/>
                    <a:pt x="467" y="2441"/>
                  </a:cubicBezTo>
                  <a:cubicBezTo>
                    <a:pt x="497" y="2441"/>
                    <a:pt x="529" y="2438"/>
                    <a:pt x="556" y="2436"/>
                  </a:cubicBezTo>
                  <a:cubicBezTo>
                    <a:pt x="573" y="2435"/>
                    <a:pt x="588" y="2434"/>
                    <a:pt x="602" y="2433"/>
                  </a:cubicBezTo>
                  <a:cubicBezTo>
                    <a:pt x="625" y="2432"/>
                    <a:pt x="649" y="2430"/>
                    <a:pt x="674" y="2428"/>
                  </a:cubicBezTo>
                  <a:cubicBezTo>
                    <a:pt x="708" y="2425"/>
                    <a:pt x="743" y="2421"/>
                    <a:pt x="779" y="2421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 w="76200"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lt1"/>
                </a:solidFill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5218905" y="1763218"/>
              <a:ext cx="1667103" cy="2557414"/>
              <a:chOff x="8575675" y="857250"/>
              <a:chExt cx="1631950" cy="250348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8" name="Freeform 6"/>
              <p:cNvSpPr/>
              <p:nvPr/>
            </p:nvSpPr>
            <p:spPr bwMode="auto">
              <a:xfrm>
                <a:off x="9074150" y="2714625"/>
                <a:ext cx="628650" cy="121523"/>
              </a:xfrm>
              <a:custGeom>
                <a:avLst/>
                <a:gdLst>
                  <a:gd name="T0" fmla="*/ 320 w 349"/>
                  <a:gd name="T1" fmla="*/ 0 h 71"/>
                  <a:gd name="T2" fmla="*/ 29 w 349"/>
                  <a:gd name="T3" fmla="*/ 0 h 71"/>
                  <a:gd name="T4" fmla="*/ 0 w 349"/>
                  <a:gd name="T5" fmla="*/ 28 h 71"/>
                  <a:gd name="T6" fmla="*/ 0 w 349"/>
                  <a:gd name="T7" fmla="*/ 42 h 71"/>
                  <a:gd name="T8" fmla="*/ 29 w 349"/>
                  <a:gd name="T9" fmla="*/ 71 h 71"/>
                  <a:gd name="T10" fmla="*/ 320 w 349"/>
                  <a:gd name="T11" fmla="*/ 71 h 71"/>
                  <a:gd name="T12" fmla="*/ 349 w 349"/>
                  <a:gd name="T13" fmla="*/ 42 h 71"/>
                  <a:gd name="T14" fmla="*/ 349 w 349"/>
                  <a:gd name="T15" fmla="*/ 28 h 71"/>
                  <a:gd name="T16" fmla="*/ 320 w 349"/>
                  <a:gd name="T1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9" h="71">
                    <a:moveTo>
                      <a:pt x="32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58"/>
                      <a:pt x="13" y="71"/>
                      <a:pt x="29" y="71"/>
                    </a:cubicBezTo>
                    <a:cubicBezTo>
                      <a:pt x="320" y="71"/>
                      <a:pt x="320" y="71"/>
                      <a:pt x="320" y="71"/>
                    </a:cubicBezTo>
                    <a:cubicBezTo>
                      <a:pt x="336" y="71"/>
                      <a:pt x="349" y="58"/>
                      <a:pt x="349" y="42"/>
                    </a:cubicBezTo>
                    <a:cubicBezTo>
                      <a:pt x="349" y="28"/>
                      <a:pt x="349" y="28"/>
                      <a:pt x="349" y="28"/>
                    </a:cubicBezTo>
                    <a:cubicBezTo>
                      <a:pt x="349" y="13"/>
                      <a:pt x="336" y="0"/>
                      <a:pt x="320" y="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1">
                      <a:lumMod val="75000"/>
                    </a:schemeClr>
                  </a:gs>
                  <a:gs pos="0">
                    <a:srgbClr val="27506E"/>
                  </a:gs>
                </a:gsLst>
                <a:path path="circle">
                  <a:fillToRect l="50000" t="50000" r="50000" b="50000"/>
                </a:path>
              </a:gradFill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29" name="Freeform 7"/>
              <p:cNvSpPr/>
              <p:nvPr/>
            </p:nvSpPr>
            <p:spPr bwMode="auto">
              <a:xfrm>
                <a:off x="9074150" y="2853645"/>
                <a:ext cx="628650" cy="121523"/>
              </a:xfrm>
              <a:custGeom>
                <a:avLst/>
                <a:gdLst>
                  <a:gd name="T0" fmla="*/ 320 w 349"/>
                  <a:gd name="T1" fmla="*/ 0 h 71"/>
                  <a:gd name="T2" fmla="*/ 29 w 349"/>
                  <a:gd name="T3" fmla="*/ 0 h 71"/>
                  <a:gd name="T4" fmla="*/ 0 w 349"/>
                  <a:gd name="T5" fmla="*/ 29 h 71"/>
                  <a:gd name="T6" fmla="*/ 0 w 349"/>
                  <a:gd name="T7" fmla="*/ 42 h 71"/>
                  <a:gd name="T8" fmla="*/ 29 w 349"/>
                  <a:gd name="T9" fmla="*/ 71 h 71"/>
                  <a:gd name="T10" fmla="*/ 320 w 349"/>
                  <a:gd name="T11" fmla="*/ 71 h 71"/>
                  <a:gd name="T12" fmla="*/ 349 w 349"/>
                  <a:gd name="T13" fmla="*/ 42 h 71"/>
                  <a:gd name="T14" fmla="*/ 349 w 349"/>
                  <a:gd name="T15" fmla="*/ 29 h 71"/>
                  <a:gd name="T16" fmla="*/ 320 w 349"/>
                  <a:gd name="T1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9" h="71">
                    <a:moveTo>
                      <a:pt x="32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58"/>
                      <a:pt x="13" y="71"/>
                      <a:pt x="29" y="71"/>
                    </a:cubicBezTo>
                    <a:cubicBezTo>
                      <a:pt x="320" y="71"/>
                      <a:pt x="320" y="71"/>
                      <a:pt x="320" y="71"/>
                    </a:cubicBezTo>
                    <a:cubicBezTo>
                      <a:pt x="336" y="71"/>
                      <a:pt x="349" y="58"/>
                      <a:pt x="349" y="42"/>
                    </a:cubicBezTo>
                    <a:cubicBezTo>
                      <a:pt x="349" y="29"/>
                      <a:pt x="349" y="29"/>
                      <a:pt x="349" y="29"/>
                    </a:cubicBezTo>
                    <a:cubicBezTo>
                      <a:pt x="349" y="13"/>
                      <a:pt x="336" y="0"/>
                      <a:pt x="320" y="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1">
                      <a:lumMod val="75000"/>
                    </a:schemeClr>
                  </a:gs>
                  <a:gs pos="0">
                    <a:srgbClr val="27506E"/>
                  </a:gs>
                </a:gsLst>
                <a:path path="circle">
                  <a:fillToRect l="50000" t="50000" r="50000" b="50000"/>
                </a:path>
              </a:gradFill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30" name="Freeform 8"/>
              <p:cNvSpPr/>
              <p:nvPr/>
            </p:nvSpPr>
            <p:spPr bwMode="auto">
              <a:xfrm>
                <a:off x="9104313" y="2992665"/>
                <a:ext cx="569913" cy="121523"/>
              </a:xfrm>
              <a:custGeom>
                <a:avLst/>
                <a:gdLst>
                  <a:gd name="T0" fmla="*/ 287 w 316"/>
                  <a:gd name="T1" fmla="*/ 0 h 71"/>
                  <a:gd name="T2" fmla="*/ 29 w 316"/>
                  <a:gd name="T3" fmla="*/ 0 h 71"/>
                  <a:gd name="T4" fmla="*/ 0 w 316"/>
                  <a:gd name="T5" fmla="*/ 29 h 71"/>
                  <a:gd name="T6" fmla="*/ 0 w 316"/>
                  <a:gd name="T7" fmla="*/ 42 h 71"/>
                  <a:gd name="T8" fmla="*/ 29 w 316"/>
                  <a:gd name="T9" fmla="*/ 71 h 71"/>
                  <a:gd name="T10" fmla="*/ 287 w 316"/>
                  <a:gd name="T11" fmla="*/ 71 h 71"/>
                  <a:gd name="T12" fmla="*/ 316 w 316"/>
                  <a:gd name="T13" fmla="*/ 42 h 71"/>
                  <a:gd name="T14" fmla="*/ 316 w 316"/>
                  <a:gd name="T15" fmla="*/ 29 h 71"/>
                  <a:gd name="T16" fmla="*/ 287 w 316"/>
                  <a:gd name="T1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6" h="71">
                    <a:moveTo>
                      <a:pt x="287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58"/>
                      <a:pt x="13" y="71"/>
                      <a:pt x="29" y="71"/>
                    </a:cubicBezTo>
                    <a:cubicBezTo>
                      <a:pt x="287" y="71"/>
                      <a:pt x="287" y="71"/>
                      <a:pt x="287" y="71"/>
                    </a:cubicBezTo>
                    <a:cubicBezTo>
                      <a:pt x="303" y="71"/>
                      <a:pt x="316" y="58"/>
                      <a:pt x="316" y="42"/>
                    </a:cubicBezTo>
                    <a:cubicBezTo>
                      <a:pt x="316" y="29"/>
                      <a:pt x="316" y="29"/>
                      <a:pt x="316" y="29"/>
                    </a:cubicBezTo>
                    <a:cubicBezTo>
                      <a:pt x="316" y="13"/>
                      <a:pt x="303" y="0"/>
                      <a:pt x="287" y="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1">
                      <a:lumMod val="75000"/>
                    </a:schemeClr>
                  </a:gs>
                  <a:gs pos="0">
                    <a:srgbClr val="27506E"/>
                  </a:gs>
                </a:gsLst>
                <a:path path="circle">
                  <a:fillToRect l="50000" t="50000" r="50000" b="50000"/>
                </a:path>
              </a:gradFill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31" name="Freeform 9"/>
              <p:cNvSpPr/>
              <p:nvPr/>
            </p:nvSpPr>
            <p:spPr bwMode="auto">
              <a:xfrm>
                <a:off x="9223375" y="3131686"/>
                <a:ext cx="331788" cy="121523"/>
              </a:xfrm>
              <a:custGeom>
                <a:avLst/>
                <a:gdLst>
                  <a:gd name="T0" fmla="*/ 155 w 184"/>
                  <a:gd name="T1" fmla="*/ 0 h 71"/>
                  <a:gd name="T2" fmla="*/ 29 w 184"/>
                  <a:gd name="T3" fmla="*/ 0 h 71"/>
                  <a:gd name="T4" fmla="*/ 0 w 184"/>
                  <a:gd name="T5" fmla="*/ 29 h 71"/>
                  <a:gd name="T6" fmla="*/ 0 w 184"/>
                  <a:gd name="T7" fmla="*/ 42 h 71"/>
                  <a:gd name="T8" fmla="*/ 29 w 184"/>
                  <a:gd name="T9" fmla="*/ 71 h 71"/>
                  <a:gd name="T10" fmla="*/ 155 w 184"/>
                  <a:gd name="T11" fmla="*/ 71 h 71"/>
                  <a:gd name="T12" fmla="*/ 184 w 184"/>
                  <a:gd name="T13" fmla="*/ 42 h 71"/>
                  <a:gd name="T14" fmla="*/ 184 w 184"/>
                  <a:gd name="T15" fmla="*/ 29 h 71"/>
                  <a:gd name="T16" fmla="*/ 155 w 184"/>
                  <a:gd name="T1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" h="71">
                    <a:moveTo>
                      <a:pt x="155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58"/>
                      <a:pt x="13" y="71"/>
                      <a:pt x="29" y="71"/>
                    </a:cubicBezTo>
                    <a:cubicBezTo>
                      <a:pt x="155" y="71"/>
                      <a:pt x="155" y="71"/>
                      <a:pt x="155" y="71"/>
                    </a:cubicBezTo>
                    <a:cubicBezTo>
                      <a:pt x="171" y="71"/>
                      <a:pt x="184" y="58"/>
                      <a:pt x="184" y="42"/>
                    </a:cubicBezTo>
                    <a:cubicBezTo>
                      <a:pt x="184" y="29"/>
                      <a:pt x="184" y="29"/>
                      <a:pt x="184" y="29"/>
                    </a:cubicBezTo>
                    <a:cubicBezTo>
                      <a:pt x="184" y="13"/>
                      <a:pt x="171" y="0"/>
                      <a:pt x="155" y="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1">
                      <a:lumMod val="75000"/>
                    </a:schemeClr>
                  </a:gs>
                  <a:gs pos="0">
                    <a:srgbClr val="27506E"/>
                  </a:gs>
                </a:gsLst>
                <a:path path="circle">
                  <a:fillToRect l="50000" t="50000" r="50000" b="50000"/>
                </a:path>
              </a:gradFill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32" name="Freeform 10"/>
              <p:cNvSpPr>
                <a:spLocks noEditPoints="1"/>
              </p:cNvSpPr>
              <p:nvPr/>
            </p:nvSpPr>
            <p:spPr bwMode="auto">
              <a:xfrm>
                <a:off x="8575675" y="857250"/>
                <a:ext cx="1631950" cy="2503488"/>
              </a:xfrm>
              <a:custGeom>
                <a:avLst/>
                <a:gdLst>
                  <a:gd name="T0" fmla="*/ 774 w 906"/>
                  <a:gd name="T1" fmla="*/ 136 h 1391"/>
                  <a:gd name="T2" fmla="*/ 482 w 906"/>
                  <a:gd name="T3" fmla="*/ 1 h 1391"/>
                  <a:gd name="T4" fmla="*/ 481 w 906"/>
                  <a:gd name="T5" fmla="*/ 1 h 1391"/>
                  <a:gd name="T6" fmla="*/ 425 w 906"/>
                  <a:gd name="T7" fmla="*/ 1 h 1391"/>
                  <a:gd name="T8" fmla="*/ 424 w 906"/>
                  <a:gd name="T9" fmla="*/ 1 h 1391"/>
                  <a:gd name="T10" fmla="*/ 132 w 906"/>
                  <a:gd name="T11" fmla="*/ 136 h 1391"/>
                  <a:gd name="T12" fmla="*/ 52 w 906"/>
                  <a:gd name="T13" fmla="*/ 671 h 1391"/>
                  <a:gd name="T14" fmla="*/ 221 w 906"/>
                  <a:gd name="T15" fmla="*/ 915 h 1391"/>
                  <a:gd name="T16" fmla="*/ 216 w 906"/>
                  <a:gd name="T17" fmla="*/ 1060 h 1391"/>
                  <a:gd name="T18" fmla="*/ 221 w 906"/>
                  <a:gd name="T19" fmla="*/ 1105 h 1391"/>
                  <a:gd name="T20" fmla="*/ 216 w 906"/>
                  <a:gd name="T21" fmla="*/ 1149 h 1391"/>
                  <a:gd name="T22" fmla="*/ 232 w 906"/>
                  <a:gd name="T23" fmla="*/ 1212 h 1391"/>
                  <a:gd name="T24" fmla="*/ 299 w 906"/>
                  <a:gd name="T25" fmla="*/ 1313 h 1391"/>
                  <a:gd name="T26" fmla="*/ 516 w 906"/>
                  <a:gd name="T27" fmla="*/ 1391 h 1391"/>
                  <a:gd name="T28" fmla="*/ 673 w 906"/>
                  <a:gd name="T29" fmla="*/ 1225 h 1391"/>
                  <a:gd name="T30" fmla="*/ 673 w 906"/>
                  <a:gd name="T31" fmla="*/ 1203 h 1391"/>
                  <a:gd name="T32" fmla="*/ 690 w 906"/>
                  <a:gd name="T33" fmla="*/ 1136 h 1391"/>
                  <a:gd name="T34" fmla="*/ 690 w 906"/>
                  <a:gd name="T35" fmla="*/ 1074 h 1391"/>
                  <a:gd name="T36" fmla="*/ 678 w 906"/>
                  <a:gd name="T37" fmla="*/ 1015 h 1391"/>
                  <a:gd name="T38" fmla="*/ 754 w 906"/>
                  <a:gd name="T39" fmla="*/ 801 h 1391"/>
                  <a:gd name="T40" fmla="*/ 903 w 906"/>
                  <a:gd name="T41" fmla="*/ 457 h 1391"/>
                  <a:gd name="T42" fmla="*/ 728 w 906"/>
                  <a:gd name="T43" fmla="*/ 775 h 1391"/>
                  <a:gd name="T44" fmla="*/ 639 w 906"/>
                  <a:gd name="T45" fmla="*/ 1024 h 1391"/>
                  <a:gd name="T46" fmla="*/ 653 w 906"/>
                  <a:gd name="T47" fmla="*/ 1074 h 1391"/>
                  <a:gd name="T48" fmla="*/ 653 w 906"/>
                  <a:gd name="T49" fmla="*/ 1136 h 1391"/>
                  <a:gd name="T50" fmla="*/ 633 w 906"/>
                  <a:gd name="T51" fmla="*/ 1192 h 1391"/>
                  <a:gd name="T52" fmla="*/ 636 w 906"/>
                  <a:gd name="T53" fmla="*/ 1225 h 1391"/>
                  <a:gd name="T54" fmla="*/ 570 w 906"/>
                  <a:gd name="T55" fmla="*/ 1280 h 1391"/>
                  <a:gd name="T56" fmla="*/ 571 w 906"/>
                  <a:gd name="T57" fmla="*/ 1299 h 1391"/>
                  <a:gd name="T58" fmla="*/ 390 w 906"/>
                  <a:gd name="T59" fmla="*/ 1354 h 1391"/>
                  <a:gd name="T60" fmla="*/ 335 w 906"/>
                  <a:gd name="T61" fmla="*/ 1286 h 1391"/>
                  <a:gd name="T62" fmla="*/ 324 w 906"/>
                  <a:gd name="T63" fmla="*/ 1280 h 1391"/>
                  <a:gd name="T64" fmla="*/ 269 w 906"/>
                  <a:gd name="T65" fmla="*/ 1212 h 1391"/>
                  <a:gd name="T66" fmla="*/ 253 w 906"/>
                  <a:gd name="T67" fmla="*/ 1149 h 1391"/>
                  <a:gd name="T68" fmla="*/ 263 w 906"/>
                  <a:gd name="T69" fmla="*/ 1105 h 1391"/>
                  <a:gd name="T70" fmla="*/ 253 w 906"/>
                  <a:gd name="T71" fmla="*/ 1060 h 1391"/>
                  <a:gd name="T72" fmla="*/ 258 w 906"/>
                  <a:gd name="T73" fmla="*/ 913 h 1391"/>
                  <a:gd name="T74" fmla="*/ 85 w 906"/>
                  <a:gd name="T75" fmla="*/ 655 h 1391"/>
                  <a:gd name="T76" fmla="*/ 158 w 906"/>
                  <a:gd name="T77" fmla="*/ 161 h 1391"/>
                  <a:gd name="T78" fmla="*/ 453 w 906"/>
                  <a:gd name="T79" fmla="*/ 37 h 1391"/>
                  <a:gd name="T80" fmla="*/ 747 w 906"/>
                  <a:gd name="T81" fmla="*/ 161 h 1391"/>
                  <a:gd name="T82" fmla="*/ 820 w 906"/>
                  <a:gd name="T83" fmla="*/ 655 h 1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06" h="1391">
                    <a:moveTo>
                      <a:pt x="903" y="457"/>
                    </a:moveTo>
                    <a:cubicBezTo>
                      <a:pt x="903" y="335"/>
                      <a:pt x="857" y="221"/>
                      <a:pt x="774" y="136"/>
                    </a:cubicBezTo>
                    <a:cubicBezTo>
                      <a:pt x="735" y="96"/>
                      <a:pt x="690" y="64"/>
                      <a:pt x="640" y="41"/>
                    </a:cubicBezTo>
                    <a:cubicBezTo>
                      <a:pt x="590" y="18"/>
                      <a:pt x="537" y="5"/>
                      <a:pt x="482" y="1"/>
                    </a:cubicBezTo>
                    <a:cubicBezTo>
                      <a:pt x="481" y="1"/>
                      <a:pt x="481" y="1"/>
                      <a:pt x="481" y="1"/>
                    </a:cubicBezTo>
                    <a:cubicBezTo>
                      <a:pt x="481" y="1"/>
                      <a:pt x="481" y="1"/>
                      <a:pt x="481" y="1"/>
                    </a:cubicBezTo>
                    <a:cubicBezTo>
                      <a:pt x="479" y="1"/>
                      <a:pt x="461" y="0"/>
                      <a:pt x="453" y="0"/>
                    </a:cubicBezTo>
                    <a:cubicBezTo>
                      <a:pt x="444" y="0"/>
                      <a:pt x="427" y="1"/>
                      <a:pt x="425" y="1"/>
                    </a:cubicBezTo>
                    <a:cubicBezTo>
                      <a:pt x="424" y="1"/>
                      <a:pt x="424" y="1"/>
                      <a:pt x="424" y="1"/>
                    </a:cubicBezTo>
                    <a:cubicBezTo>
                      <a:pt x="424" y="1"/>
                      <a:pt x="424" y="1"/>
                      <a:pt x="424" y="1"/>
                    </a:cubicBezTo>
                    <a:cubicBezTo>
                      <a:pt x="368" y="5"/>
                      <a:pt x="315" y="18"/>
                      <a:pt x="265" y="41"/>
                    </a:cubicBezTo>
                    <a:cubicBezTo>
                      <a:pt x="215" y="64"/>
                      <a:pt x="171" y="96"/>
                      <a:pt x="132" y="136"/>
                    </a:cubicBezTo>
                    <a:cubicBezTo>
                      <a:pt x="49" y="221"/>
                      <a:pt x="3" y="335"/>
                      <a:pt x="2" y="457"/>
                    </a:cubicBezTo>
                    <a:cubicBezTo>
                      <a:pt x="1" y="477"/>
                      <a:pt x="0" y="567"/>
                      <a:pt x="52" y="671"/>
                    </a:cubicBezTo>
                    <a:cubicBezTo>
                      <a:pt x="80" y="729"/>
                      <a:pt x="120" y="769"/>
                      <a:pt x="152" y="801"/>
                    </a:cubicBezTo>
                    <a:cubicBezTo>
                      <a:pt x="193" y="842"/>
                      <a:pt x="218" y="867"/>
                      <a:pt x="221" y="915"/>
                    </a:cubicBezTo>
                    <a:cubicBezTo>
                      <a:pt x="221" y="927"/>
                      <a:pt x="224" y="981"/>
                      <a:pt x="228" y="1015"/>
                    </a:cubicBezTo>
                    <a:cubicBezTo>
                      <a:pt x="220" y="1029"/>
                      <a:pt x="216" y="1044"/>
                      <a:pt x="216" y="1060"/>
                    </a:cubicBezTo>
                    <a:cubicBezTo>
                      <a:pt x="216" y="1074"/>
                      <a:pt x="216" y="1074"/>
                      <a:pt x="216" y="1074"/>
                    </a:cubicBezTo>
                    <a:cubicBezTo>
                      <a:pt x="216" y="1084"/>
                      <a:pt x="218" y="1095"/>
                      <a:pt x="221" y="1105"/>
                    </a:cubicBezTo>
                    <a:cubicBezTo>
                      <a:pt x="218" y="1115"/>
                      <a:pt x="216" y="1125"/>
                      <a:pt x="216" y="1136"/>
                    </a:cubicBezTo>
                    <a:cubicBezTo>
                      <a:pt x="216" y="1149"/>
                      <a:pt x="216" y="1149"/>
                      <a:pt x="216" y="1149"/>
                    </a:cubicBezTo>
                    <a:cubicBezTo>
                      <a:pt x="216" y="1169"/>
                      <a:pt x="222" y="1187"/>
                      <a:pt x="233" y="1203"/>
                    </a:cubicBezTo>
                    <a:cubicBezTo>
                      <a:pt x="232" y="1206"/>
                      <a:pt x="232" y="1209"/>
                      <a:pt x="232" y="1212"/>
                    </a:cubicBezTo>
                    <a:cubicBezTo>
                      <a:pt x="232" y="1225"/>
                      <a:pt x="232" y="1225"/>
                      <a:pt x="232" y="1225"/>
                    </a:cubicBezTo>
                    <a:cubicBezTo>
                      <a:pt x="232" y="1267"/>
                      <a:pt x="261" y="1303"/>
                      <a:pt x="299" y="1313"/>
                    </a:cubicBezTo>
                    <a:cubicBezTo>
                      <a:pt x="306" y="1357"/>
                      <a:pt x="344" y="1391"/>
                      <a:pt x="390" y="1391"/>
                    </a:cubicBezTo>
                    <a:cubicBezTo>
                      <a:pt x="516" y="1391"/>
                      <a:pt x="516" y="1391"/>
                      <a:pt x="516" y="1391"/>
                    </a:cubicBezTo>
                    <a:cubicBezTo>
                      <a:pt x="562" y="1391"/>
                      <a:pt x="600" y="1357"/>
                      <a:pt x="606" y="1313"/>
                    </a:cubicBezTo>
                    <a:cubicBezTo>
                      <a:pt x="645" y="1303"/>
                      <a:pt x="673" y="1267"/>
                      <a:pt x="673" y="1225"/>
                    </a:cubicBezTo>
                    <a:cubicBezTo>
                      <a:pt x="673" y="1212"/>
                      <a:pt x="673" y="1212"/>
                      <a:pt x="673" y="1212"/>
                    </a:cubicBezTo>
                    <a:cubicBezTo>
                      <a:pt x="673" y="1209"/>
                      <a:pt x="673" y="1206"/>
                      <a:pt x="673" y="1203"/>
                    </a:cubicBezTo>
                    <a:cubicBezTo>
                      <a:pt x="684" y="1187"/>
                      <a:pt x="690" y="1169"/>
                      <a:pt x="690" y="1149"/>
                    </a:cubicBezTo>
                    <a:cubicBezTo>
                      <a:pt x="690" y="1136"/>
                      <a:pt x="690" y="1136"/>
                      <a:pt x="690" y="1136"/>
                    </a:cubicBezTo>
                    <a:cubicBezTo>
                      <a:pt x="690" y="1125"/>
                      <a:pt x="688" y="1115"/>
                      <a:pt x="684" y="1105"/>
                    </a:cubicBezTo>
                    <a:cubicBezTo>
                      <a:pt x="688" y="1095"/>
                      <a:pt x="690" y="1084"/>
                      <a:pt x="690" y="1074"/>
                    </a:cubicBezTo>
                    <a:cubicBezTo>
                      <a:pt x="690" y="1060"/>
                      <a:pt x="690" y="1060"/>
                      <a:pt x="690" y="1060"/>
                    </a:cubicBezTo>
                    <a:cubicBezTo>
                      <a:pt x="690" y="1044"/>
                      <a:pt x="686" y="1029"/>
                      <a:pt x="678" y="1015"/>
                    </a:cubicBezTo>
                    <a:cubicBezTo>
                      <a:pt x="681" y="981"/>
                      <a:pt x="684" y="927"/>
                      <a:pt x="685" y="915"/>
                    </a:cubicBezTo>
                    <a:cubicBezTo>
                      <a:pt x="687" y="867"/>
                      <a:pt x="712" y="842"/>
                      <a:pt x="754" y="801"/>
                    </a:cubicBezTo>
                    <a:cubicBezTo>
                      <a:pt x="786" y="769"/>
                      <a:pt x="826" y="729"/>
                      <a:pt x="853" y="671"/>
                    </a:cubicBezTo>
                    <a:cubicBezTo>
                      <a:pt x="906" y="567"/>
                      <a:pt x="904" y="477"/>
                      <a:pt x="903" y="457"/>
                    </a:cubicBezTo>
                    <a:close/>
                    <a:moveTo>
                      <a:pt x="820" y="655"/>
                    </a:moveTo>
                    <a:cubicBezTo>
                      <a:pt x="795" y="708"/>
                      <a:pt x="759" y="743"/>
                      <a:pt x="728" y="775"/>
                    </a:cubicBezTo>
                    <a:cubicBezTo>
                      <a:pt x="685" y="817"/>
                      <a:pt x="651" y="850"/>
                      <a:pt x="648" y="913"/>
                    </a:cubicBezTo>
                    <a:cubicBezTo>
                      <a:pt x="648" y="922"/>
                      <a:pt x="644" y="996"/>
                      <a:pt x="639" y="1024"/>
                    </a:cubicBezTo>
                    <a:cubicBezTo>
                      <a:pt x="648" y="1034"/>
                      <a:pt x="653" y="1047"/>
                      <a:pt x="653" y="1060"/>
                    </a:cubicBezTo>
                    <a:cubicBezTo>
                      <a:pt x="653" y="1074"/>
                      <a:pt x="653" y="1074"/>
                      <a:pt x="653" y="1074"/>
                    </a:cubicBezTo>
                    <a:cubicBezTo>
                      <a:pt x="653" y="1085"/>
                      <a:pt x="649" y="1096"/>
                      <a:pt x="643" y="1105"/>
                    </a:cubicBezTo>
                    <a:cubicBezTo>
                      <a:pt x="649" y="1114"/>
                      <a:pt x="653" y="1125"/>
                      <a:pt x="653" y="1136"/>
                    </a:cubicBezTo>
                    <a:cubicBezTo>
                      <a:pt x="653" y="1149"/>
                      <a:pt x="653" y="1149"/>
                      <a:pt x="653" y="1149"/>
                    </a:cubicBezTo>
                    <a:cubicBezTo>
                      <a:pt x="653" y="1167"/>
                      <a:pt x="645" y="1182"/>
                      <a:pt x="633" y="1192"/>
                    </a:cubicBezTo>
                    <a:cubicBezTo>
                      <a:pt x="635" y="1198"/>
                      <a:pt x="636" y="1205"/>
                      <a:pt x="636" y="1212"/>
                    </a:cubicBezTo>
                    <a:cubicBezTo>
                      <a:pt x="636" y="1225"/>
                      <a:pt x="636" y="1225"/>
                      <a:pt x="636" y="1225"/>
                    </a:cubicBezTo>
                    <a:cubicBezTo>
                      <a:pt x="636" y="1255"/>
                      <a:pt x="612" y="1280"/>
                      <a:pt x="582" y="1280"/>
                    </a:cubicBezTo>
                    <a:cubicBezTo>
                      <a:pt x="570" y="1280"/>
                      <a:pt x="570" y="1280"/>
                      <a:pt x="570" y="1280"/>
                    </a:cubicBezTo>
                    <a:cubicBezTo>
                      <a:pt x="570" y="1282"/>
                      <a:pt x="571" y="1284"/>
                      <a:pt x="571" y="1286"/>
                    </a:cubicBezTo>
                    <a:cubicBezTo>
                      <a:pt x="571" y="1299"/>
                      <a:pt x="571" y="1299"/>
                      <a:pt x="571" y="1299"/>
                    </a:cubicBezTo>
                    <a:cubicBezTo>
                      <a:pt x="571" y="1329"/>
                      <a:pt x="546" y="1354"/>
                      <a:pt x="516" y="1354"/>
                    </a:cubicBezTo>
                    <a:cubicBezTo>
                      <a:pt x="390" y="1354"/>
                      <a:pt x="390" y="1354"/>
                      <a:pt x="390" y="1354"/>
                    </a:cubicBezTo>
                    <a:cubicBezTo>
                      <a:pt x="360" y="1354"/>
                      <a:pt x="335" y="1329"/>
                      <a:pt x="335" y="1299"/>
                    </a:cubicBezTo>
                    <a:cubicBezTo>
                      <a:pt x="335" y="1286"/>
                      <a:pt x="335" y="1286"/>
                      <a:pt x="335" y="1286"/>
                    </a:cubicBezTo>
                    <a:cubicBezTo>
                      <a:pt x="335" y="1284"/>
                      <a:pt x="335" y="1282"/>
                      <a:pt x="335" y="1280"/>
                    </a:cubicBezTo>
                    <a:cubicBezTo>
                      <a:pt x="324" y="1280"/>
                      <a:pt x="324" y="1280"/>
                      <a:pt x="324" y="1280"/>
                    </a:cubicBezTo>
                    <a:cubicBezTo>
                      <a:pt x="294" y="1280"/>
                      <a:pt x="269" y="1255"/>
                      <a:pt x="269" y="1225"/>
                    </a:cubicBezTo>
                    <a:cubicBezTo>
                      <a:pt x="269" y="1212"/>
                      <a:pt x="269" y="1212"/>
                      <a:pt x="269" y="1212"/>
                    </a:cubicBezTo>
                    <a:cubicBezTo>
                      <a:pt x="269" y="1205"/>
                      <a:pt x="270" y="1198"/>
                      <a:pt x="273" y="1192"/>
                    </a:cubicBezTo>
                    <a:cubicBezTo>
                      <a:pt x="261" y="1182"/>
                      <a:pt x="253" y="1167"/>
                      <a:pt x="253" y="1149"/>
                    </a:cubicBezTo>
                    <a:cubicBezTo>
                      <a:pt x="253" y="1136"/>
                      <a:pt x="253" y="1136"/>
                      <a:pt x="253" y="1136"/>
                    </a:cubicBezTo>
                    <a:cubicBezTo>
                      <a:pt x="253" y="1125"/>
                      <a:pt x="256" y="1114"/>
                      <a:pt x="263" y="1105"/>
                    </a:cubicBezTo>
                    <a:cubicBezTo>
                      <a:pt x="256" y="1096"/>
                      <a:pt x="253" y="1085"/>
                      <a:pt x="253" y="1074"/>
                    </a:cubicBezTo>
                    <a:cubicBezTo>
                      <a:pt x="253" y="1060"/>
                      <a:pt x="253" y="1060"/>
                      <a:pt x="253" y="1060"/>
                    </a:cubicBezTo>
                    <a:cubicBezTo>
                      <a:pt x="253" y="1047"/>
                      <a:pt x="258" y="1034"/>
                      <a:pt x="266" y="1024"/>
                    </a:cubicBezTo>
                    <a:cubicBezTo>
                      <a:pt x="262" y="996"/>
                      <a:pt x="258" y="922"/>
                      <a:pt x="258" y="913"/>
                    </a:cubicBezTo>
                    <a:cubicBezTo>
                      <a:pt x="254" y="850"/>
                      <a:pt x="220" y="817"/>
                      <a:pt x="178" y="775"/>
                    </a:cubicBezTo>
                    <a:cubicBezTo>
                      <a:pt x="146" y="743"/>
                      <a:pt x="110" y="708"/>
                      <a:pt x="85" y="655"/>
                    </a:cubicBezTo>
                    <a:cubicBezTo>
                      <a:pt x="35" y="555"/>
                      <a:pt x="39" y="470"/>
                      <a:pt x="39" y="458"/>
                    </a:cubicBezTo>
                    <a:cubicBezTo>
                      <a:pt x="40" y="346"/>
                      <a:pt x="82" y="240"/>
                      <a:pt x="158" y="161"/>
                    </a:cubicBezTo>
                    <a:cubicBezTo>
                      <a:pt x="230" y="88"/>
                      <a:pt x="324" y="45"/>
                      <a:pt x="426" y="38"/>
                    </a:cubicBezTo>
                    <a:cubicBezTo>
                      <a:pt x="426" y="38"/>
                      <a:pt x="445" y="37"/>
                      <a:pt x="453" y="37"/>
                    </a:cubicBezTo>
                    <a:cubicBezTo>
                      <a:pt x="461" y="37"/>
                      <a:pt x="479" y="38"/>
                      <a:pt x="479" y="38"/>
                    </a:cubicBezTo>
                    <a:cubicBezTo>
                      <a:pt x="581" y="45"/>
                      <a:pt x="676" y="88"/>
                      <a:pt x="747" y="161"/>
                    </a:cubicBezTo>
                    <a:cubicBezTo>
                      <a:pt x="824" y="240"/>
                      <a:pt x="866" y="346"/>
                      <a:pt x="866" y="458"/>
                    </a:cubicBezTo>
                    <a:cubicBezTo>
                      <a:pt x="867" y="470"/>
                      <a:pt x="871" y="555"/>
                      <a:pt x="820" y="655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1">
                      <a:lumMod val="75000"/>
                    </a:schemeClr>
                  </a:gs>
                  <a:gs pos="0">
                    <a:srgbClr val="27506E"/>
                  </a:gs>
                </a:gsLst>
                <a:path path="circle">
                  <a:fillToRect l="50000" t="50000" r="50000" b="50000"/>
                </a:path>
              </a:gradFill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33" name="Freeform 11"/>
              <p:cNvSpPr>
                <a:spLocks noEditPoints="1"/>
              </p:cNvSpPr>
              <p:nvPr/>
            </p:nvSpPr>
            <p:spPr bwMode="auto">
              <a:xfrm>
                <a:off x="9163050" y="1166813"/>
                <a:ext cx="755650" cy="754063"/>
              </a:xfrm>
              <a:custGeom>
                <a:avLst/>
                <a:gdLst>
                  <a:gd name="T0" fmla="*/ 392 w 420"/>
                  <a:gd name="T1" fmla="*/ 182 h 419"/>
                  <a:gd name="T2" fmla="*/ 384 w 420"/>
                  <a:gd name="T3" fmla="*/ 150 h 419"/>
                  <a:gd name="T4" fmla="*/ 371 w 420"/>
                  <a:gd name="T5" fmla="*/ 120 h 419"/>
                  <a:gd name="T6" fmla="*/ 352 w 420"/>
                  <a:gd name="T7" fmla="*/ 93 h 419"/>
                  <a:gd name="T8" fmla="*/ 329 w 420"/>
                  <a:gd name="T9" fmla="*/ 69 h 419"/>
                  <a:gd name="T10" fmla="*/ 302 w 420"/>
                  <a:gd name="T11" fmla="*/ 50 h 419"/>
                  <a:gd name="T12" fmla="*/ 272 w 420"/>
                  <a:gd name="T13" fmla="*/ 36 h 419"/>
                  <a:gd name="T14" fmla="*/ 240 w 420"/>
                  <a:gd name="T15" fmla="*/ 28 h 419"/>
                  <a:gd name="T16" fmla="*/ 207 w 420"/>
                  <a:gd name="T17" fmla="*/ 26 h 419"/>
                  <a:gd name="T18" fmla="*/ 175 w 420"/>
                  <a:gd name="T19" fmla="*/ 29 h 419"/>
                  <a:gd name="T20" fmla="*/ 143 w 420"/>
                  <a:gd name="T21" fmla="*/ 38 h 419"/>
                  <a:gd name="T22" fmla="*/ 103 w 420"/>
                  <a:gd name="T23" fmla="*/ 29 h 419"/>
                  <a:gd name="T24" fmla="*/ 73 w 420"/>
                  <a:gd name="T25" fmla="*/ 51 h 419"/>
                  <a:gd name="T26" fmla="*/ 47 w 420"/>
                  <a:gd name="T27" fmla="*/ 78 h 419"/>
                  <a:gd name="T28" fmla="*/ 26 w 420"/>
                  <a:gd name="T29" fmla="*/ 109 h 419"/>
                  <a:gd name="T30" fmla="*/ 11 w 420"/>
                  <a:gd name="T31" fmla="*/ 144 h 419"/>
                  <a:gd name="T32" fmla="*/ 3 w 420"/>
                  <a:gd name="T33" fmla="*/ 180 h 419"/>
                  <a:gd name="T34" fmla="*/ 1 w 420"/>
                  <a:gd name="T35" fmla="*/ 218 h 419"/>
                  <a:gd name="T36" fmla="*/ 5 w 420"/>
                  <a:gd name="T37" fmla="*/ 255 h 419"/>
                  <a:gd name="T38" fmla="*/ 17 w 420"/>
                  <a:gd name="T39" fmla="*/ 291 h 419"/>
                  <a:gd name="T40" fmla="*/ 34 w 420"/>
                  <a:gd name="T41" fmla="*/ 324 h 419"/>
                  <a:gd name="T42" fmla="*/ 58 w 420"/>
                  <a:gd name="T43" fmla="*/ 353 h 419"/>
                  <a:gd name="T44" fmla="*/ 86 w 420"/>
                  <a:gd name="T45" fmla="*/ 378 h 419"/>
                  <a:gd name="T46" fmla="*/ 118 w 420"/>
                  <a:gd name="T47" fmla="*/ 398 h 419"/>
                  <a:gd name="T48" fmla="*/ 153 w 420"/>
                  <a:gd name="T49" fmla="*/ 411 h 419"/>
                  <a:gd name="T50" fmla="*/ 190 w 420"/>
                  <a:gd name="T51" fmla="*/ 418 h 419"/>
                  <a:gd name="T52" fmla="*/ 228 w 420"/>
                  <a:gd name="T53" fmla="*/ 419 h 419"/>
                  <a:gd name="T54" fmla="*/ 265 w 420"/>
                  <a:gd name="T55" fmla="*/ 412 h 419"/>
                  <a:gd name="T56" fmla="*/ 294 w 420"/>
                  <a:gd name="T57" fmla="*/ 402 h 419"/>
                  <a:gd name="T58" fmla="*/ 319 w 420"/>
                  <a:gd name="T59" fmla="*/ 389 h 419"/>
                  <a:gd name="T60" fmla="*/ 349 w 420"/>
                  <a:gd name="T61" fmla="*/ 366 h 419"/>
                  <a:gd name="T62" fmla="*/ 375 w 420"/>
                  <a:gd name="T63" fmla="*/ 339 h 419"/>
                  <a:gd name="T64" fmla="*/ 396 w 420"/>
                  <a:gd name="T65" fmla="*/ 307 h 419"/>
                  <a:gd name="T66" fmla="*/ 410 w 420"/>
                  <a:gd name="T67" fmla="*/ 273 h 419"/>
                  <a:gd name="T68" fmla="*/ 418 w 420"/>
                  <a:gd name="T69" fmla="*/ 236 h 419"/>
                  <a:gd name="T70" fmla="*/ 363 w 420"/>
                  <a:gd name="T71" fmla="*/ 140 h 419"/>
                  <a:gd name="T72" fmla="*/ 363 w 420"/>
                  <a:gd name="T73" fmla="*/ 140 h 419"/>
                  <a:gd name="T74" fmla="*/ 216 w 420"/>
                  <a:gd name="T75" fmla="*/ 178 h 419"/>
                  <a:gd name="T76" fmla="*/ 204 w 420"/>
                  <a:gd name="T77" fmla="*/ 195 h 419"/>
                  <a:gd name="T78" fmla="*/ 211 w 420"/>
                  <a:gd name="T79" fmla="*/ 178 h 419"/>
                  <a:gd name="T80" fmla="*/ 141 w 420"/>
                  <a:gd name="T81" fmla="*/ 57 h 419"/>
                  <a:gd name="T82" fmla="*/ 141 w 420"/>
                  <a:gd name="T83" fmla="*/ 57 h 419"/>
                  <a:gd name="T84" fmla="*/ 44 w 420"/>
                  <a:gd name="T85" fmla="*/ 189 h 419"/>
                  <a:gd name="T86" fmla="*/ 180 w 420"/>
                  <a:gd name="T87" fmla="*/ 220 h 419"/>
                  <a:gd name="T88" fmla="*/ 182 w 420"/>
                  <a:gd name="T89" fmla="*/ 225 h 419"/>
                  <a:gd name="T90" fmla="*/ 189 w 420"/>
                  <a:gd name="T91" fmla="*/ 376 h 419"/>
                  <a:gd name="T92" fmla="*/ 189 w 420"/>
                  <a:gd name="T93" fmla="*/ 376 h 419"/>
                  <a:gd name="T94" fmla="*/ 275 w 420"/>
                  <a:gd name="T95" fmla="*/ 364 h 419"/>
                  <a:gd name="T96" fmla="*/ 235 w 420"/>
                  <a:gd name="T97" fmla="*/ 230 h 419"/>
                  <a:gd name="T98" fmla="*/ 237 w 420"/>
                  <a:gd name="T99" fmla="*/ 227 h 419"/>
                  <a:gd name="T100" fmla="*/ 377 w 420"/>
                  <a:gd name="T101" fmla="*/ 226 h 419"/>
                  <a:gd name="T102" fmla="*/ 377 w 420"/>
                  <a:gd name="T103" fmla="*/ 22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20" h="419">
                    <a:moveTo>
                      <a:pt x="394" y="203"/>
                    </a:moveTo>
                    <a:cubicBezTo>
                      <a:pt x="420" y="198"/>
                      <a:pt x="420" y="198"/>
                      <a:pt x="420" y="198"/>
                    </a:cubicBezTo>
                    <a:cubicBezTo>
                      <a:pt x="419" y="193"/>
                      <a:pt x="419" y="187"/>
                      <a:pt x="418" y="182"/>
                    </a:cubicBezTo>
                    <a:cubicBezTo>
                      <a:pt x="392" y="182"/>
                      <a:pt x="392" y="182"/>
                      <a:pt x="392" y="182"/>
                    </a:cubicBezTo>
                    <a:cubicBezTo>
                      <a:pt x="392" y="178"/>
                      <a:pt x="391" y="174"/>
                      <a:pt x="390" y="170"/>
                    </a:cubicBezTo>
                    <a:cubicBezTo>
                      <a:pt x="414" y="161"/>
                      <a:pt x="414" y="161"/>
                      <a:pt x="414" y="161"/>
                    </a:cubicBezTo>
                    <a:cubicBezTo>
                      <a:pt x="413" y="156"/>
                      <a:pt x="412" y="150"/>
                      <a:pt x="410" y="145"/>
                    </a:cubicBezTo>
                    <a:cubicBezTo>
                      <a:pt x="384" y="150"/>
                      <a:pt x="384" y="150"/>
                      <a:pt x="384" y="150"/>
                    </a:cubicBezTo>
                    <a:cubicBezTo>
                      <a:pt x="383" y="146"/>
                      <a:pt x="381" y="142"/>
                      <a:pt x="380" y="139"/>
                    </a:cubicBezTo>
                    <a:cubicBezTo>
                      <a:pt x="402" y="125"/>
                      <a:pt x="402" y="125"/>
                      <a:pt x="402" y="125"/>
                    </a:cubicBezTo>
                    <a:cubicBezTo>
                      <a:pt x="400" y="120"/>
                      <a:pt x="398" y="115"/>
                      <a:pt x="395" y="111"/>
                    </a:cubicBezTo>
                    <a:cubicBezTo>
                      <a:pt x="371" y="120"/>
                      <a:pt x="371" y="120"/>
                      <a:pt x="371" y="120"/>
                    </a:cubicBezTo>
                    <a:cubicBezTo>
                      <a:pt x="369" y="116"/>
                      <a:pt x="367" y="113"/>
                      <a:pt x="365" y="109"/>
                    </a:cubicBezTo>
                    <a:cubicBezTo>
                      <a:pt x="384" y="92"/>
                      <a:pt x="384" y="92"/>
                      <a:pt x="384" y="92"/>
                    </a:cubicBezTo>
                    <a:cubicBezTo>
                      <a:pt x="381" y="88"/>
                      <a:pt x="378" y="83"/>
                      <a:pt x="374" y="79"/>
                    </a:cubicBezTo>
                    <a:cubicBezTo>
                      <a:pt x="352" y="93"/>
                      <a:pt x="352" y="93"/>
                      <a:pt x="352" y="93"/>
                    </a:cubicBezTo>
                    <a:cubicBezTo>
                      <a:pt x="350" y="89"/>
                      <a:pt x="347" y="86"/>
                      <a:pt x="344" y="83"/>
                    </a:cubicBezTo>
                    <a:cubicBezTo>
                      <a:pt x="360" y="63"/>
                      <a:pt x="360" y="63"/>
                      <a:pt x="360" y="63"/>
                    </a:cubicBezTo>
                    <a:cubicBezTo>
                      <a:pt x="357" y="59"/>
                      <a:pt x="353" y="55"/>
                      <a:pt x="349" y="52"/>
                    </a:cubicBezTo>
                    <a:cubicBezTo>
                      <a:pt x="329" y="69"/>
                      <a:pt x="329" y="69"/>
                      <a:pt x="329" y="69"/>
                    </a:cubicBezTo>
                    <a:cubicBezTo>
                      <a:pt x="326" y="66"/>
                      <a:pt x="323" y="64"/>
                      <a:pt x="320" y="62"/>
                    </a:cubicBezTo>
                    <a:cubicBezTo>
                      <a:pt x="332" y="39"/>
                      <a:pt x="332" y="39"/>
                      <a:pt x="332" y="39"/>
                    </a:cubicBezTo>
                    <a:cubicBezTo>
                      <a:pt x="327" y="36"/>
                      <a:pt x="323" y="33"/>
                      <a:pt x="318" y="30"/>
                    </a:cubicBezTo>
                    <a:cubicBezTo>
                      <a:pt x="302" y="50"/>
                      <a:pt x="302" y="50"/>
                      <a:pt x="302" y="50"/>
                    </a:cubicBezTo>
                    <a:cubicBezTo>
                      <a:pt x="299" y="48"/>
                      <a:pt x="295" y="46"/>
                      <a:pt x="291" y="44"/>
                    </a:cubicBezTo>
                    <a:cubicBezTo>
                      <a:pt x="299" y="20"/>
                      <a:pt x="299" y="20"/>
                      <a:pt x="299" y="20"/>
                    </a:cubicBezTo>
                    <a:cubicBezTo>
                      <a:pt x="294" y="17"/>
                      <a:pt x="289" y="15"/>
                      <a:pt x="284" y="13"/>
                    </a:cubicBezTo>
                    <a:cubicBezTo>
                      <a:pt x="272" y="36"/>
                      <a:pt x="272" y="36"/>
                      <a:pt x="272" y="36"/>
                    </a:cubicBezTo>
                    <a:cubicBezTo>
                      <a:pt x="268" y="35"/>
                      <a:pt x="265" y="34"/>
                      <a:pt x="261" y="33"/>
                    </a:cubicBezTo>
                    <a:cubicBezTo>
                      <a:pt x="264" y="7"/>
                      <a:pt x="264" y="7"/>
                      <a:pt x="264" y="7"/>
                    </a:cubicBezTo>
                    <a:cubicBezTo>
                      <a:pt x="259" y="5"/>
                      <a:pt x="254" y="4"/>
                      <a:pt x="248" y="3"/>
                    </a:cubicBezTo>
                    <a:cubicBezTo>
                      <a:pt x="240" y="28"/>
                      <a:pt x="240" y="28"/>
                      <a:pt x="240" y="28"/>
                    </a:cubicBezTo>
                    <a:cubicBezTo>
                      <a:pt x="236" y="27"/>
                      <a:pt x="232" y="27"/>
                      <a:pt x="228" y="26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22" y="0"/>
                      <a:pt x="216" y="0"/>
                      <a:pt x="211" y="0"/>
                    </a:cubicBezTo>
                    <a:cubicBezTo>
                      <a:pt x="207" y="26"/>
                      <a:pt x="207" y="26"/>
                      <a:pt x="207" y="26"/>
                    </a:cubicBezTo>
                    <a:cubicBezTo>
                      <a:pt x="203" y="26"/>
                      <a:pt x="199" y="26"/>
                      <a:pt x="195" y="26"/>
                    </a:cubicBezTo>
                    <a:cubicBezTo>
                      <a:pt x="190" y="1"/>
                      <a:pt x="190" y="1"/>
                      <a:pt x="190" y="1"/>
                    </a:cubicBezTo>
                    <a:cubicBezTo>
                      <a:pt x="184" y="1"/>
                      <a:pt x="179" y="2"/>
                      <a:pt x="173" y="3"/>
                    </a:cubicBezTo>
                    <a:cubicBezTo>
                      <a:pt x="175" y="29"/>
                      <a:pt x="175" y="29"/>
                      <a:pt x="175" y="29"/>
                    </a:cubicBezTo>
                    <a:cubicBezTo>
                      <a:pt x="171" y="30"/>
                      <a:pt x="167" y="31"/>
                      <a:pt x="163" y="32"/>
                    </a:cubicBezTo>
                    <a:cubicBezTo>
                      <a:pt x="153" y="8"/>
                      <a:pt x="153" y="8"/>
                      <a:pt x="153" y="8"/>
                    </a:cubicBezTo>
                    <a:cubicBezTo>
                      <a:pt x="148" y="9"/>
                      <a:pt x="142" y="11"/>
                      <a:pt x="137" y="13"/>
                    </a:cubicBezTo>
                    <a:cubicBezTo>
                      <a:pt x="143" y="38"/>
                      <a:pt x="143" y="38"/>
                      <a:pt x="143" y="38"/>
                    </a:cubicBezTo>
                    <a:cubicBezTo>
                      <a:pt x="141" y="39"/>
                      <a:pt x="139" y="40"/>
                      <a:pt x="136" y="41"/>
                    </a:cubicBezTo>
                    <a:cubicBezTo>
                      <a:pt x="135" y="42"/>
                      <a:pt x="134" y="42"/>
                      <a:pt x="132" y="43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3" y="24"/>
                      <a:pt x="108" y="26"/>
                      <a:pt x="103" y="29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0" y="55"/>
                      <a:pt x="107" y="57"/>
                      <a:pt x="104" y="60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1" y="44"/>
                      <a:pt x="77" y="47"/>
                      <a:pt x="73" y="51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4" y="75"/>
                      <a:pt x="81" y="78"/>
                      <a:pt x="79" y="81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54" y="70"/>
                      <a:pt x="50" y="74"/>
                      <a:pt x="47" y="78"/>
                    </a:cubicBezTo>
                    <a:cubicBezTo>
                      <a:pt x="65" y="97"/>
                      <a:pt x="65" y="97"/>
                      <a:pt x="65" y="97"/>
                    </a:cubicBezTo>
                    <a:cubicBezTo>
                      <a:pt x="62" y="100"/>
                      <a:pt x="60" y="103"/>
                      <a:pt x="58" y="106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1" y="100"/>
                      <a:pt x="29" y="104"/>
                      <a:pt x="26" y="109"/>
                    </a:cubicBezTo>
                    <a:cubicBezTo>
                      <a:pt x="47" y="124"/>
                      <a:pt x="47" y="124"/>
                      <a:pt x="47" y="124"/>
                    </a:cubicBezTo>
                    <a:cubicBezTo>
                      <a:pt x="45" y="128"/>
                      <a:pt x="44" y="132"/>
                      <a:pt x="42" y="135"/>
                    </a:cubicBezTo>
                    <a:cubicBezTo>
                      <a:pt x="17" y="128"/>
                      <a:pt x="17" y="128"/>
                      <a:pt x="17" y="128"/>
                    </a:cubicBezTo>
                    <a:cubicBezTo>
                      <a:pt x="15" y="133"/>
                      <a:pt x="13" y="138"/>
                      <a:pt x="11" y="144"/>
                    </a:cubicBezTo>
                    <a:cubicBezTo>
                      <a:pt x="35" y="155"/>
                      <a:pt x="35" y="155"/>
                      <a:pt x="35" y="155"/>
                    </a:cubicBezTo>
                    <a:cubicBezTo>
                      <a:pt x="33" y="159"/>
                      <a:pt x="32" y="162"/>
                      <a:pt x="31" y="166"/>
                    </a:cubicBezTo>
                    <a:cubicBezTo>
                      <a:pt x="5" y="164"/>
                      <a:pt x="5" y="164"/>
                      <a:pt x="5" y="164"/>
                    </a:cubicBezTo>
                    <a:cubicBezTo>
                      <a:pt x="4" y="169"/>
                      <a:pt x="3" y="175"/>
                      <a:pt x="3" y="180"/>
                    </a:cubicBezTo>
                    <a:cubicBezTo>
                      <a:pt x="28" y="187"/>
                      <a:pt x="28" y="187"/>
                      <a:pt x="28" y="187"/>
                    </a:cubicBezTo>
                    <a:cubicBezTo>
                      <a:pt x="27" y="191"/>
                      <a:pt x="27" y="195"/>
                      <a:pt x="26" y="199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7"/>
                      <a:pt x="0" y="212"/>
                      <a:pt x="1" y="218"/>
                    </a:cubicBezTo>
                    <a:cubicBezTo>
                      <a:pt x="26" y="220"/>
                      <a:pt x="26" y="220"/>
                      <a:pt x="26" y="220"/>
                    </a:cubicBezTo>
                    <a:cubicBezTo>
                      <a:pt x="27" y="224"/>
                      <a:pt x="27" y="228"/>
                      <a:pt x="28" y="232"/>
                    </a:cubicBezTo>
                    <a:cubicBezTo>
                      <a:pt x="2" y="239"/>
                      <a:pt x="2" y="239"/>
                      <a:pt x="2" y="239"/>
                    </a:cubicBezTo>
                    <a:cubicBezTo>
                      <a:pt x="3" y="244"/>
                      <a:pt x="4" y="249"/>
                      <a:pt x="5" y="255"/>
                    </a:cubicBezTo>
                    <a:cubicBezTo>
                      <a:pt x="31" y="252"/>
                      <a:pt x="31" y="252"/>
                      <a:pt x="31" y="252"/>
                    </a:cubicBezTo>
                    <a:cubicBezTo>
                      <a:pt x="32" y="256"/>
                      <a:pt x="33" y="260"/>
                      <a:pt x="34" y="264"/>
                    </a:cubicBezTo>
                    <a:cubicBezTo>
                      <a:pt x="11" y="275"/>
                      <a:pt x="11" y="275"/>
                      <a:pt x="11" y="275"/>
                    </a:cubicBezTo>
                    <a:cubicBezTo>
                      <a:pt x="13" y="280"/>
                      <a:pt x="15" y="286"/>
                      <a:pt x="17" y="291"/>
                    </a:cubicBezTo>
                    <a:cubicBezTo>
                      <a:pt x="42" y="284"/>
                      <a:pt x="42" y="284"/>
                      <a:pt x="42" y="284"/>
                    </a:cubicBezTo>
                    <a:cubicBezTo>
                      <a:pt x="43" y="287"/>
                      <a:pt x="45" y="291"/>
                      <a:pt x="47" y="295"/>
                    </a:cubicBezTo>
                    <a:cubicBezTo>
                      <a:pt x="26" y="310"/>
                      <a:pt x="26" y="310"/>
                      <a:pt x="26" y="310"/>
                    </a:cubicBezTo>
                    <a:cubicBezTo>
                      <a:pt x="29" y="315"/>
                      <a:pt x="31" y="319"/>
                      <a:pt x="34" y="324"/>
                    </a:cubicBezTo>
                    <a:cubicBezTo>
                      <a:pt x="58" y="313"/>
                      <a:pt x="58" y="313"/>
                      <a:pt x="58" y="313"/>
                    </a:cubicBezTo>
                    <a:cubicBezTo>
                      <a:pt x="60" y="316"/>
                      <a:pt x="62" y="319"/>
                      <a:pt x="65" y="322"/>
                    </a:cubicBezTo>
                    <a:cubicBezTo>
                      <a:pt x="47" y="341"/>
                      <a:pt x="47" y="341"/>
                      <a:pt x="47" y="341"/>
                    </a:cubicBezTo>
                    <a:cubicBezTo>
                      <a:pt x="50" y="345"/>
                      <a:pt x="54" y="349"/>
                      <a:pt x="58" y="353"/>
                    </a:cubicBezTo>
                    <a:cubicBezTo>
                      <a:pt x="79" y="338"/>
                      <a:pt x="79" y="338"/>
                      <a:pt x="79" y="338"/>
                    </a:cubicBezTo>
                    <a:cubicBezTo>
                      <a:pt x="81" y="341"/>
                      <a:pt x="84" y="344"/>
                      <a:pt x="87" y="347"/>
                    </a:cubicBezTo>
                    <a:cubicBezTo>
                      <a:pt x="73" y="368"/>
                      <a:pt x="73" y="368"/>
                      <a:pt x="73" y="368"/>
                    </a:cubicBezTo>
                    <a:cubicBezTo>
                      <a:pt x="77" y="372"/>
                      <a:pt x="81" y="375"/>
                      <a:pt x="86" y="378"/>
                    </a:cubicBezTo>
                    <a:cubicBezTo>
                      <a:pt x="104" y="360"/>
                      <a:pt x="104" y="360"/>
                      <a:pt x="104" y="360"/>
                    </a:cubicBezTo>
                    <a:cubicBezTo>
                      <a:pt x="107" y="362"/>
                      <a:pt x="110" y="364"/>
                      <a:pt x="114" y="366"/>
                    </a:cubicBezTo>
                    <a:cubicBezTo>
                      <a:pt x="104" y="390"/>
                      <a:pt x="104" y="390"/>
                      <a:pt x="104" y="390"/>
                    </a:cubicBezTo>
                    <a:cubicBezTo>
                      <a:pt x="108" y="393"/>
                      <a:pt x="113" y="395"/>
                      <a:pt x="118" y="398"/>
                    </a:cubicBezTo>
                    <a:cubicBezTo>
                      <a:pt x="132" y="376"/>
                      <a:pt x="132" y="376"/>
                      <a:pt x="132" y="376"/>
                    </a:cubicBezTo>
                    <a:cubicBezTo>
                      <a:pt x="136" y="378"/>
                      <a:pt x="140" y="379"/>
                      <a:pt x="143" y="381"/>
                    </a:cubicBezTo>
                    <a:cubicBezTo>
                      <a:pt x="138" y="406"/>
                      <a:pt x="138" y="406"/>
                      <a:pt x="138" y="406"/>
                    </a:cubicBezTo>
                    <a:cubicBezTo>
                      <a:pt x="143" y="408"/>
                      <a:pt x="148" y="410"/>
                      <a:pt x="153" y="411"/>
                    </a:cubicBezTo>
                    <a:cubicBezTo>
                      <a:pt x="163" y="387"/>
                      <a:pt x="163" y="387"/>
                      <a:pt x="163" y="387"/>
                    </a:cubicBezTo>
                    <a:cubicBezTo>
                      <a:pt x="167" y="388"/>
                      <a:pt x="171" y="389"/>
                      <a:pt x="175" y="390"/>
                    </a:cubicBezTo>
                    <a:cubicBezTo>
                      <a:pt x="174" y="416"/>
                      <a:pt x="174" y="416"/>
                      <a:pt x="174" y="416"/>
                    </a:cubicBezTo>
                    <a:cubicBezTo>
                      <a:pt x="179" y="417"/>
                      <a:pt x="185" y="418"/>
                      <a:pt x="190" y="418"/>
                    </a:cubicBezTo>
                    <a:cubicBezTo>
                      <a:pt x="196" y="393"/>
                      <a:pt x="196" y="393"/>
                      <a:pt x="196" y="393"/>
                    </a:cubicBezTo>
                    <a:cubicBezTo>
                      <a:pt x="200" y="393"/>
                      <a:pt x="204" y="394"/>
                      <a:pt x="208" y="394"/>
                    </a:cubicBezTo>
                    <a:cubicBezTo>
                      <a:pt x="212" y="419"/>
                      <a:pt x="212" y="419"/>
                      <a:pt x="212" y="419"/>
                    </a:cubicBezTo>
                    <a:cubicBezTo>
                      <a:pt x="217" y="419"/>
                      <a:pt x="222" y="419"/>
                      <a:pt x="228" y="419"/>
                    </a:cubicBezTo>
                    <a:cubicBezTo>
                      <a:pt x="229" y="393"/>
                      <a:pt x="229" y="393"/>
                      <a:pt x="229" y="393"/>
                    </a:cubicBezTo>
                    <a:cubicBezTo>
                      <a:pt x="233" y="392"/>
                      <a:pt x="237" y="392"/>
                      <a:pt x="241" y="391"/>
                    </a:cubicBezTo>
                    <a:cubicBezTo>
                      <a:pt x="249" y="416"/>
                      <a:pt x="249" y="416"/>
                      <a:pt x="249" y="416"/>
                    </a:cubicBezTo>
                    <a:cubicBezTo>
                      <a:pt x="254" y="415"/>
                      <a:pt x="260" y="413"/>
                      <a:pt x="265" y="412"/>
                    </a:cubicBezTo>
                    <a:cubicBezTo>
                      <a:pt x="261" y="386"/>
                      <a:pt x="261" y="386"/>
                      <a:pt x="261" y="386"/>
                    </a:cubicBezTo>
                    <a:cubicBezTo>
                      <a:pt x="265" y="385"/>
                      <a:pt x="269" y="384"/>
                      <a:pt x="273" y="382"/>
                    </a:cubicBezTo>
                    <a:cubicBezTo>
                      <a:pt x="285" y="405"/>
                      <a:pt x="285" y="405"/>
                      <a:pt x="285" y="405"/>
                    </a:cubicBezTo>
                    <a:cubicBezTo>
                      <a:pt x="288" y="404"/>
                      <a:pt x="291" y="403"/>
                      <a:pt x="294" y="402"/>
                    </a:cubicBezTo>
                    <a:cubicBezTo>
                      <a:pt x="296" y="401"/>
                      <a:pt x="298" y="400"/>
                      <a:pt x="300" y="399"/>
                    </a:cubicBezTo>
                    <a:cubicBezTo>
                      <a:pt x="292" y="374"/>
                      <a:pt x="292" y="374"/>
                      <a:pt x="292" y="374"/>
                    </a:cubicBezTo>
                    <a:cubicBezTo>
                      <a:pt x="296" y="372"/>
                      <a:pt x="299" y="371"/>
                      <a:pt x="303" y="368"/>
                    </a:cubicBezTo>
                    <a:cubicBezTo>
                      <a:pt x="319" y="389"/>
                      <a:pt x="319" y="389"/>
                      <a:pt x="319" y="389"/>
                    </a:cubicBezTo>
                    <a:cubicBezTo>
                      <a:pt x="324" y="386"/>
                      <a:pt x="328" y="383"/>
                      <a:pt x="333" y="380"/>
                    </a:cubicBezTo>
                    <a:cubicBezTo>
                      <a:pt x="320" y="357"/>
                      <a:pt x="320" y="357"/>
                      <a:pt x="320" y="357"/>
                    </a:cubicBezTo>
                    <a:cubicBezTo>
                      <a:pt x="324" y="355"/>
                      <a:pt x="327" y="352"/>
                      <a:pt x="330" y="349"/>
                    </a:cubicBezTo>
                    <a:cubicBezTo>
                      <a:pt x="349" y="366"/>
                      <a:pt x="349" y="366"/>
                      <a:pt x="349" y="366"/>
                    </a:cubicBezTo>
                    <a:cubicBezTo>
                      <a:pt x="354" y="363"/>
                      <a:pt x="357" y="359"/>
                      <a:pt x="361" y="355"/>
                    </a:cubicBezTo>
                    <a:cubicBezTo>
                      <a:pt x="345" y="335"/>
                      <a:pt x="345" y="335"/>
                      <a:pt x="345" y="335"/>
                    </a:cubicBezTo>
                    <a:cubicBezTo>
                      <a:pt x="348" y="332"/>
                      <a:pt x="350" y="329"/>
                      <a:pt x="353" y="326"/>
                    </a:cubicBezTo>
                    <a:cubicBezTo>
                      <a:pt x="375" y="339"/>
                      <a:pt x="375" y="339"/>
                      <a:pt x="375" y="339"/>
                    </a:cubicBezTo>
                    <a:cubicBezTo>
                      <a:pt x="379" y="335"/>
                      <a:pt x="382" y="330"/>
                      <a:pt x="385" y="326"/>
                    </a:cubicBezTo>
                    <a:cubicBezTo>
                      <a:pt x="365" y="309"/>
                      <a:pt x="365" y="309"/>
                      <a:pt x="365" y="309"/>
                    </a:cubicBezTo>
                    <a:cubicBezTo>
                      <a:pt x="367" y="305"/>
                      <a:pt x="369" y="302"/>
                      <a:pt x="371" y="298"/>
                    </a:cubicBezTo>
                    <a:cubicBezTo>
                      <a:pt x="396" y="307"/>
                      <a:pt x="396" y="307"/>
                      <a:pt x="396" y="307"/>
                    </a:cubicBezTo>
                    <a:cubicBezTo>
                      <a:pt x="398" y="303"/>
                      <a:pt x="401" y="298"/>
                      <a:pt x="403" y="293"/>
                    </a:cubicBezTo>
                    <a:cubicBezTo>
                      <a:pt x="380" y="279"/>
                      <a:pt x="380" y="279"/>
                      <a:pt x="380" y="279"/>
                    </a:cubicBezTo>
                    <a:cubicBezTo>
                      <a:pt x="382" y="276"/>
                      <a:pt x="383" y="272"/>
                      <a:pt x="385" y="268"/>
                    </a:cubicBezTo>
                    <a:cubicBezTo>
                      <a:pt x="410" y="273"/>
                      <a:pt x="410" y="273"/>
                      <a:pt x="410" y="273"/>
                    </a:cubicBezTo>
                    <a:cubicBezTo>
                      <a:pt x="412" y="267"/>
                      <a:pt x="413" y="262"/>
                      <a:pt x="415" y="257"/>
                    </a:cubicBezTo>
                    <a:cubicBezTo>
                      <a:pt x="390" y="248"/>
                      <a:pt x="390" y="248"/>
                      <a:pt x="390" y="248"/>
                    </a:cubicBezTo>
                    <a:cubicBezTo>
                      <a:pt x="391" y="244"/>
                      <a:pt x="392" y="240"/>
                      <a:pt x="392" y="236"/>
                    </a:cubicBezTo>
                    <a:cubicBezTo>
                      <a:pt x="418" y="236"/>
                      <a:pt x="418" y="236"/>
                      <a:pt x="418" y="236"/>
                    </a:cubicBezTo>
                    <a:cubicBezTo>
                      <a:pt x="419" y="230"/>
                      <a:pt x="419" y="225"/>
                      <a:pt x="420" y="220"/>
                    </a:cubicBezTo>
                    <a:cubicBezTo>
                      <a:pt x="394" y="215"/>
                      <a:pt x="394" y="215"/>
                      <a:pt x="394" y="215"/>
                    </a:cubicBezTo>
                    <a:cubicBezTo>
                      <a:pt x="394" y="211"/>
                      <a:pt x="394" y="207"/>
                      <a:pt x="394" y="203"/>
                    </a:cubicBezTo>
                    <a:close/>
                    <a:moveTo>
                      <a:pt x="363" y="140"/>
                    </a:moveTo>
                    <a:cubicBezTo>
                      <a:pt x="238" y="195"/>
                      <a:pt x="238" y="195"/>
                      <a:pt x="238" y="195"/>
                    </a:cubicBezTo>
                    <a:cubicBezTo>
                      <a:pt x="237" y="191"/>
                      <a:pt x="234" y="188"/>
                      <a:pt x="231" y="185"/>
                    </a:cubicBezTo>
                    <a:cubicBezTo>
                      <a:pt x="312" y="76"/>
                      <a:pt x="312" y="76"/>
                      <a:pt x="312" y="76"/>
                    </a:cubicBezTo>
                    <a:cubicBezTo>
                      <a:pt x="333" y="92"/>
                      <a:pt x="351" y="114"/>
                      <a:pt x="363" y="140"/>
                    </a:cubicBezTo>
                    <a:close/>
                    <a:moveTo>
                      <a:pt x="231" y="43"/>
                    </a:moveTo>
                    <a:cubicBezTo>
                      <a:pt x="259" y="47"/>
                      <a:pt x="285" y="57"/>
                      <a:pt x="308" y="73"/>
                    </a:cubicBezTo>
                    <a:cubicBezTo>
                      <a:pt x="227" y="183"/>
                      <a:pt x="227" y="183"/>
                      <a:pt x="227" y="183"/>
                    </a:cubicBezTo>
                    <a:cubicBezTo>
                      <a:pt x="224" y="181"/>
                      <a:pt x="220" y="179"/>
                      <a:pt x="216" y="178"/>
                    </a:cubicBezTo>
                    <a:lnTo>
                      <a:pt x="231" y="43"/>
                    </a:lnTo>
                    <a:close/>
                    <a:moveTo>
                      <a:pt x="217" y="224"/>
                    </a:moveTo>
                    <a:cubicBezTo>
                      <a:pt x="209" y="228"/>
                      <a:pt x="199" y="224"/>
                      <a:pt x="196" y="216"/>
                    </a:cubicBezTo>
                    <a:cubicBezTo>
                      <a:pt x="192" y="208"/>
                      <a:pt x="196" y="199"/>
                      <a:pt x="204" y="195"/>
                    </a:cubicBezTo>
                    <a:cubicBezTo>
                      <a:pt x="212" y="192"/>
                      <a:pt x="221" y="195"/>
                      <a:pt x="225" y="203"/>
                    </a:cubicBezTo>
                    <a:cubicBezTo>
                      <a:pt x="228" y="211"/>
                      <a:pt x="225" y="221"/>
                      <a:pt x="217" y="224"/>
                    </a:cubicBezTo>
                    <a:close/>
                    <a:moveTo>
                      <a:pt x="227" y="43"/>
                    </a:moveTo>
                    <a:cubicBezTo>
                      <a:pt x="211" y="178"/>
                      <a:pt x="211" y="178"/>
                      <a:pt x="211" y="178"/>
                    </a:cubicBezTo>
                    <a:cubicBezTo>
                      <a:pt x="208" y="178"/>
                      <a:pt x="204" y="178"/>
                      <a:pt x="200" y="180"/>
                    </a:cubicBezTo>
                    <a:cubicBezTo>
                      <a:pt x="145" y="55"/>
                      <a:pt x="145" y="55"/>
                      <a:pt x="145" y="55"/>
                    </a:cubicBezTo>
                    <a:cubicBezTo>
                      <a:pt x="172" y="44"/>
                      <a:pt x="200" y="40"/>
                      <a:pt x="227" y="43"/>
                    </a:cubicBezTo>
                    <a:close/>
                    <a:moveTo>
                      <a:pt x="141" y="57"/>
                    </a:moveTo>
                    <a:cubicBezTo>
                      <a:pt x="195" y="181"/>
                      <a:pt x="195" y="181"/>
                      <a:pt x="195" y="181"/>
                    </a:cubicBezTo>
                    <a:cubicBezTo>
                      <a:pt x="192" y="183"/>
                      <a:pt x="189" y="186"/>
                      <a:pt x="186" y="189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93" y="87"/>
                      <a:pt x="114" y="69"/>
                      <a:pt x="141" y="57"/>
                    </a:cubicBezTo>
                    <a:close/>
                    <a:moveTo>
                      <a:pt x="74" y="112"/>
                    </a:moveTo>
                    <a:cubicBezTo>
                      <a:pt x="183" y="193"/>
                      <a:pt x="183" y="193"/>
                      <a:pt x="183" y="193"/>
                    </a:cubicBezTo>
                    <a:cubicBezTo>
                      <a:pt x="181" y="196"/>
                      <a:pt x="180" y="200"/>
                      <a:pt x="179" y="204"/>
                    </a:cubicBezTo>
                    <a:cubicBezTo>
                      <a:pt x="44" y="189"/>
                      <a:pt x="44" y="189"/>
                      <a:pt x="44" y="189"/>
                    </a:cubicBezTo>
                    <a:cubicBezTo>
                      <a:pt x="47" y="161"/>
                      <a:pt x="58" y="135"/>
                      <a:pt x="74" y="112"/>
                    </a:cubicBezTo>
                    <a:close/>
                    <a:moveTo>
                      <a:pt x="43" y="193"/>
                    </a:moveTo>
                    <a:cubicBezTo>
                      <a:pt x="178" y="208"/>
                      <a:pt x="178" y="208"/>
                      <a:pt x="178" y="208"/>
                    </a:cubicBezTo>
                    <a:cubicBezTo>
                      <a:pt x="178" y="212"/>
                      <a:pt x="179" y="216"/>
                      <a:pt x="180" y="220"/>
                    </a:cubicBezTo>
                    <a:cubicBezTo>
                      <a:pt x="56" y="275"/>
                      <a:pt x="56" y="275"/>
                      <a:pt x="56" y="275"/>
                    </a:cubicBezTo>
                    <a:cubicBezTo>
                      <a:pt x="44" y="248"/>
                      <a:pt x="41" y="220"/>
                      <a:pt x="43" y="193"/>
                    </a:cubicBezTo>
                    <a:close/>
                    <a:moveTo>
                      <a:pt x="57" y="279"/>
                    </a:moveTo>
                    <a:cubicBezTo>
                      <a:pt x="182" y="225"/>
                      <a:pt x="182" y="225"/>
                      <a:pt x="182" y="225"/>
                    </a:cubicBezTo>
                    <a:cubicBezTo>
                      <a:pt x="184" y="228"/>
                      <a:pt x="187" y="231"/>
                      <a:pt x="190" y="234"/>
                    </a:cubicBezTo>
                    <a:cubicBezTo>
                      <a:pt x="109" y="343"/>
                      <a:pt x="109" y="343"/>
                      <a:pt x="109" y="343"/>
                    </a:cubicBezTo>
                    <a:cubicBezTo>
                      <a:pt x="87" y="327"/>
                      <a:pt x="69" y="305"/>
                      <a:pt x="57" y="279"/>
                    </a:cubicBezTo>
                    <a:close/>
                    <a:moveTo>
                      <a:pt x="189" y="376"/>
                    </a:moveTo>
                    <a:cubicBezTo>
                      <a:pt x="162" y="373"/>
                      <a:pt x="135" y="362"/>
                      <a:pt x="113" y="346"/>
                    </a:cubicBezTo>
                    <a:cubicBezTo>
                      <a:pt x="193" y="237"/>
                      <a:pt x="193" y="237"/>
                      <a:pt x="193" y="237"/>
                    </a:cubicBezTo>
                    <a:cubicBezTo>
                      <a:pt x="197" y="239"/>
                      <a:pt x="200" y="240"/>
                      <a:pt x="204" y="241"/>
                    </a:cubicBezTo>
                    <a:lnTo>
                      <a:pt x="189" y="376"/>
                    </a:lnTo>
                    <a:close/>
                    <a:moveTo>
                      <a:pt x="194" y="377"/>
                    </a:moveTo>
                    <a:cubicBezTo>
                      <a:pt x="209" y="242"/>
                      <a:pt x="209" y="242"/>
                      <a:pt x="209" y="242"/>
                    </a:cubicBezTo>
                    <a:cubicBezTo>
                      <a:pt x="213" y="242"/>
                      <a:pt x="217" y="241"/>
                      <a:pt x="221" y="240"/>
                    </a:cubicBezTo>
                    <a:cubicBezTo>
                      <a:pt x="275" y="364"/>
                      <a:pt x="275" y="364"/>
                      <a:pt x="275" y="364"/>
                    </a:cubicBezTo>
                    <a:cubicBezTo>
                      <a:pt x="249" y="376"/>
                      <a:pt x="221" y="379"/>
                      <a:pt x="194" y="377"/>
                    </a:cubicBezTo>
                    <a:close/>
                    <a:moveTo>
                      <a:pt x="280" y="362"/>
                    </a:moveTo>
                    <a:cubicBezTo>
                      <a:pt x="225" y="238"/>
                      <a:pt x="225" y="238"/>
                      <a:pt x="225" y="238"/>
                    </a:cubicBezTo>
                    <a:cubicBezTo>
                      <a:pt x="229" y="236"/>
                      <a:pt x="232" y="233"/>
                      <a:pt x="235" y="230"/>
                    </a:cubicBezTo>
                    <a:cubicBezTo>
                      <a:pt x="344" y="311"/>
                      <a:pt x="344" y="311"/>
                      <a:pt x="344" y="311"/>
                    </a:cubicBezTo>
                    <a:cubicBezTo>
                      <a:pt x="328" y="333"/>
                      <a:pt x="306" y="350"/>
                      <a:pt x="280" y="362"/>
                    </a:cubicBezTo>
                    <a:close/>
                    <a:moveTo>
                      <a:pt x="347" y="307"/>
                    </a:moveTo>
                    <a:cubicBezTo>
                      <a:pt x="237" y="227"/>
                      <a:pt x="237" y="227"/>
                      <a:pt x="237" y="227"/>
                    </a:cubicBezTo>
                    <a:cubicBezTo>
                      <a:pt x="239" y="223"/>
                      <a:pt x="241" y="219"/>
                      <a:pt x="242" y="215"/>
                    </a:cubicBezTo>
                    <a:cubicBezTo>
                      <a:pt x="377" y="230"/>
                      <a:pt x="377" y="230"/>
                      <a:pt x="377" y="230"/>
                    </a:cubicBezTo>
                    <a:cubicBezTo>
                      <a:pt x="373" y="258"/>
                      <a:pt x="363" y="285"/>
                      <a:pt x="347" y="307"/>
                    </a:cubicBezTo>
                    <a:close/>
                    <a:moveTo>
                      <a:pt x="377" y="226"/>
                    </a:moveTo>
                    <a:cubicBezTo>
                      <a:pt x="242" y="211"/>
                      <a:pt x="242" y="211"/>
                      <a:pt x="242" y="211"/>
                    </a:cubicBezTo>
                    <a:cubicBezTo>
                      <a:pt x="242" y="207"/>
                      <a:pt x="242" y="203"/>
                      <a:pt x="240" y="199"/>
                    </a:cubicBezTo>
                    <a:cubicBezTo>
                      <a:pt x="365" y="144"/>
                      <a:pt x="365" y="144"/>
                      <a:pt x="365" y="144"/>
                    </a:cubicBezTo>
                    <a:cubicBezTo>
                      <a:pt x="376" y="171"/>
                      <a:pt x="380" y="199"/>
                      <a:pt x="377" y="226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1">
                      <a:lumMod val="75000"/>
                    </a:schemeClr>
                  </a:gs>
                  <a:gs pos="0">
                    <a:srgbClr val="27506E"/>
                  </a:gs>
                </a:gsLst>
                <a:path path="circle">
                  <a:fillToRect l="50000" t="50000" r="50000" b="50000"/>
                </a:path>
              </a:gradFill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34" name="Freeform 12"/>
              <p:cNvSpPr>
                <a:spLocks noEditPoints="1"/>
              </p:cNvSpPr>
              <p:nvPr/>
            </p:nvSpPr>
            <p:spPr bwMode="auto">
              <a:xfrm>
                <a:off x="8782050" y="1476375"/>
                <a:ext cx="358775" cy="358775"/>
              </a:xfrm>
              <a:custGeom>
                <a:avLst/>
                <a:gdLst>
                  <a:gd name="T0" fmla="*/ 111 w 199"/>
                  <a:gd name="T1" fmla="*/ 198 h 199"/>
                  <a:gd name="T2" fmla="*/ 119 w 199"/>
                  <a:gd name="T3" fmla="*/ 182 h 199"/>
                  <a:gd name="T4" fmla="*/ 139 w 199"/>
                  <a:gd name="T5" fmla="*/ 191 h 199"/>
                  <a:gd name="T6" fmla="*/ 142 w 199"/>
                  <a:gd name="T7" fmla="*/ 173 h 199"/>
                  <a:gd name="T8" fmla="*/ 163 w 199"/>
                  <a:gd name="T9" fmla="*/ 176 h 199"/>
                  <a:gd name="T10" fmla="*/ 161 w 199"/>
                  <a:gd name="T11" fmla="*/ 159 h 199"/>
                  <a:gd name="T12" fmla="*/ 182 w 199"/>
                  <a:gd name="T13" fmla="*/ 155 h 199"/>
                  <a:gd name="T14" fmla="*/ 175 w 199"/>
                  <a:gd name="T15" fmla="*/ 139 h 199"/>
                  <a:gd name="T16" fmla="*/ 194 w 199"/>
                  <a:gd name="T17" fmla="*/ 130 h 199"/>
                  <a:gd name="T18" fmla="*/ 183 w 199"/>
                  <a:gd name="T19" fmla="*/ 116 h 199"/>
                  <a:gd name="T20" fmla="*/ 199 w 199"/>
                  <a:gd name="T21" fmla="*/ 102 h 199"/>
                  <a:gd name="T22" fmla="*/ 184 w 199"/>
                  <a:gd name="T23" fmla="*/ 92 h 199"/>
                  <a:gd name="T24" fmla="*/ 196 w 199"/>
                  <a:gd name="T25" fmla="*/ 73 h 199"/>
                  <a:gd name="T26" fmla="*/ 179 w 199"/>
                  <a:gd name="T27" fmla="*/ 68 h 199"/>
                  <a:gd name="T28" fmla="*/ 191 w 199"/>
                  <a:gd name="T29" fmla="*/ 59 h 199"/>
                  <a:gd name="T30" fmla="*/ 171 w 199"/>
                  <a:gd name="T31" fmla="*/ 53 h 199"/>
                  <a:gd name="T32" fmla="*/ 176 w 199"/>
                  <a:gd name="T33" fmla="*/ 36 h 199"/>
                  <a:gd name="T34" fmla="*/ 155 w 199"/>
                  <a:gd name="T35" fmla="*/ 34 h 199"/>
                  <a:gd name="T36" fmla="*/ 155 w 199"/>
                  <a:gd name="T37" fmla="*/ 17 h 199"/>
                  <a:gd name="T38" fmla="*/ 134 w 199"/>
                  <a:gd name="T39" fmla="*/ 22 h 199"/>
                  <a:gd name="T40" fmla="*/ 130 w 199"/>
                  <a:gd name="T41" fmla="*/ 4 h 199"/>
                  <a:gd name="T42" fmla="*/ 111 w 199"/>
                  <a:gd name="T43" fmla="*/ 15 h 199"/>
                  <a:gd name="T44" fmla="*/ 102 w 199"/>
                  <a:gd name="T45" fmla="*/ 0 h 199"/>
                  <a:gd name="T46" fmla="*/ 86 w 199"/>
                  <a:gd name="T47" fmla="*/ 15 h 199"/>
                  <a:gd name="T48" fmla="*/ 73 w 199"/>
                  <a:gd name="T49" fmla="*/ 3 h 199"/>
                  <a:gd name="T50" fmla="*/ 63 w 199"/>
                  <a:gd name="T51" fmla="*/ 22 h 199"/>
                  <a:gd name="T52" fmla="*/ 47 w 199"/>
                  <a:gd name="T53" fmla="*/ 14 h 199"/>
                  <a:gd name="T54" fmla="*/ 43 w 199"/>
                  <a:gd name="T55" fmla="*/ 36 h 199"/>
                  <a:gd name="T56" fmla="*/ 25 w 199"/>
                  <a:gd name="T57" fmla="*/ 32 h 199"/>
                  <a:gd name="T58" fmla="*/ 27 w 199"/>
                  <a:gd name="T59" fmla="*/ 54 h 199"/>
                  <a:gd name="T60" fmla="*/ 10 w 199"/>
                  <a:gd name="T61" fmla="*/ 56 h 199"/>
                  <a:gd name="T62" fmla="*/ 17 w 199"/>
                  <a:gd name="T63" fmla="*/ 76 h 199"/>
                  <a:gd name="T64" fmla="*/ 1 w 199"/>
                  <a:gd name="T65" fmla="*/ 83 h 199"/>
                  <a:gd name="T66" fmla="*/ 14 w 199"/>
                  <a:gd name="T67" fmla="*/ 100 h 199"/>
                  <a:gd name="T68" fmla="*/ 0 w 199"/>
                  <a:gd name="T69" fmla="*/ 111 h 199"/>
                  <a:gd name="T70" fmla="*/ 18 w 199"/>
                  <a:gd name="T71" fmla="*/ 124 h 199"/>
                  <a:gd name="T72" fmla="*/ 8 w 199"/>
                  <a:gd name="T73" fmla="*/ 139 h 199"/>
                  <a:gd name="T74" fmla="*/ 14 w 199"/>
                  <a:gd name="T75" fmla="*/ 151 h 199"/>
                  <a:gd name="T76" fmla="*/ 32 w 199"/>
                  <a:gd name="T77" fmla="*/ 152 h 199"/>
                  <a:gd name="T78" fmla="*/ 32 w 199"/>
                  <a:gd name="T79" fmla="*/ 173 h 199"/>
                  <a:gd name="T80" fmla="*/ 50 w 199"/>
                  <a:gd name="T81" fmla="*/ 168 h 199"/>
                  <a:gd name="T82" fmla="*/ 56 w 199"/>
                  <a:gd name="T83" fmla="*/ 189 h 199"/>
                  <a:gd name="T84" fmla="*/ 71 w 199"/>
                  <a:gd name="T85" fmla="*/ 180 h 199"/>
                  <a:gd name="T86" fmla="*/ 83 w 199"/>
                  <a:gd name="T87" fmla="*/ 198 h 199"/>
                  <a:gd name="T88" fmla="*/ 95 w 199"/>
                  <a:gd name="T89" fmla="*/ 184 h 199"/>
                  <a:gd name="T90" fmla="*/ 32 w 199"/>
                  <a:gd name="T91" fmla="*/ 129 h 199"/>
                  <a:gd name="T92" fmla="*/ 167 w 199"/>
                  <a:gd name="T93" fmla="*/ 70 h 199"/>
                  <a:gd name="T94" fmla="*/ 32 w 199"/>
                  <a:gd name="T95" fmla="*/ 12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" h="199">
                    <a:moveTo>
                      <a:pt x="97" y="199"/>
                    </a:moveTo>
                    <a:cubicBezTo>
                      <a:pt x="102" y="199"/>
                      <a:pt x="107" y="199"/>
                      <a:pt x="111" y="198"/>
                    </a:cubicBezTo>
                    <a:cubicBezTo>
                      <a:pt x="112" y="184"/>
                      <a:pt x="112" y="184"/>
                      <a:pt x="112" y="184"/>
                    </a:cubicBezTo>
                    <a:cubicBezTo>
                      <a:pt x="115" y="183"/>
                      <a:pt x="117" y="183"/>
                      <a:pt x="119" y="182"/>
                    </a:cubicBezTo>
                    <a:cubicBezTo>
                      <a:pt x="125" y="196"/>
                      <a:pt x="125" y="196"/>
                      <a:pt x="125" y="196"/>
                    </a:cubicBezTo>
                    <a:cubicBezTo>
                      <a:pt x="130" y="194"/>
                      <a:pt x="134" y="193"/>
                      <a:pt x="139" y="191"/>
                    </a:cubicBezTo>
                    <a:cubicBezTo>
                      <a:pt x="136" y="176"/>
                      <a:pt x="136" y="176"/>
                      <a:pt x="136" y="176"/>
                    </a:cubicBezTo>
                    <a:cubicBezTo>
                      <a:pt x="138" y="176"/>
                      <a:pt x="140" y="174"/>
                      <a:pt x="142" y="173"/>
                    </a:cubicBezTo>
                    <a:cubicBezTo>
                      <a:pt x="152" y="184"/>
                      <a:pt x="152" y="184"/>
                      <a:pt x="152" y="184"/>
                    </a:cubicBezTo>
                    <a:cubicBezTo>
                      <a:pt x="156" y="182"/>
                      <a:pt x="159" y="179"/>
                      <a:pt x="163" y="176"/>
                    </a:cubicBezTo>
                    <a:cubicBezTo>
                      <a:pt x="156" y="163"/>
                      <a:pt x="156" y="163"/>
                      <a:pt x="156" y="163"/>
                    </a:cubicBezTo>
                    <a:cubicBezTo>
                      <a:pt x="158" y="162"/>
                      <a:pt x="159" y="160"/>
                      <a:pt x="161" y="159"/>
                    </a:cubicBezTo>
                    <a:cubicBezTo>
                      <a:pt x="173" y="166"/>
                      <a:pt x="173" y="166"/>
                      <a:pt x="173" y="166"/>
                    </a:cubicBezTo>
                    <a:cubicBezTo>
                      <a:pt x="177" y="163"/>
                      <a:pt x="179" y="159"/>
                      <a:pt x="182" y="155"/>
                    </a:cubicBezTo>
                    <a:cubicBezTo>
                      <a:pt x="172" y="145"/>
                      <a:pt x="172" y="145"/>
                      <a:pt x="172" y="145"/>
                    </a:cubicBezTo>
                    <a:cubicBezTo>
                      <a:pt x="173" y="143"/>
                      <a:pt x="174" y="141"/>
                      <a:pt x="175" y="139"/>
                    </a:cubicBezTo>
                    <a:cubicBezTo>
                      <a:pt x="189" y="143"/>
                      <a:pt x="189" y="143"/>
                      <a:pt x="189" y="143"/>
                    </a:cubicBezTo>
                    <a:cubicBezTo>
                      <a:pt x="191" y="138"/>
                      <a:pt x="193" y="134"/>
                      <a:pt x="194" y="130"/>
                    </a:cubicBezTo>
                    <a:cubicBezTo>
                      <a:pt x="181" y="123"/>
                      <a:pt x="181" y="123"/>
                      <a:pt x="181" y="123"/>
                    </a:cubicBezTo>
                    <a:cubicBezTo>
                      <a:pt x="182" y="120"/>
                      <a:pt x="183" y="118"/>
                      <a:pt x="183" y="116"/>
                    </a:cubicBezTo>
                    <a:cubicBezTo>
                      <a:pt x="198" y="116"/>
                      <a:pt x="198" y="116"/>
                      <a:pt x="198" y="116"/>
                    </a:cubicBezTo>
                    <a:cubicBezTo>
                      <a:pt x="199" y="111"/>
                      <a:pt x="199" y="106"/>
                      <a:pt x="199" y="102"/>
                    </a:cubicBezTo>
                    <a:cubicBezTo>
                      <a:pt x="185" y="98"/>
                      <a:pt x="185" y="98"/>
                      <a:pt x="185" y="98"/>
                    </a:cubicBezTo>
                    <a:cubicBezTo>
                      <a:pt x="185" y="96"/>
                      <a:pt x="184" y="94"/>
                      <a:pt x="184" y="92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83"/>
                      <a:pt x="197" y="78"/>
                      <a:pt x="196" y="73"/>
                    </a:cubicBezTo>
                    <a:cubicBezTo>
                      <a:pt x="181" y="75"/>
                      <a:pt x="181" y="75"/>
                      <a:pt x="181" y="75"/>
                    </a:cubicBezTo>
                    <a:cubicBezTo>
                      <a:pt x="180" y="72"/>
                      <a:pt x="180" y="70"/>
                      <a:pt x="179" y="68"/>
                    </a:cubicBezTo>
                    <a:cubicBezTo>
                      <a:pt x="191" y="60"/>
                      <a:pt x="191" y="60"/>
                      <a:pt x="191" y="60"/>
                    </a:cubicBezTo>
                    <a:cubicBezTo>
                      <a:pt x="191" y="60"/>
                      <a:pt x="191" y="60"/>
                      <a:pt x="191" y="59"/>
                    </a:cubicBezTo>
                    <a:cubicBezTo>
                      <a:pt x="189" y="55"/>
                      <a:pt x="187" y="51"/>
                      <a:pt x="185" y="47"/>
                    </a:cubicBezTo>
                    <a:cubicBezTo>
                      <a:pt x="171" y="53"/>
                      <a:pt x="171" y="53"/>
                      <a:pt x="171" y="53"/>
                    </a:cubicBezTo>
                    <a:cubicBezTo>
                      <a:pt x="169" y="51"/>
                      <a:pt x="168" y="49"/>
                      <a:pt x="167" y="47"/>
                    </a:cubicBezTo>
                    <a:cubicBezTo>
                      <a:pt x="176" y="36"/>
                      <a:pt x="176" y="36"/>
                      <a:pt x="176" y="36"/>
                    </a:cubicBezTo>
                    <a:cubicBezTo>
                      <a:pt x="173" y="32"/>
                      <a:pt x="170" y="29"/>
                      <a:pt x="166" y="25"/>
                    </a:cubicBezTo>
                    <a:cubicBezTo>
                      <a:pt x="155" y="34"/>
                      <a:pt x="155" y="34"/>
                      <a:pt x="155" y="34"/>
                    </a:cubicBezTo>
                    <a:cubicBezTo>
                      <a:pt x="153" y="33"/>
                      <a:pt x="151" y="32"/>
                      <a:pt x="149" y="30"/>
                    </a:cubicBezTo>
                    <a:cubicBezTo>
                      <a:pt x="155" y="17"/>
                      <a:pt x="155" y="17"/>
                      <a:pt x="155" y="17"/>
                    </a:cubicBezTo>
                    <a:cubicBezTo>
                      <a:pt x="151" y="14"/>
                      <a:pt x="147" y="12"/>
                      <a:pt x="143" y="10"/>
                    </a:cubicBezTo>
                    <a:cubicBezTo>
                      <a:pt x="134" y="22"/>
                      <a:pt x="134" y="22"/>
                      <a:pt x="134" y="22"/>
                    </a:cubicBezTo>
                    <a:cubicBezTo>
                      <a:pt x="132" y="21"/>
                      <a:pt x="130" y="20"/>
                      <a:pt x="128" y="19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3"/>
                      <a:pt x="120" y="2"/>
                      <a:pt x="116" y="1"/>
                    </a:cubicBezTo>
                    <a:cubicBezTo>
                      <a:pt x="111" y="15"/>
                      <a:pt x="111" y="15"/>
                      <a:pt x="111" y="15"/>
                    </a:cubicBezTo>
                    <a:cubicBezTo>
                      <a:pt x="108" y="15"/>
                      <a:pt x="106" y="14"/>
                      <a:pt x="104" y="14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97" y="0"/>
                      <a:pt x="92" y="0"/>
                      <a:pt x="87" y="0"/>
                    </a:cubicBezTo>
                    <a:cubicBezTo>
                      <a:pt x="86" y="15"/>
                      <a:pt x="86" y="15"/>
                      <a:pt x="86" y="15"/>
                    </a:cubicBezTo>
                    <a:cubicBezTo>
                      <a:pt x="84" y="15"/>
                      <a:pt x="82" y="16"/>
                      <a:pt x="80" y="16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69" y="4"/>
                      <a:pt x="64" y="6"/>
                      <a:pt x="60" y="8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1" y="23"/>
                      <a:pt x="59" y="24"/>
                      <a:pt x="57" y="25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3" y="17"/>
                      <a:pt x="39" y="20"/>
                      <a:pt x="36" y="23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1" y="37"/>
                      <a:pt x="40" y="39"/>
                      <a:pt x="38" y="40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2" y="36"/>
                      <a:pt x="19" y="40"/>
                      <a:pt x="17" y="4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6" y="56"/>
                      <a:pt x="25" y="58"/>
                      <a:pt x="24" y="60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8" y="60"/>
                      <a:pt x="6" y="65"/>
                      <a:pt x="4" y="69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8"/>
                      <a:pt x="16" y="80"/>
                      <a:pt x="16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0" y="88"/>
                      <a:pt x="0" y="92"/>
                      <a:pt x="0" y="97"/>
                    </a:cubicBezTo>
                    <a:cubicBezTo>
                      <a:pt x="14" y="100"/>
                      <a:pt x="14" y="100"/>
                      <a:pt x="14" y="100"/>
                    </a:cubicBezTo>
                    <a:cubicBezTo>
                      <a:pt x="14" y="102"/>
                      <a:pt x="14" y="105"/>
                      <a:pt x="15" y="107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1" y="116"/>
                      <a:pt x="2" y="121"/>
                      <a:pt x="3" y="125"/>
                    </a:cubicBezTo>
                    <a:cubicBezTo>
                      <a:pt x="18" y="124"/>
                      <a:pt x="18" y="124"/>
                      <a:pt x="18" y="124"/>
                    </a:cubicBezTo>
                    <a:cubicBezTo>
                      <a:pt x="19" y="126"/>
                      <a:pt x="19" y="128"/>
                      <a:pt x="20" y="130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10" y="144"/>
                      <a:pt x="12" y="148"/>
                      <a:pt x="14" y="15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9" y="148"/>
                      <a:pt x="31" y="150"/>
                      <a:pt x="32" y="152"/>
                    </a:cubicBezTo>
                    <a:cubicBezTo>
                      <a:pt x="23" y="163"/>
                      <a:pt x="23" y="163"/>
                      <a:pt x="23" y="163"/>
                    </a:cubicBezTo>
                    <a:cubicBezTo>
                      <a:pt x="26" y="167"/>
                      <a:pt x="29" y="170"/>
                      <a:pt x="32" y="173"/>
                    </a:cubicBezTo>
                    <a:cubicBezTo>
                      <a:pt x="44" y="164"/>
                      <a:pt x="44" y="164"/>
                      <a:pt x="44" y="164"/>
                    </a:cubicBezTo>
                    <a:cubicBezTo>
                      <a:pt x="46" y="166"/>
                      <a:pt x="48" y="167"/>
                      <a:pt x="50" y="168"/>
                    </a:cubicBezTo>
                    <a:cubicBezTo>
                      <a:pt x="44" y="182"/>
                      <a:pt x="44" y="182"/>
                      <a:pt x="44" y="182"/>
                    </a:cubicBezTo>
                    <a:cubicBezTo>
                      <a:pt x="48" y="185"/>
                      <a:pt x="52" y="187"/>
                      <a:pt x="56" y="189"/>
                    </a:cubicBezTo>
                    <a:cubicBezTo>
                      <a:pt x="65" y="177"/>
                      <a:pt x="65" y="177"/>
                      <a:pt x="65" y="177"/>
                    </a:cubicBezTo>
                    <a:cubicBezTo>
                      <a:pt x="67" y="178"/>
                      <a:pt x="69" y="179"/>
                      <a:pt x="71" y="180"/>
                    </a:cubicBezTo>
                    <a:cubicBezTo>
                      <a:pt x="69" y="194"/>
                      <a:pt x="69" y="194"/>
                      <a:pt x="69" y="194"/>
                    </a:cubicBezTo>
                    <a:cubicBezTo>
                      <a:pt x="74" y="196"/>
                      <a:pt x="78" y="197"/>
                      <a:pt x="83" y="198"/>
                    </a:cubicBezTo>
                    <a:cubicBezTo>
                      <a:pt x="88" y="184"/>
                      <a:pt x="88" y="184"/>
                      <a:pt x="88" y="184"/>
                    </a:cubicBezTo>
                    <a:cubicBezTo>
                      <a:pt x="90" y="184"/>
                      <a:pt x="93" y="184"/>
                      <a:pt x="95" y="184"/>
                    </a:cubicBezTo>
                    <a:lnTo>
                      <a:pt x="97" y="199"/>
                    </a:lnTo>
                    <a:close/>
                    <a:moveTo>
                      <a:pt x="32" y="129"/>
                    </a:moveTo>
                    <a:cubicBezTo>
                      <a:pt x="16" y="92"/>
                      <a:pt x="33" y="48"/>
                      <a:pt x="70" y="32"/>
                    </a:cubicBezTo>
                    <a:cubicBezTo>
                      <a:pt x="107" y="16"/>
                      <a:pt x="151" y="33"/>
                      <a:pt x="167" y="70"/>
                    </a:cubicBezTo>
                    <a:cubicBezTo>
                      <a:pt x="183" y="107"/>
                      <a:pt x="166" y="150"/>
                      <a:pt x="129" y="167"/>
                    </a:cubicBezTo>
                    <a:cubicBezTo>
                      <a:pt x="92" y="183"/>
                      <a:pt x="48" y="166"/>
                      <a:pt x="32" y="129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1">
                      <a:lumMod val="75000"/>
                    </a:schemeClr>
                  </a:gs>
                  <a:gs pos="0">
                    <a:srgbClr val="27506E"/>
                  </a:gs>
                </a:gsLst>
                <a:path path="circle">
                  <a:fillToRect l="50000" t="50000" r="50000" b="50000"/>
                </a:path>
              </a:gradFill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35" name="Freeform 13"/>
              <p:cNvSpPr>
                <a:spLocks noEditPoints="1"/>
              </p:cNvSpPr>
              <p:nvPr/>
            </p:nvSpPr>
            <p:spPr bwMode="auto">
              <a:xfrm>
                <a:off x="8816975" y="1509713"/>
                <a:ext cx="288925" cy="290513"/>
              </a:xfrm>
              <a:custGeom>
                <a:avLst/>
                <a:gdLst>
                  <a:gd name="T0" fmla="*/ 145 w 161"/>
                  <a:gd name="T1" fmla="*/ 52 h 161"/>
                  <a:gd name="T2" fmla="*/ 52 w 161"/>
                  <a:gd name="T3" fmla="*/ 15 h 161"/>
                  <a:gd name="T4" fmla="*/ 16 w 161"/>
                  <a:gd name="T5" fmla="*/ 109 h 161"/>
                  <a:gd name="T6" fmla="*/ 109 w 161"/>
                  <a:gd name="T7" fmla="*/ 145 h 161"/>
                  <a:gd name="T8" fmla="*/ 145 w 161"/>
                  <a:gd name="T9" fmla="*/ 52 h 161"/>
                  <a:gd name="T10" fmla="*/ 25 w 161"/>
                  <a:gd name="T11" fmla="*/ 104 h 161"/>
                  <a:gd name="T12" fmla="*/ 56 w 161"/>
                  <a:gd name="T13" fmla="*/ 25 h 161"/>
                  <a:gd name="T14" fmla="*/ 135 w 161"/>
                  <a:gd name="T15" fmla="*/ 56 h 161"/>
                  <a:gd name="T16" fmla="*/ 105 w 161"/>
                  <a:gd name="T17" fmla="*/ 135 h 161"/>
                  <a:gd name="T18" fmla="*/ 25 w 161"/>
                  <a:gd name="T19" fmla="*/ 10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1" h="161">
                    <a:moveTo>
                      <a:pt x="145" y="52"/>
                    </a:moveTo>
                    <a:cubicBezTo>
                      <a:pt x="130" y="16"/>
                      <a:pt x="88" y="0"/>
                      <a:pt x="52" y="15"/>
                    </a:cubicBezTo>
                    <a:cubicBezTo>
                      <a:pt x="16" y="31"/>
                      <a:pt x="0" y="73"/>
                      <a:pt x="16" y="109"/>
                    </a:cubicBezTo>
                    <a:cubicBezTo>
                      <a:pt x="31" y="145"/>
                      <a:pt x="73" y="161"/>
                      <a:pt x="109" y="145"/>
                    </a:cubicBezTo>
                    <a:cubicBezTo>
                      <a:pt x="145" y="130"/>
                      <a:pt x="161" y="88"/>
                      <a:pt x="145" y="52"/>
                    </a:cubicBezTo>
                    <a:close/>
                    <a:moveTo>
                      <a:pt x="25" y="104"/>
                    </a:moveTo>
                    <a:cubicBezTo>
                      <a:pt x="12" y="74"/>
                      <a:pt x="26" y="39"/>
                      <a:pt x="56" y="25"/>
                    </a:cubicBezTo>
                    <a:cubicBezTo>
                      <a:pt x="87" y="12"/>
                      <a:pt x="122" y="26"/>
                      <a:pt x="135" y="56"/>
                    </a:cubicBezTo>
                    <a:cubicBezTo>
                      <a:pt x="149" y="87"/>
                      <a:pt x="135" y="122"/>
                      <a:pt x="105" y="135"/>
                    </a:cubicBezTo>
                    <a:cubicBezTo>
                      <a:pt x="74" y="149"/>
                      <a:pt x="39" y="135"/>
                      <a:pt x="25" y="104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1">
                      <a:lumMod val="75000"/>
                    </a:schemeClr>
                  </a:gs>
                  <a:gs pos="0">
                    <a:srgbClr val="27506E"/>
                  </a:gs>
                </a:gsLst>
                <a:path path="circle">
                  <a:fillToRect l="50000" t="50000" r="50000" b="50000"/>
                </a:path>
              </a:gradFill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36" name="Freeform 14"/>
              <p:cNvSpPr>
                <a:spLocks noEditPoints="1"/>
              </p:cNvSpPr>
              <p:nvPr/>
            </p:nvSpPr>
            <p:spPr bwMode="auto">
              <a:xfrm>
                <a:off x="8947150" y="1803400"/>
                <a:ext cx="417513" cy="415925"/>
              </a:xfrm>
              <a:custGeom>
                <a:avLst/>
                <a:gdLst>
                  <a:gd name="T0" fmla="*/ 91 w 231"/>
                  <a:gd name="T1" fmla="*/ 214 h 231"/>
                  <a:gd name="T2" fmla="*/ 102 w 231"/>
                  <a:gd name="T3" fmla="*/ 216 h 231"/>
                  <a:gd name="T4" fmla="*/ 116 w 231"/>
                  <a:gd name="T5" fmla="*/ 231 h 231"/>
                  <a:gd name="T6" fmla="*/ 127 w 231"/>
                  <a:gd name="T7" fmla="*/ 217 h 231"/>
                  <a:gd name="T8" fmla="*/ 139 w 231"/>
                  <a:gd name="T9" fmla="*/ 215 h 231"/>
                  <a:gd name="T10" fmla="*/ 160 w 231"/>
                  <a:gd name="T11" fmla="*/ 223 h 231"/>
                  <a:gd name="T12" fmla="*/ 170 w 231"/>
                  <a:gd name="T13" fmla="*/ 218 h 231"/>
                  <a:gd name="T14" fmla="*/ 177 w 231"/>
                  <a:gd name="T15" fmla="*/ 196 h 231"/>
                  <a:gd name="T16" fmla="*/ 186 w 231"/>
                  <a:gd name="T17" fmla="*/ 189 h 231"/>
                  <a:gd name="T18" fmla="*/ 208 w 231"/>
                  <a:gd name="T19" fmla="*/ 185 h 231"/>
                  <a:gd name="T20" fmla="*/ 215 w 231"/>
                  <a:gd name="T21" fmla="*/ 175 h 231"/>
                  <a:gd name="T22" fmla="*/ 210 w 231"/>
                  <a:gd name="T23" fmla="*/ 153 h 231"/>
                  <a:gd name="T24" fmla="*/ 214 w 231"/>
                  <a:gd name="T25" fmla="*/ 142 h 231"/>
                  <a:gd name="T26" fmla="*/ 231 w 231"/>
                  <a:gd name="T27" fmla="*/ 127 h 231"/>
                  <a:gd name="T28" fmla="*/ 231 w 231"/>
                  <a:gd name="T29" fmla="*/ 116 h 231"/>
                  <a:gd name="T30" fmla="*/ 216 w 231"/>
                  <a:gd name="T31" fmla="*/ 99 h 231"/>
                  <a:gd name="T32" fmla="*/ 213 w 231"/>
                  <a:gd name="T33" fmla="*/ 88 h 231"/>
                  <a:gd name="T34" fmla="*/ 220 w 231"/>
                  <a:gd name="T35" fmla="*/ 67 h 231"/>
                  <a:gd name="T36" fmla="*/ 215 w 231"/>
                  <a:gd name="T37" fmla="*/ 56 h 231"/>
                  <a:gd name="T38" fmla="*/ 193 w 231"/>
                  <a:gd name="T39" fmla="*/ 50 h 231"/>
                  <a:gd name="T40" fmla="*/ 185 w 231"/>
                  <a:gd name="T41" fmla="*/ 42 h 231"/>
                  <a:gd name="T42" fmla="*/ 180 w 231"/>
                  <a:gd name="T43" fmla="*/ 20 h 231"/>
                  <a:gd name="T44" fmla="*/ 170 w 231"/>
                  <a:gd name="T45" fmla="*/ 14 h 231"/>
                  <a:gd name="T46" fmla="*/ 149 w 231"/>
                  <a:gd name="T47" fmla="*/ 20 h 231"/>
                  <a:gd name="T48" fmla="*/ 138 w 231"/>
                  <a:gd name="T49" fmla="*/ 17 h 231"/>
                  <a:gd name="T50" fmla="*/ 122 w 231"/>
                  <a:gd name="T51" fmla="*/ 0 h 231"/>
                  <a:gd name="T52" fmla="*/ 113 w 231"/>
                  <a:gd name="T53" fmla="*/ 14 h 231"/>
                  <a:gd name="T54" fmla="*/ 101 w 231"/>
                  <a:gd name="T55" fmla="*/ 15 h 231"/>
                  <a:gd name="T56" fmla="*/ 81 w 231"/>
                  <a:gd name="T57" fmla="*/ 5 h 231"/>
                  <a:gd name="T58" fmla="*/ 70 w 231"/>
                  <a:gd name="T59" fmla="*/ 9 h 231"/>
                  <a:gd name="T60" fmla="*/ 61 w 231"/>
                  <a:gd name="T61" fmla="*/ 30 h 231"/>
                  <a:gd name="T62" fmla="*/ 52 w 231"/>
                  <a:gd name="T63" fmla="*/ 37 h 231"/>
                  <a:gd name="T64" fmla="*/ 30 w 231"/>
                  <a:gd name="T65" fmla="*/ 38 h 231"/>
                  <a:gd name="T66" fmla="*/ 22 w 231"/>
                  <a:gd name="T67" fmla="*/ 47 h 231"/>
                  <a:gd name="T68" fmla="*/ 25 w 231"/>
                  <a:gd name="T69" fmla="*/ 70 h 231"/>
                  <a:gd name="T70" fmla="*/ 20 w 231"/>
                  <a:gd name="T71" fmla="*/ 80 h 231"/>
                  <a:gd name="T72" fmla="*/ 2 w 231"/>
                  <a:gd name="T73" fmla="*/ 93 h 231"/>
                  <a:gd name="T74" fmla="*/ 0 w 231"/>
                  <a:gd name="T75" fmla="*/ 105 h 231"/>
                  <a:gd name="T76" fmla="*/ 14 w 231"/>
                  <a:gd name="T77" fmla="*/ 123 h 231"/>
                  <a:gd name="T78" fmla="*/ 16 w 231"/>
                  <a:gd name="T79" fmla="*/ 134 h 231"/>
                  <a:gd name="T80" fmla="*/ 7 w 231"/>
                  <a:gd name="T81" fmla="*/ 155 h 231"/>
                  <a:gd name="T82" fmla="*/ 11 w 231"/>
                  <a:gd name="T83" fmla="*/ 166 h 231"/>
                  <a:gd name="T84" fmla="*/ 32 w 231"/>
                  <a:gd name="T85" fmla="*/ 174 h 231"/>
                  <a:gd name="T86" fmla="*/ 39 w 231"/>
                  <a:gd name="T87" fmla="*/ 183 h 231"/>
                  <a:gd name="T88" fmla="*/ 42 w 231"/>
                  <a:gd name="T89" fmla="*/ 205 h 231"/>
                  <a:gd name="T90" fmla="*/ 52 w 231"/>
                  <a:gd name="T91" fmla="*/ 212 h 231"/>
                  <a:gd name="T92" fmla="*/ 74 w 231"/>
                  <a:gd name="T93" fmla="*/ 208 h 231"/>
                  <a:gd name="T94" fmla="*/ 176 w 231"/>
                  <a:gd name="T95" fmla="*/ 87 h 231"/>
                  <a:gd name="T96" fmla="*/ 147 w 231"/>
                  <a:gd name="T97" fmla="*/ 116 h 231"/>
                  <a:gd name="T98" fmla="*/ 144 w 231"/>
                  <a:gd name="T99" fmla="*/ 55 h 231"/>
                  <a:gd name="T100" fmla="*/ 116 w 231"/>
                  <a:gd name="T101" fmla="*/ 26 h 231"/>
                  <a:gd name="T102" fmla="*/ 103 w 231"/>
                  <a:gd name="T103" fmla="*/ 116 h 231"/>
                  <a:gd name="T104" fmla="*/ 116 w 231"/>
                  <a:gd name="T105" fmla="*/ 148 h 231"/>
                  <a:gd name="T106" fmla="*/ 87 w 231"/>
                  <a:gd name="T107" fmla="*/ 176 h 231"/>
                  <a:gd name="T108" fmla="*/ 26 w 231"/>
                  <a:gd name="T109" fmla="*/ 116 h 231"/>
                  <a:gd name="T110" fmla="*/ 55 w 231"/>
                  <a:gd name="T111" fmla="*/ 1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1" h="231">
                    <a:moveTo>
                      <a:pt x="78" y="225"/>
                    </a:moveTo>
                    <a:cubicBezTo>
                      <a:pt x="84" y="212"/>
                      <a:pt x="84" y="212"/>
                      <a:pt x="84" y="212"/>
                    </a:cubicBezTo>
                    <a:cubicBezTo>
                      <a:pt x="87" y="213"/>
                      <a:pt x="89" y="214"/>
                      <a:pt x="91" y="214"/>
                    </a:cubicBezTo>
                    <a:cubicBezTo>
                      <a:pt x="90" y="229"/>
                      <a:pt x="90" y="229"/>
                      <a:pt x="90" y="229"/>
                    </a:cubicBezTo>
                    <a:cubicBezTo>
                      <a:pt x="92" y="229"/>
                      <a:pt x="95" y="230"/>
                      <a:pt x="98" y="230"/>
                    </a:cubicBezTo>
                    <a:cubicBezTo>
                      <a:pt x="102" y="216"/>
                      <a:pt x="102" y="216"/>
                      <a:pt x="102" y="216"/>
                    </a:cubicBezTo>
                    <a:cubicBezTo>
                      <a:pt x="104" y="217"/>
                      <a:pt x="107" y="217"/>
                      <a:pt x="109" y="217"/>
                    </a:cubicBezTo>
                    <a:cubicBezTo>
                      <a:pt x="110" y="231"/>
                      <a:pt x="110" y="231"/>
                      <a:pt x="110" y="231"/>
                    </a:cubicBezTo>
                    <a:cubicBezTo>
                      <a:pt x="112" y="231"/>
                      <a:pt x="114" y="231"/>
                      <a:pt x="116" y="231"/>
                    </a:cubicBezTo>
                    <a:cubicBezTo>
                      <a:pt x="117" y="231"/>
                      <a:pt x="118" y="231"/>
                      <a:pt x="119" y="231"/>
                    </a:cubicBezTo>
                    <a:cubicBezTo>
                      <a:pt x="120" y="217"/>
                      <a:pt x="120" y="217"/>
                      <a:pt x="120" y="217"/>
                    </a:cubicBezTo>
                    <a:cubicBezTo>
                      <a:pt x="123" y="217"/>
                      <a:pt x="125" y="217"/>
                      <a:pt x="127" y="217"/>
                    </a:cubicBezTo>
                    <a:cubicBezTo>
                      <a:pt x="131" y="230"/>
                      <a:pt x="131" y="230"/>
                      <a:pt x="131" y="230"/>
                    </a:cubicBezTo>
                    <a:cubicBezTo>
                      <a:pt x="134" y="230"/>
                      <a:pt x="137" y="230"/>
                      <a:pt x="140" y="229"/>
                    </a:cubicBezTo>
                    <a:cubicBezTo>
                      <a:pt x="139" y="215"/>
                      <a:pt x="139" y="215"/>
                      <a:pt x="139" y="215"/>
                    </a:cubicBezTo>
                    <a:cubicBezTo>
                      <a:pt x="141" y="214"/>
                      <a:pt x="143" y="214"/>
                      <a:pt x="145" y="213"/>
                    </a:cubicBezTo>
                    <a:cubicBezTo>
                      <a:pt x="151" y="226"/>
                      <a:pt x="151" y="226"/>
                      <a:pt x="151" y="226"/>
                    </a:cubicBezTo>
                    <a:cubicBezTo>
                      <a:pt x="154" y="225"/>
                      <a:pt x="157" y="224"/>
                      <a:pt x="160" y="223"/>
                    </a:cubicBezTo>
                    <a:cubicBezTo>
                      <a:pt x="156" y="209"/>
                      <a:pt x="156" y="209"/>
                      <a:pt x="156" y="209"/>
                    </a:cubicBezTo>
                    <a:cubicBezTo>
                      <a:pt x="158" y="208"/>
                      <a:pt x="160" y="207"/>
                      <a:pt x="162" y="206"/>
                    </a:cubicBezTo>
                    <a:cubicBezTo>
                      <a:pt x="170" y="218"/>
                      <a:pt x="170" y="218"/>
                      <a:pt x="170" y="218"/>
                    </a:cubicBezTo>
                    <a:cubicBezTo>
                      <a:pt x="173" y="216"/>
                      <a:pt x="176" y="215"/>
                      <a:pt x="178" y="213"/>
                    </a:cubicBezTo>
                    <a:cubicBezTo>
                      <a:pt x="172" y="200"/>
                      <a:pt x="172" y="200"/>
                      <a:pt x="172" y="200"/>
                    </a:cubicBezTo>
                    <a:cubicBezTo>
                      <a:pt x="174" y="199"/>
                      <a:pt x="176" y="198"/>
                      <a:pt x="177" y="196"/>
                    </a:cubicBezTo>
                    <a:cubicBezTo>
                      <a:pt x="188" y="206"/>
                      <a:pt x="188" y="206"/>
                      <a:pt x="188" y="206"/>
                    </a:cubicBezTo>
                    <a:cubicBezTo>
                      <a:pt x="190" y="204"/>
                      <a:pt x="192" y="202"/>
                      <a:pt x="194" y="200"/>
                    </a:cubicBezTo>
                    <a:cubicBezTo>
                      <a:pt x="186" y="189"/>
                      <a:pt x="186" y="189"/>
                      <a:pt x="186" y="189"/>
                    </a:cubicBezTo>
                    <a:cubicBezTo>
                      <a:pt x="188" y="187"/>
                      <a:pt x="189" y="186"/>
                      <a:pt x="191" y="184"/>
                    </a:cubicBezTo>
                    <a:cubicBezTo>
                      <a:pt x="203" y="192"/>
                      <a:pt x="203" y="192"/>
                      <a:pt x="203" y="192"/>
                    </a:cubicBezTo>
                    <a:cubicBezTo>
                      <a:pt x="205" y="190"/>
                      <a:pt x="207" y="187"/>
                      <a:pt x="208" y="185"/>
                    </a:cubicBezTo>
                    <a:cubicBezTo>
                      <a:pt x="198" y="175"/>
                      <a:pt x="198" y="175"/>
                      <a:pt x="198" y="175"/>
                    </a:cubicBezTo>
                    <a:cubicBezTo>
                      <a:pt x="199" y="173"/>
                      <a:pt x="201" y="171"/>
                      <a:pt x="202" y="169"/>
                    </a:cubicBezTo>
                    <a:cubicBezTo>
                      <a:pt x="215" y="175"/>
                      <a:pt x="215" y="175"/>
                      <a:pt x="215" y="175"/>
                    </a:cubicBezTo>
                    <a:cubicBezTo>
                      <a:pt x="216" y="173"/>
                      <a:pt x="218" y="170"/>
                      <a:pt x="219" y="167"/>
                    </a:cubicBezTo>
                    <a:cubicBezTo>
                      <a:pt x="207" y="159"/>
                      <a:pt x="207" y="159"/>
                      <a:pt x="207" y="159"/>
                    </a:cubicBezTo>
                    <a:cubicBezTo>
                      <a:pt x="208" y="157"/>
                      <a:pt x="209" y="155"/>
                      <a:pt x="210" y="153"/>
                    </a:cubicBezTo>
                    <a:cubicBezTo>
                      <a:pt x="224" y="156"/>
                      <a:pt x="224" y="156"/>
                      <a:pt x="224" y="156"/>
                    </a:cubicBezTo>
                    <a:cubicBezTo>
                      <a:pt x="225" y="154"/>
                      <a:pt x="226" y="151"/>
                      <a:pt x="227" y="148"/>
                    </a:cubicBezTo>
                    <a:cubicBezTo>
                      <a:pt x="214" y="142"/>
                      <a:pt x="214" y="142"/>
                      <a:pt x="214" y="142"/>
                    </a:cubicBezTo>
                    <a:cubicBezTo>
                      <a:pt x="214" y="140"/>
                      <a:pt x="215" y="138"/>
                      <a:pt x="215" y="136"/>
                    </a:cubicBezTo>
                    <a:cubicBezTo>
                      <a:pt x="229" y="136"/>
                      <a:pt x="229" y="136"/>
                      <a:pt x="229" y="136"/>
                    </a:cubicBezTo>
                    <a:cubicBezTo>
                      <a:pt x="230" y="133"/>
                      <a:pt x="230" y="130"/>
                      <a:pt x="231" y="127"/>
                    </a:cubicBezTo>
                    <a:cubicBezTo>
                      <a:pt x="217" y="124"/>
                      <a:pt x="217" y="124"/>
                      <a:pt x="217" y="124"/>
                    </a:cubicBezTo>
                    <a:cubicBezTo>
                      <a:pt x="217" y="122"/>
                      <a:pt x="217" y="120"/>
                      <a:pt x="217" y="117"/>
                    </a:cubicBezTo>
                    <a:cubicBezTo>
                      <a:pt x="231" y="116"/>
                      <a:pt x="231" y="116"/>
                      <a:pt x="231" y="116"/>
                    </a:cubicBezTo>
                    <a:cubicBezTo>
                      <a:pt x="231" y="113"/>
                      <a:pt x="231" y="110"/>
                      <a:pt x="231" y="107"/>
                    </a:cubicBezTo>
                    <a:cubicBezTo>
                      <a:pt x="217" y="106"/>
                      <a:pt x="217" y="106"/>
                      <a:pt x="217" y="106"/>
                    </a:cubicBezTo>
                    <a:cubicBezTo>
                      <a:pt x="216" y="104"/>
                      <a:pt x="216" y="102"/>
                      <a:pt x="216" y="99"/>
                    </a:cubicBezTo>
                    <a:cubicBezTo>
                      <a:pt x="229" y="95"/>
                      <a:pt x="229" y="95"/>
                      <a:pt x="229" y="95"/>
                    </a:cubicBezTo>
                    <a:cubicBezTo>
                      <a:pt x="229" y="92"/>
                      <a:pt x="228" y="89"/>
                      <a:pt x="227" y="86"/>
                    </a:cubicBezTo>
                    <a:cubicBezTo>
                      <a:pt x="213" y="88"/>
                      <a:pt x="213" y="88"/>
                      <a:pt x="213" y="88"/>
                    </a:cubicBezTo>
                    <a:cubicBezTo>
                      <a:pt x="213" y="86"/>
                      <a:pt x="212" y="84"/>
                      <a:pt x="211" y="82"/>
                    </a:cubicBezTo>
                    <a:cubicBezTo>
                      <a:pt x="224" y="75"/>
                      <a:pt x="224" y="75"/>
                      <a:pt x="224" y="75"/>
                    </a:cubicBezTo>
                    <a:cubicBezTo>
                      <a:pt x="223" y="72"/>
                      <a:pt x="222" y="69"/>
                      <a:pt x="220" y="67"/>
                    </a:cubicBezTo>
                    <a:cubicBezTo>
                      <a:pt x="207" y="71"/>
                      <a:pt x="207" y="71"/>
                      <a:pt x="207" y="71"/>
                    </a:cubicBezTo>
                    <a:cubicBezTo>
                      <a:pt x="206" y="69"/>
                      <a:pt x="205" y="67"/>
                      <a:pt x="204" y="65"/>
                    </a:cubicBezTo>
                    <a:cubicBezTo>
                      <a:pt x="215" y="56"/>
                      <a:pt x="215" y="56"/>
                      <a:pt x="215" y="56"/>
                    </a:cubicBezTo>
                    <a:cubicBezTo>
                      <a:pt x="213" y="54"/>
                      <a:pt x="212" y="51"/>
                      <a:pt x="210" y="49"/>
                    </a:cubicBezTo>
                    <a:cubicBezTo>
                      <a:pt x="197" y="56"/>
                      <a:pt x="197" y="56"/>
                      <a:pt x="197" y="56"/>
                    </a:cubicBezTo>
                    <a:cubicBezTo>
                      <a:pt x="196" y="54"/>
                      <a:pt x="195" y="52"/>
                      <a:pt x="193" y="50"/>
                    </a:cubicBezTo>
                    <a:cubicBezTo>
                      <a:pt x="203" y="40"/>
                      <a:pt x="203" y="40"/>
                      <a:pt x="203" y="40"/>
                    </a:cubicBezTo>
                    <a:cubicBezTo>
                      <a:pt x="201" y="37"/>
                      <a:pt x="199" y="35"/>
                      <a:pt x="196" y="33"/>
                    </a:cubicBezTo>
                    <a:cubicBezTo>
                      <a:pt x="185" y="42"/>
                      <a:pt x="185" y="42"/>
                      <a:pt x="185" y="42"/>
                    </a:cubicBezTo>
                    <a:cubicBezTo>
                      <a:pt x="184" y="40"/>
                      <a:pt x="182" y="39"/>
                      <a:pt x="180" y="38"/>
                    </a:cubicBezTo>
                    <a:cubicBezTo>
                      <a:pt x="188" y="25"/>
                      <a:pt x="188" y="25"/>
                      <a:pt x="188" y="25"/>
                    </a:cubicBezTo>
                    <a:cubicBezTo>
                      <a:pt x="185" y="23"/>
                      <a:pt x="183" y="22"/>
                      <a:pt x="180" y="20"/>
                    </a:cubicBezTo>
                    <a:cubicBezTo>
                      <a:pt x="171" y="31"/>
                      <a:pt x="171" y="31"/>
                      <a:pt x="171" y="31"/>
                    </a:cubicBezTo>
                    <a:cubicBezTo>
                      <a:pt x="169" y="30"/>
                      <a:pt x="167" y="28"/>
                      <a:pt x="165" y="27"/>
                    </a:cubicBezTo>
                    <a:cubicBezTo>
                      <a:pt x="170" y="14"/>
                      <a:pt x="170" y="14"/>
                      <a:pt x="170" y="14"/>
                    </a:cubicBezTo>
                    <a:cubicBezTo>
                      <a:pt x="168" y="12"/>
                      <a:pt x="165" y="11"/>
                      <a:pt x="162" y="1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3" y="21"/>
                      <a:pt x="151" y="21"/>
                      <a:pt x="149" y="20"/>
                    </a:cubicBezTo>
                    <a:cubicBezTo>
                      <a:pt x="151" y="6"/>
                      <a:pt x="151" y="6"/>
                      <a:pt x="151" y="6"/>
                    </a:cubicBezTo>
                    <a:cubicBezTo>
                      <a:pt x="149" y="5"/>
                      <a:pt x="146" y="4"/>
                      <a:pt x="143" y="3"/>
                    </a:cubicBezTo>
                    <a:cubicBezTo>
                      <a:pt x="138" y="17"/>
                      <a:pt x="138" y="17"/>
                      <a:pt x="138" y="17"/>
                    </a:cubicBezTo>
                    <a:cubicBezTo>
                      <a:pt x="135" y="16"/>
                      <a:pt x="133" y="16"/>
                      <a:pt x="131" y="15"/>
                    </a:cubicBezTo>
                    <a:cubicBezTo>
                      <a:pt x="131" y="1"/>
                      <a:pt x="131" y="1"/>
                      <a:pt x="131" y="1"/>
                    </a:cubicBezTo>
                    <a:cubicBezTo>
                      <a:pt x="128" y="1"/>
                      <a:pt x="125" y="0"/>
                      <a:pt x="122" y="0"/>
                    </a:cubicBezTo>
                    <a:cubicBezTo>
                      <a:pt x="120" y="14"/>
                      <a:pt x="120" y="14"/>
                      <a:pt x="120" y="14"/>
                    </a:cubicBezTo>
                    <a:cubicBezTo>
                      <a:pt x="118" y="14"/>
                      <a:pt x="117" y="14"/>
                      <a:pt x="116" y="14"/>
                    </a:cubicBezTo>
                    <a:cubicBezTo>
                      <a:pt x="115" y="14"/>
                      <a:pt x="114" y="14"/>
                      <a:pt x="113" y="14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08" y="0"/>
                      <a:pt x="105" y="1"/>
                      <a:pt x="102" y="1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99" y="16"/>
                      <a:pt x="97" y="16"/>
                      <a:pt x="95" y="16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87" y="4"/>
                      <a:pt x="84" y="4"/>
                      <a:pt x="81" y="5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2" y="20"/>
                      <a:pt x="80" y="21"/>
                      <a:pt x="78" y="22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68" y="10"/>
                      <a:pt x="65" y="12"/>
                      <a:pt x="62" y="13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5" y="28"/>
                      <a:pt x="63" y="29"/>
                      <a:pt x="61" y="30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0" y="21"/>
                      <a:pt x="47" y="22"/>
                      <a:pt x="45" y="24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0" y="38"/>
                      <a:pt x="49" y="39"/>
                      <a:pt x="47" y="41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4" y="34"/>
                      <a:pt x="32" y="36"/>
                      <a:pt x="30" y="38"/>
                    </a:cubicBezTo>
                    <a:cubicBezTo>
                      <a:pt x="39" y="49"/>
                      <a:pt x="39" y="49"/>
                      <a:pt x="39" y="49"/>
                    </a:cubicBezTo>
                    <a:cubicBezTo>
                      <a:pt x="38" y="51"/>
                      <a:pt x="36" y="53"/>
                      <a:pt x="35" y="54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0" y="50"/>
                      <a:pt x="19" y="52"/>
                      <a:pt x="17" y="55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27" y="66"/>
                      <a:pt x="26" y="68"/>
                      <a:pt x="25" y="70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0" y="68"/>
                      <a:pt x="9" y="71"/>
                      <a:pt x="8" y="73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0" y="82"/>
                      <a:pt x="19" y="84"/>
                      <a:pt x="18" y="87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3" y="87"/>
                      <a:pt x="3" y="90"/>
                      <a:pt x="2" y="93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15" y="100"/>
                      <a:pt x="15" y="102"/>
                      <a:pt x="15" y="104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08"/>
                      <a:pt x="0" y="111"/>
                      <a:pt x="0" y="114"/>
                    </a:cubicBezTo>
                    <a:cubicBezTo>
                      <a:pt x="14" y="116"/>
                      <a:pt x="14" y="116"/>
                      <a:pt x="14" y="116"/>
                    </a:cubicBezTo>
                    <a:cubicBezTo>
                      <a:pt x="14" y="118"/>
                      <a:pt x="14" y="120"/>
                      <a:pt x="14" y="123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1" y="129"/>
                      <a:pt x="1" y="132"/>
                      <a:pt x="1" y="135"/>
                    </a:cubicBezTo>
                    <a:cubicBezTo>
                      <a:pt x="16" y="134"/>
                      <a:pt x="16" y="134"/>
                      <a:pt x="16" y="134"/>
                    </a:cubicBezTo>
                    <a:cubicBezTo>
                      <a:pt x="16" y="136"/>
                      <a:pt x="17" y="138"/>
                      <a:pt x="17" y="141"/>
                    </a:cubicBezTo>
                    <a:cubicBezTo>
                      <a:pt x="4" y="146"/>
                      <a:pt x="4" y="146"/>
                      <a:pt x="4" y="146"/>
                    </a:cubicBezTo>
                    <a:cubicBezTo>
                      <a:pt x="5" y="149"/>
                      <a:pt x="6" y="152"/>
                      <a:pt x="7" y="155"/>
                    </a:cubicBezTo>
                    <a:cubicBezTo>
                      <a:pt x="21" y="152"/>
                      <a:pt x="21" y="152"/>
                      <a:pt x="21" y="152"/>
                    </a:cubicBezTo>
                    <a:cubicBezTo>
                      <a:pt x="21" y="154"/>
                      <a:pt x="22" y="156"/>
                      <a:pt x="23" y="158"/>
                    </a:cubicBezTo>
                    <a:cubicBezTo>
                      <a:pt x="11" y="166"/>
                      <a:pt x="11" y="166"/>
                      <a:pt x="11" y="166"/>
                    </a:cubicBezTo>
                    <a:cubicBezTo>
                      <a:pt x="12" y="168"/>
                      <a:pt x="14" y="171"/>
                      <a:pt x="15" y="173"/>
                    </a:cubicBezTo>
                    <a:cubicBezTo>
                      <a:pt x="29" y="168"/>
                      <a:pt x="29" y="168"/>
                      <a:pt x="29" y="168"/>
                    </a:cubicBezTo>
                    <a:cubicBezTo>
                      <a:pt x="30" y="170"/>
                      <a:pt x="31" y="172"/>
                      <a:pt x="32" y="174"/>
                    </a:cubicBezTo>
                    <a:cubicBezTo>
                      <a:pt x="22" y="183"/>
                      <a:pt x="22" y="183"/>
                      <a:pt x="22" y="183"/>
                    </a:cubicBezTo>
                    <a:cubicBezTo>
                      <a:pt x="23" y="186"/>
                      <a:pt x="25" y="188"/>
                      <a:pt x="27" y="190"/>
                    </a:cubicBezTo>
                    <a:cubicBezTo>
                      <a:pt x="39" y="183"/>
                      <a:pt x="39" y="183"/>
                      <a:pt x="39" y="183"/>
                    </a:cubicBezTo>
                    <a:cubicBezTo>
                      <a:pt x="41" y="184"/>
                      <a:pt x="42" y="186"/>
                      <a:pt x="44" y="188"/>
                    </a:cubicBezTo>
                    <a:cubicBezTo>
                      <a:pt x="35" y="199"/>
                      <a:pt x="35" y="199"/>
                      <a:pt x="35" y="199"/>
                    </a:cubicBezTo>
                    <a:cubicBezTo>
                      <a:pt x="37" y="201"/>
                      <a:pt x="40" y="203"/>
                      <a:pt x="42" y="205"/>
                    </a:cubicBezTo>
                    <a:cubicBezTo>
                      <a:pt x="52" y="195"/>
                      <a:pt x="52" y="195"/>
                      <a:pt x="52" y="195"/>
                    </a:cubicBezTo>
                    <a:cubicBezTo>
                      <a:pt x="54" y="197"/>
                      <a:pt x="56" y="198"/>
                      <a:pt x="58" y="199"/>
                    </a:cubicBezTo>
                    <a:cubicBezTo>
                      <a:pt x="52" y="212"/>
                      <a:pt x="52" y="212"/>
                      <a:pt x="52" y="212"/>
                    </a:cubicBezTo>
                    <a:cubicBezTo>
                      <a:pt x="54" y="214"/>
                      <a:pt x="57" y="215"/>
                      <a:pt x="59" y="217"/>
                    </a:cubicBezTo>
                    <a:cubicBezTo>
                      <a:pt x="68" y="205"/>
                      <a:pt x="68" y="205"/>
                      <a:pt x="68" y="205"/>
                    </a:cubicBezTo>
                    <a:cubicBezTo>
                      <a:pt x="70" y="206"/>
                      <a:pt x="72" y="207"/>
                      <a:pt x="74" y="208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3" y="223"/>
                      <a:pt x="75" y="224"/>
                      <a:pt x="78" y="225"/>
                    </a:cubicBezTo>
                    <a:close/>
                    <a:moveTo>
                      <a:pt x="176" y="87"/>
                    </a:moveTo>
                    <a:cubicBezTo>
                      <a:pt x="192" y="87"/>
                      <a:pt x="205" y="100"/>
                      <a:pt x="205" y="116"/>
                    </a:cubicBezTo>
                    <a:cubicBezTo>
                      <a:pt x="205" y="132"/>
                      <a:pt x="192" y="145"/>
                      <a:pt x="176" y="145"/>
                    </a:cubicBezTo>
                    <a:cubicBezTo>
                      <a:pt x="160" y="145"/>
                      <a:pt x="147" y="132"/>
                      <a:pt x="147" y="116"/>
                    </a:cubicBezTo>
                    <a:cubicBezTo>
                      <a:pt x="147" y="100"/>
                      <a:pt x="160" y="87"/>
                      <a:pt x="176" y="87"/>
                    </a:cubicBezTo>
                    <a:close/>
                    <a:moveTo>
                      <a:pt x="116" y="26"/>
                    </a:moveTo>
                    <a:cubicBezTo>
                      <a:pt x="131" y="26"/>
                      <a:pt x="144" y="39"/>
                      <a:pt x="144" y="55"/>
                    </a:cubicBezTo>
                    <a:cubicBezTo>
                      <a:pt x="144" y="71"/>
                      <a:pt x="131" y="84"/>
                      <a:pt x="116" y="84"/>
                    </a:cubicBezTo>
                    <a:cubicBezTo>
                      <a:pt x="100" y="84"/>
                      <a:pt x="87" y="71"/>
                      <a:pt x="87" y="55"/>
                    </a:cubicBezTo>
                    <a:cubicBezTo>
                      <a:pt x="87" y="39"/>
                      <a:pt x="100" y="26"/>
                      <a:pt x="116" y="26"/>
                    </a:cubicBezTo>
                    <a:close/>
                    <a:moveTo>
                      <a:pt x="128" y="116"/>
                    </a:moveTo>
                    <a:cubicBezTo>
                      <a:pt x="128" y="123"/>
                      <a:pt x="123" y="128"/>
                      <a:pt x="116" y="128"/>
                    </a:cubicBezTo>
                    <a:cubicBezTo>
                      <a:pt x="109" y="128"/>
                      <a:pt x="103" y="123"/>
                      <a:pt x="103" y="116"/>
                    </a:cubicBezTo>
                    <a:cubicBezTo>
                      <a:pt x="103" y="109"/>
                      <a:pt x="109" y="103"/>
                      <a:pt x="116" y="103"/>
                    </a:cubicBezTo>
                    <a:cubicBezTo>
                      <a:pt x="123" y="103"/>
                      <a:pt x="128" y="109"/>
                      <a:pt x="128" y="116"/>
                    </a:cubicBezTo>
                    <a:close/>
                    <a:moveTo>
                      <a:pt x="116" y="148"/>
                    </a:moveTo>
                    <a:cubicBezTo>
                      <a:pt x="131" y="148"/>
                      <a:pt x="144" y="161"/>
                      <a:pt x="144" y="176"/>
                    </a:cubicBezTo>
                    <a:cubicBezTo>
                      <a:pt x="144" y="192"/>
                      <a:pt x="131" y="205"/>
                      <a:pt x="116" y="205"/>
                    </a:cubicBezTo>
                    <a:cubicBezTo>
                      <a:pt x="100" y="205"/>
                      <a:pt x="87" y="192"/>
                      <a:pt x="87" y="176"/>
                    </a:cubicBezTo>
                    <a:cubicBezTo>
                      <a:pt x="87" y="161"/>
                      <a:pt x="100" y="148"/>
                      <a:pt x="116" y="148"/>
                    </a:cubicBezTo>
                    <a:close/>
                    <a:moveTo>
                      <a:pt x="55" y="145"/>
                    </a:moveTo>
                    <a:cubicBezTo>
                      <a:pt x="39" y="145"/>
                      <a:pt x="26" y="132"/>
                      <a:pt x="26" y="116"/>
                    </a:cubicBezTo>
                    <a:cubicBezTo>
                      <a:pt x="26" y="100"/>
                      <a:pt x="39" y="87"/>
                      <a:pt x="55" y="87"/>
                    </a:cubicBezTo>
                    <a:cubicBezTo>
                      <a:pt x="71" y="87"/>
                      <a:pt x="84" y="100"/>
                      <a:pt x="84" y="116"/>
                    </a:cubicBezTo>
                    <a:cubicBezTo>
                      <a:pt x="84" y="132"/>
                      <a:pt x="71" y="145"/>
                      <a:pt x="55" y="145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1">
                      <a:lumMod val="75000"/>
                    </a:schemeClr>
                  </a:gs>
                  <a:gs pos="0">
                    <a:srgbClr val="27506E"/>
                  </a:gs>
                </a:gsLst>
                <a:path path="circle">
                  <a:fillToRect l="50000" t="50000" r="50000" b="50000"/>
                </a:path>
              </a:gradFill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16" name="文本框 15"/>
          <p:cNvSpPr txBox="1"/>
          <p:nvPr/>
        </p:nvSpPr>
        <p:spPr>
          <a:xfrm>
            <a:off x="608330" y="990600"/>
            <a:ext cx="2011680" cy="5334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Arial" panose="020B0604020202020204" pitchFamily="34" charset="0"/>
              </a:rPr>
              <a:t>培训组织：</a:t>
            </a:r>
            <a:endParaRPr lang="zh-CN" altLang="en-US" sz="1200" dirty="0" smtClean="0">
              <a:solidFill>
                <a:schemeClr val="tx1"/>
              </a:solidFill>
              <a:latin typeface="+mj-ea"/>
              <a:ea typeface="+mj-ea"/>
              <a:cs typeface="+mj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Arial" panose="020B0604020202020204" pitchFamily="34" charset="0"/>
              </a:rPr>
              <a:t>合同法培训及法律顾问服务</a:t>
            </a:r>
            <a:endParaRPr lang="zh-CN" altLang="en-US" sz="1200" dirty="0" smtClean="0">
              <a:solidFill>
                <a:schemeClr val="tx1"/>
              </a:solidFill>
              <a:latin typeface="+mj-ea"/>
              <a:ea typeface="+mj-ea"/>
              <a:cs typeface="+mj-ea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5892165" y="1081405"/>
            <a:ext cx="3104515" cy="1769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+mj-ea"/>
                <a:ea typeface="+mj-ea"/>
                <a:cs typeface="+mj-ea"/>
                <a:sym typeface="Arial" panose="020B0604020202020204" pitchFamily="34" charset="0"/>
              </a:rPr>
              <a:t>协会信息速递：</a:t>
            </a:r>
            <a:endParaRPr lang="zh-CN" altLang="en-US" sz="1200" dirty="0">
              <a:solidFill>
                <a:schemeClr val="tx1"/>
              </a:solidFill>
              <a:latin typeface="+mj-ea"/>
              <a:ea typeface="+mj-ea"/>
              <a:cs typeface="+mj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/>
              </a:solidFill>
              <a:latin typeface="+mj-ea"/>
              <a:ea typeface="+mj-ea"/>
              <a:cs typeface="+mj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+mj-ea"/>
                <a:ea typeface="+mj-ea"/>
                <a:cs typeface="+mj-ea"/>
                <a:sym typeface="Arial" panose="020B0604020202020204" pitchFamily="34" charset="0"/>
              </a:rPr>
              <a:t>2020.9.21双节慰问暨送法&amp;公众号</a:t>
            </a:r>
            <a:endParaRPr lang="zh-CN" altLang="en-US" sz="1200" dirty="0">
              <a:solidFill>
                <a:schemeClr val="tx1"/>
              </a:solidFill>
              <a:latin typeface="+mj-ea"/>
              <a:ea typeface="+mj-ea"/>
              <a:cs typeface="+mj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/>
              </a:solidFill>
              <a:latin typeface="+mj-ea"/>
              <a:ea typeface="+mj-ea"/>
              <a:cs typeface="+mj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+mj-ea"/>
                <a:ea typeface="+mj-ea"/>
                <a:cs typeface="+mj-ea"/>
                <a:sym typeface="Arial" panose="020B0604020202020204" pitchFamily="34" charset="0"/>
              </a:rPr>
              <a:t>2020.11.30十一月份法律培训之借条的写法与法律效力</a:t>
            </a:r>
            <a:endParaRPr lang="zh-CN" altLang="en-US" sz="1200" dirty="0">
              <a:solidFill>
                <a:schemeClr val="tx1"/>
              </a:solidFill>
              <a:latin typeface="+mj-ea"/>
              <a:ea typeface="+mj-ea"/>
              <a:cs typeface="+mj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/>
              </a:solidFill>
              <a:latin typeface="+mj-ea"/>
              <a:ea typeface="+mj-ea"/>
              <a:cs typeface="+mj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+mj-ea"/>
                <a:ea typeface="+mj-ea"/>
                <a:cs typeface="+mj-ea"/>
                <a:sym typeface="Arial" panose="020B0604020202020204" pitchFamily="34" charset="0"/>
              </a:rPr>
              <a:t>2020.12.31民法典-合同、担保篇</a:t>
            </a:r>
            <a:endParaRPr lang="zh-CN" altLang="en-US" sz="1200" dirty="0">
              <a:solidFill>
                <a:schemeClr val="tx1"/>
              </a:solidFill>
              <a:latin typeface="+mj-ea"/>
              <a:ea typeface="+mj-ea"/>
              <a:cs typeface="+mj-ea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975" y="3429000"/>
            <a:ext cx="2606675" cy="9626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" y="1584325"/>
            <a:ext cx="2340610" cy="16643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050" y="2956560"/>
            <a:ext cx="1021080" cy="15163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495" y="2956560"/>
            <a:ext cx="944880" cy="16078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5740" y="2956560"/>
            <a:ext cx="937260" cy="1516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16" grpId="1"/>
      <p:bldP spid="1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934511" y="183664"/>
            <a:ext cx="9956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chemeClr val="accent1"/>
                </a:solidFill>
                <a:latin typeface="方正兰亭黑_GBK"/>
                <a:ea typeface="方正兰亭黑_GBK"/>
              </a:rPr>
              <a:t>2021</a:t>
            </a:r>
            <a:r>
              <a:rPr lang="zh-CN" altLang="en-US" sz="1600">
                <a:solidFill>
                  <a:schemeClr val="accent1"/>
                </a:solidFill>
                <a:latin typeface="方正兰亭黑_GBK"/>
                <a:ea typeface="方正兰亭黑_GBK"/>
              </a:rPr>
              <a:t>年度</a:t>
            </a:r>
            <a:endParaRPr lang="zh-CN" altLang="en-US" sz="1600">
              <a:solidFill>
                <a:schemeClr val="accent1"/>
              </a:solidFill>
              <a:latin typeface="方正兰亭黑_GBK"/>
              <a:ea typeface="方正兰亭黑_GBK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032788" y="522218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337511" y="183664"/>
            <a:ext cx="528375" cy="484787"/>
            <a:chOff x="1417110" y="1933669"/>
            <a:chExt cx="1827515" cy="1676757"/>
          </a:xfrm>
        </p:grpSpPr>
        <p:sp>
          <p:nvSpPr>
            <p:cNvPr id="14" name="椭圆 13"/>
            <p:cNvSpPr/>
            <p:nvPr/>
          </p:nvSpPr>
          <p:spPr>
            <a:xfrm>
              <a:off x="1491775" y="1933669"/>
              <a:ext cx="1676757" cy="1676757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686851" y="2118291"/>
              <a:ext cx="1307513" cy="1307513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772931" y="1944597"/>
              <a:ext cx="390517" cy="390517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417110" y="2261397"/>
              <a:ext cx="286781" cy="28678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1686851" y="3308201"/>
              <a:ext cx="220530" cy="22053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3016329" y="2979248"/>
              <a:ext cx="228296" cy="228296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5"/>
          <p:cNvSpPr txBox="1">
            <a:spLocks noChangeArrowheads="1"/>
          </p:cNvSpPr>
          <p:nvPr/>
        </p:nvSpPr>
        <p:spPr bwMode="auto">
          <a:xfrm>
            <a:off x="420024" y="278417"/>
            <a:ext cx="335280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smtClean="0">
                <a:solidFill>
                  <a:schemeClr val="bg1"/>
                </a:solidFill>
                <a:latin typeface="方正兰亭黑_GBK"/>
                <a:ea typeface="方正兰亭黑_GBK"/>
              </a:rPr>
              <a:t>02</a:t>
            </a:r>
            <a:endParaRPr lang="zh-CN" altLang="en-US" sz="1200">
              <a:solidFill>
                <a:schemeClr val="bg1"/>
              </a:solidFill>
              <a:latin typeface="方正兰亭黑_GBK"/>
              <a:ea typeface="方正兰亭黑_GBK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891540" y="1029970"/>
            <a:ext cx="6055360" cy="3510915"/>
          </a:xfrm>
          <a:prstGeom prst="roundRect">
            <a:avLst>
              <a:gd name="adj" fmla="val 634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38225" y="1393825"/>
            <a:ext cx="1737360" cy="212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 dirty="0" smtClean="0">
                <a:latin typeface="+mj-ea"/>
                <a:ea typeface="+mj-ea"/>
                <a:cs typeface="+mj-ea"/>
              </a:rPr>
              <a:t>住建局主办协会协办居住建筑热环境和节能设计标准培训</a:t>
            </a:r>
            <a:endParaRPr lang="zh-CN" altLang="en-US" sz="1200" dirty="0" smtClean="0">
              <a:latin typeface="+mj-ea"/>
              <a:ea typeface="+mj-ea"/>
              <a:cs typeface="+mj-ea"/>
            </a:endParaRPr>
          </a:p>
          <a:p>
            <a:endParaRPr lang="zh-CN" altLang="en-US" sz="1200" dirty="0" smtClean="0">
              <a:latin typeface="+mj-ea"/>
              <a:ea typeface="+mj-ea"/>
              <a:cs typeface="+mj-ea"/>
            </a:endParaRPr>
          </a:p>
          <a:p>
            <a:endParaRPr lang="zh-CN" altLang="en-US" sz="1200" dirty="0" smtClean="0">
              <a:latin typeface="+mj-ea"/>
              <a:ea typeface="+mj-ea"/>
              <a:cs typeface="+mj-ea"/>
            </a:endParaRPr>
          </a:p>
          <a:p>
            <a:endParaRPr lang="zh-CN" altLang="en-US" sz="1200" dirty="0" smtClean="0">
              <a:latin typeface="+mj-ea"/>
              <a:ea typeface="+mj-ea"/>
              <a:cs typeface="+mj-ea"/>
            </a:endParaRPr>
          </a:p>
          <a:p>
            <a:endParaRPr lang="zh-CN" altLang="en-US" sz="1200" dirty="0" smtClean="0">
              <a:latin typeface="+mj-ea"/>
              <a:ea typeface="+mj-ea"/>
              <a:cs typeface="+mj-ea"/>
            </a:endParaRPr>
          </a:p>
          <a:p>
            <a:endParaRPr lang="zh-CN" altLang="en-US" sz="1200" dirty="0" smtClean="0">
              <a:latin typeface="+mj-ea"/>
              <a:ea typeface="+mj-ea"/>
              <a:cs typeface="+mj-ea"/>
            </a:endParaRPr>
          </a:p>
          <a:p>
            <a:endParaRPr lang="zh-CN" altLang="en-US" sz="1200" dirty="0" smtClean="0">
              <a:latin typeface="+mj-ea"/>
              <a:ea typeface="+mj-ea"/>
              <a:cs typeface="+mj-ea"/>
            </a:endParaRPr>
          </a:p>
          <a:p>
            <a:r>
              <a:rPr lang="zh-CN" altLang="en-US" sz="1200" dirty="0" smtClean="0">
                <a:latin typeface="+mj-ea"/>
                <a:ea typeface="+mj-ea"/>
                <a:cs typeface="+mj-ea"/>
                <a:sym typeface="+mn-ea"/>
              </a:rPr>
              <a:t>省金属协会与我会联办门窗安装工技能培训</a:t>
            </a:r>
            <a:endParaRPr lang="zh-CN" altLang="en-US" sz="1200" dirty="0" smtClean="0">
              <a:latin typeface="+mj-ea"/>
              <a:ea typeface="+mj-ea"/>
              <a:cs typeface="+mj-ea"/>
            </a:endParaRPr>
          </a:p>
        </p:txBody>
      </p:sp>
      <p:sp>
        <p:nvSpPr>
          <p:cNvPr id="12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1083225" y="754295"/>
            <a:ext cx="792480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latin typeface="+mj-ea"/>
                <a:ea typeface="+mj-ea"/>
                <a:cs typeface="+mj-ea"/>
                <a:sym typeface="Calibri" panose="020F0502020204030204" charset="0"/>
              </a:rPr>
              <a:t>培训组织</a:t>
            </a:r>
            <a:endParaRPr lang="zh-CN" altLang="en-US" sz="1200" dirty="0" smtClean="0">
              <a:latin typeface="+mj-ea"/>
              <a:ea typeface="+mj-ea"/>
              <a:cs typeface="+mj-ea"/>
              <a:sym typeface="Calibri" panose="020F05020202040302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4340" y="1140460"/>
            <a:ext cx="2863215" cy="14439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785" y="3001010"/>
            <a:ext cx="2858770" cy="1367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934511" y="183664"/>
            <a:ext cx="9956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chemeClr val="accent1"/>
                </a:solidFill>
                <a:latin typeface="方正兰亭黑_GBK"/>
                <a:ea typeface="方正兰亭黑_GBK"/>
              </a:rPr>
              <a:t>2021</a:t>
            </a:r>
            <a:r>
              <a:rPr lang="zh-CN" altLang="en-US" sz="1600">
                <a:solidFill>
                  <a:schemeClr val="accent1"/>
                </a:solidFill>
                <a:latin typeface="方正兰亭黑_GBK"/>
                <a:ea typeface="方正兰亭黑_GBK"/>
              </a:rPr>
              <a:t>年度</a:t>
            </a:r>
            <a:endParaRPr lang="zh-CN" altLang="en-US" sz="1600">
              <a:solidFill>
                <a:schemeClr val="accent1"/>
              </a:solidFill>
              <a:latin typeface="方正兰亭黑_GBK"/>
              <a:ea typeface="方正兰亭黑_GBK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032788" y="522218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337511" y="183664"/>
            <a:ext cx="528375" cy="484787"/>
            <a:chOff x="1417110" y="1933669"/>
            <a:chExt cx="1827515" cy="1676757"/>
          </a:xfrm>
        </p:grpSpPr>
        <p:sp>
          <p:nvSpPr>
            <p:cNvPr id="14" name="椭圆 13"/>
            <p:cNvSpPr/>
            <p:nvPr/>
          </p:nvSpPr>
          <p:spPr>
            <a:xfrm>
              <a:off x="1491775" y="1933669"/>
              <a:ext cx="1676757" cy="1676757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686851" y="2118291"/>
              <a:ext cx="1307513" cy="1307513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772931" y="1944597"/>
              <a:ext cx="390517" cy="390517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417110" y="2261397"/>
              <a:ext cx="286781" cy="28678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1686851" y="3308201"/>
              <a:ext cx="220530" cy="22053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3016329" y="2979248"/>
              <a:ext cx="228296" cy="228296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5"/>
          <p:cNvSpPr txBox="1">
            <a:spLocks noChangeArrowheads="1"/>
          </p:cNvSpPr>
          <p:nvPr/>
        </p:nvSpPr>
        <p:spPr bwMode="auto">
          <a:xfrm>
            <a:off x="420024" y="278417"/>
            <a:ext cx="335280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smtClean="0">
                <a:solidFill>
                  <a:schemeClr val="bg1"/>
                </a:solidFill>
                <a:latin typeface="方正兰亭黑_GBK"/>
                <a:ea typeface="方正兰亭黑_GBK"/>
              </a:rPr>
              <a:t>02</a:t>
            </a:r>
            <a:endParaRPr lang="zh-CN" altLang="en-US" sz="1200">
              <a:solidFill>
                <a:schemeClr val="bg1"/>
              </a:solidFill>
              <a:latin typeface="方正兰亭黑_GBK"/>
              <a:ea typeface="方正兰亭黑_GBK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359410" y="1372235"/>
            <a:ext cx="8719820" cy="3316605"/>
          </a:xfrm>
          <a:prstGeom prst="roundRect">
            <a:avLst>
              <a:gd name="adj" fmla="val 634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883835" y="967020"/>
            <a:ext cx="1097280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latin typeface="+mj-ea"/>
                <a:ea typeface="+mj-ea"/>
                <a:cs typeface="+mj-ea"/>
                <a:sym typeface="Calibri" panose="020F0502020204030204" charset="0"/>
              </a:rPr>
              <a:t>协会信息速递</a:t>
            </a:r>
            <a:endParaRPr lang="zh-CN" altLang="en-US" sz="1200" dirty="0" smtClean="0">
              <a:latin typeface="+mj-ea"/>
              <a:ea typeface="+mj-ea"/>
              <a:cs typeface="+mj-ea"/>
              <a:sym typeface="Calibri" panose="020F050202020403020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70" y="1506855"/>
            <a:ext cx="3940175" cy="27711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06855"/>
            <a:ext cx="4245610" cy="2770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1491775" y="1933669"/>
            <a:ext cx="1676757" cy="1676757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686851" y="2118291"/>
            <a:ext cx="1307513" cy="1307513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5"/>
          <p:cNvSpPr txBox="1">
            <a:spLocks noChangeArrowheads="1"/>
          </p:cNvSpPr>
          <p:nvPr/>
        </p:nvSpPr>
        <p:spPr bwMode="auto">
          <a:xfrm>
            <a:off x="1926008" y="2356549"/>
            <a:ext cx="79756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800" b="1" smtClean="0">
                <a:solidFill>
                  <a:schemeClr val="bg1"/>
                </a:solidFill>
                <a:latin typeface="方正兰亭黑_GBK"/>
                <a:ea typeface="方正兰亭黑_GBK"/>
              </a:rPr>
              <a:t>03</a:t>
            </a:r>
            <a:endParaRPr lang="zh-CN" altLang="en-US" sz="4800" b="1">
              <a:solidFill>
                <a:schemeClr val="bg1"/>
              </a:solidFill>
              <a:latin typeface="方正兰亭黑_GBK"/>
              <a:ea typeface="方正兰亭黑_GBK"/>
            </a:endParaRPr>
          </a:p>
        </p:txBody>
      </p:sp>
      <p:sp>
        <p:nvSpPr>
          <p:cNvPr id="16" name="文本框 5"/>
          <p:cNvSpPr txBox="1">
            <a:spLocks noChangeArrowheads="1"/>
          </p:cNvSpPr>
          <p:nvPr/>
        </p:nvSpPr>
        <p:spPr bwMode="auto">
          <a:xfrm>
            <a:off x="3500261" y="1943644"/>
            <a:ext cx="119888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accent1"/>
                </a:solidFill>
                <a:latin typeface="方正兰亭黑_GBK"/>
                <a:ea typeface="方正兰亭黑_GBK"/>
              </a:rPr>
              <a:t>考核评比</a:t>
            </a:r>
            <a:endParaRPr lang="zh-CN" altLang="en-US" sz="2000">
              <a:solidFill>
                <a:schemeClr val="accent1"/>
              </a:solidFill>
              <a:latin typeface="方正兰亭黑_GBK"/>
              <a:ea typeface="方正兰亭黑_GBK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605703" y="2597940"/>
            <a:ext cx="34190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3605530" y="2773680"/>
            <a:ext cx="1231265" cy="305435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smtClean="0">
                <a:latin typeface="+mj-lt"/>
              </a:rPr>
              <a:t>PART THREE</a:t>
            </a:r>
            <a:endParaRPr lang="zh-CN" altLang="en-US" sz="1200">
              <a:latin typeface="+mj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772931" y="1944597"/>
            <a:ext cx="390517" cy="390517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417110" y="2261397"/>
            <a:ext cx="286781" cy="286781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273719" y="3647274"/>
            <a:ext cx="160345" cy="160345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686851" y="3308201"/>
            <a:ext cx="220530" cy="220530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3016329" y="2979248"/>
            <a:ext cx="228296" cy="228296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2839822" y="3599497"/>
            <a:ext cx="154542" cy="154542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252338" y="2979248"/>
            <a:ext cx="99708" cy="99708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箭头2"/>
          <p:cNvSpPr>
            <a:spLocks noChangeArrowheads="1"/>
          </p:cNvSpPr>
          <p:nvPr/>
        </p:nvSpPr>
        <p:spPr bwMode="auto">
          <a:xfrm rot="-5400000">
            <a:off x="1747838" y="2414588"/>
            <a:ext cx="244475" cy="974725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2118" tIns="31058" rIns="62118" bIns="31058" anchor="ctr"/>
          <a:lstStyle/>
          <a:p>
            <a:endParaRPr lang="zh-CN" altLang="en-US" sz="900">
              <a:solidFill>
                <a:srgbClr val="000000"/>
              </a:solidFill>
            </a:endParaRPr>
          </a:p>
        </p:txBody>
      </p:sp>
      <p:sp>
        <p:nvSpPr>
          <p:cNvPr id="30" name="文本1"/>
          <p:cNvSpPr>
            <a:spLocks noChangeArrowheads="1"/>
          </p:cNvSpPr>
          <p:nvPr/>
        </p:nvSpPr>
        <p:spPr bwMode="auto">
          <a:xfrm>
            <a:off x="3378200" y="1352550"/>
            <a:ext cx="2465070" cy="897255"/>
          </a:xfrm>
          <a:prstGeom prst="roundRect">
            <a:avLst>
              <a:gd name="adj" fmla="val 11505"/>
            </a:avLst>
          </a:prstGeom>
          <a:noFill/>
          <a:ln w="15875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2118" tIns="31058" rIns="62118" bIns="31058" anchor="ctr"/>
          <a:lstStyle/>
          <a:p>
            <a:pPr>
              <a:lnSpc>
                <a:spcPct val="120000"/>
              </a:lnSpc>
            </a:pPr>
            <a:endParaRPr lang="zh-CN" altLang="zh-CN" sz="12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标题1"/>
          <p:cNvSpPr>
            <a:spLocks noChangeArrowheads="1"/>
          </p:cNvSpPr>
          <p:nvPr/>
        </p:nvSpPr>
        <p:spPr bwMode="auto">
          <a:xfrm>
            <a:off x="2396173" y="2450783"/>
            <a:ext cx="931862" cy="901700"/>
          </a:xfrm>
          <a:prstGeom prst="roundRect">
            <a:avLst>
              <a:gd name="adj" fmla="val 11921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lIns="62118" tIns="31058" rIns="62118" bIns="31058" anchor="ctr"/>
          <a:lstStyle/>
          <a:p>
            <a:pPr algn="ctr">
              <a:lnSpc>
                <a:spcPct val="120000"/>
              </a:lnSpc>
            </a:pPr>
            <a:r>
              <a:rPr lang="zh-CN" altLang="en-US" sz="12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ea"/>
              </a:rPr>
              <a:t>选取玻璃分会试点考核</a:t>
            </a:r>
            <a:endParaRPr lang="zh-CN" altLang="en-US" sz="1200" b="1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32" name="文本2"/>
          <p:cNvSpPr>
            <a:spLocks noChangeArrowheads="1"/>
          </p:cNvSpPr>
          <p:nvPr/>
        </p:nvSpPr>
        <p:spPr bwMode="auto">
          <a:xfrm>
            <a:off x="3378200" y="2441575"/>
            <a:ext cx="2464435" cy="895350"/>
          </a:xfrm>
          <a:prstGeom prst="roundRect">
            <a:avLst>
              <a:gd name="adj" fmla="val 11505"/>
            </a:avLst>
          </a:prstGeom>
          <a:noFill/>
          <a:ln w="15875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2118" tIns="31058" rIns="62118" bIns="31058" anchor="ctr"/>
          <a:lstStyle/>
          <a:p>
            <a:pPr>
              <a:lnSpc>
                <a:spcPct val="120000"/>
              </a:lnSpc>
            </a:pPr>
            <a:endParaRPr lang="zh-CN" altLang="zh-CN" sz="12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3"/>
          <p:cNvSpPr>
            <a:spLocks noChangeArrowheads="1"/>
          </p:cNvSpPr>
          <p:nvPr/>
        </p:nvSpPr>
        <p:spPr bwMode="auto">
          <a:xfrm>
            <a:off x="3378200" y="3522980"/>
            <a:ext cx="2464435" cy="885825"/>
          </a:xfrm>
          <a:prstGeom prst="roundRect">
            <a:avLst>
              <a:gd name="adj" fmla="val 11505"/>
            </a:avLst>
          </a:prstGeom>
          <a:noFill/>
          <a:ln w="15875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2118" tIns="31058" rIns="62118" bIns="31058" anchor="ctr"/>
          <a:lstStyle/>
          <a:p>
            <a:pPr>
              <a:lnSpc>
                <a:spcPct val="120000"/>
              </a:lnSpc>
            </a:pPr>
            <a:endParaRPr lang="zh-CN" altLang="zh-CN" sz="12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val 19"/>
          <p:cNvSpPr>
            <a:spLocks noChangeArrowheads="1"/>
          </p:cNvSpPr>
          <p:nvPr/>
        </p:nvSpPr>
        <p:spPr bwMode="auto">
          <a:xfrm>
            <a:off x="1111250" y="2441575"/>
            <a:ext cx="893763" cy="8953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2118" tIns="31058" rIns="62118" bIns="31058" anchor="ctr"/>
          <a:lstStyle/>
          <a:p>
            <a:pPr algn="ctr">
              <a:lnSpc>
                <a:spcPct val="120000"/>
              </a:lnSpc>
            </a:pPr>
            <a:r>
              <a:rPr lang="zh-CN" sz="1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考核评比</a:t>
            </a:r>
            <a:endParaRPr lang="zh-CN" sz="19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02660" y="2620645"/>
            <a:ext cx="4255770" cy="706755"/>
          </a:xfrm>
          <a:prstGeom prst="rect">
            <a:avLst/>
          </a:prstGeom>
        </p:spPr>
        <p:txBody>
          <a:bodyPr wrap="square">
            <a:spAutoFit/>
          </a:bodyPr>
          <a:p>
            <a:pPr indent="0" algn="l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altLang="zh-CN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2021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</a:t>
            </a:r>
            <a:r>
              <a:rPr lang="en-US" altLang="zh-CN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9-10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月</a:t>
            </a:r>
            <a:endParaRPr lang="zh-CN" altLang="en-US" sz="140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indent="0" algn="l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召开玻璃分会理事以上会议</a:t>
            </a:r>
            <a:endParaRPr lang="zh-CN" altLang="en-US" sz="140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zh-CN" altLang="en-US" sz="100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934511" y="183664"/>
            <a:ext cx="9956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>
                <a:solidFill>
                  <a:schemeClr val="accent1"/>
                </a:solidFill>
                <a:latin typeface="方正兰亭黑_GBK"/>
                <a:ea typeface="方正兰亭黑_GBK"/>
              </a:rPr>
              <a:t>考核评比</a:t>
            </a:r>
            <a:endParaRPr lang="zh-CN" altLang="en-US" sz="1600">
              <a:solidFill>
                <a:schemeClr val="accent1"/>
              </a:solidFill>
              <a:latin typeface="方正兰亭黑_GBK"/>
              <a:ea typeface="方正兰亭黑_GBK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032788" y="522218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337511" y="183664"/>
            <a:ext cx="528375" cy="484787"/>
            <a:chOff x="1417110" y="1933669"/>
            <a:chExt cx="1827515" cy="1676757"/>
          </a:xfrm>
        </p:grpSpPr>
        <p:sp>
          <p:nvSpPr>
            <p:cNvPr id="14" name="椭圆 13"/>
            <p:cNvSpPr/>
            <p:nvPr/>
          </p:nvSpPr>
          <p:spPr>
            <a:xfrm>
              <a:off x="1491775" y="1933669"/>
              <a:ext cx="1676757" cy="1676757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686851" y="2118291"/>
              <a:ext cx="1307513" cy="1307513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772931" y="1944597"/>
              <a:ext cx="390517" cy="390517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417110" y="2261397"/>
              <a:ext cx="286781" cy="28678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1686851" y="3308201"/>
              <a:ext cx="220530" cy="22053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3016329" y="2979248"/>
              <a:ext cx="228296" cy="228296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5"/>
          <p:cNvSpPr txBox="1">
            <a:spLocks noChangeArrowheads="1"/>
          </p:cNvSpPr>
          <p:nvPr/>
        </p:nvSpPr>
        <p:spPr bwMode="auto">
          <a:xfrm>
            <a:off x="420024" y="278417"/>
            <a:ext cx="335280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smtClean="0">
                <a:solidFill>
                  <a:schemeClr val="bg1"/>
                </a:solidFill>
                <a:latin typeface="方正兰亭黑_GBK"/>
                <a:ea typeface="方正兰亭黑_GBK"/>
              </a:rPr>
              <a:t>03</a:t>
            </a:r>
            <a:endParaRPr lang="zh-CN" altLang="en-US" sz="1200">
              <a:solidFill>
                <a:schemeClr val="bg1"/>
              </a:solidFill>
              <a:latin typeface="方正兰亭黑_GBK"/>
              <a:ea typeface="方正兰亭黑_GBK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02660" y="3698875"/>
            <a:ext cx="30803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altLang="zh-CN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2021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</a:t>
            </a:r>
            <a:r>
              <a:rPr lang="en-US" altLang="zh-CN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11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月</a:t>
            </a:r>
            <a:endParaRPr lang="zh-CN" altLang="en-US" sz="140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开展考评工作及总结</a:t>
            </a:r>
            <a:endParaRPr lang="zh-CN" altLang="en-US" sz="140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1" name="Oval 19"/>
          <p:cNvSpPr>
            <a:spLocks noChangeArrowheads="1"/>
          </p:cNvSpPr>
          <p:nvPr/>
        </p:nvSpPr>
        <p:spPr bwMode="auto">
          <a:xfrm>
            <a:off x="7026910" y="2382520"/>
            <a:ext cx="893763" cy="8953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2118" tIns="31058" rIns="62118" bIns="31058" anchor="ctr"/>
          <a:p>
            <a:pPr algn="ctr">
              <a:lnSpc>
                <a:spcPct val="120000"/>
              </a:lnSpc>
            </a:pPr>
            <a:r>
              <a:rPr lang="zh-CN" sz="1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通报表彰</a:t>
            </a:r>
            <a:endParaRPr lang="zh-CN" sz="19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2" name="肘形连接符 11"/>
          <p:cNvCxnSpPr/>
          <p:nvPr/>
        </p:nvCxnSpPr>
        <p:spPr>
          <a:xfrm>
            <a:off x="5963285" y="1958340"/>
            <a:ext cx="1042670" cy="989330"/>
          </a:xfrm>
          <a:prstGeom prst="bentConnector3">
            <a:avLst>
              <a:gd name="adj1" fmla="val 500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肘形连接符 22"/>
          <p:cNvCxnSpPr/>
          <p:nvPr/>
        </p:nvCxnSpPr>
        <p:spPr>
          <a:xfrm flipV="1">
            <a:off x="5857240" y="2947670"/>
            <a:ext cx="1260475" cy="884555"/>
          </a:xfrm>
          <a:prstGeom prst="bentConnector3">
            <a:avLst>
              <a:gd name="adj1" fmla="val 500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5948045" y="2940050"/>
            <a:ext cx="1065530" cy="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502660" y="1432560"/>
            <a:ext cx="213868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2021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</a:t>
            </a:r>
            <a:r>
              <a:rPr lang="en-US" altLang="zh-CN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6-10</a:t>
            </a:r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月</a:t>
            </a:r>
            <a:endParaRPr lang="zh-CN" altLang="en-US" sz="140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联合第三方征信机构指定</a:t>
            </a:r>
            <a:endParaRPr lang="zh-CN" altLang="en-US" sz="140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r>
              <a:rPr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考核评分细则</a:t>
            </a:r>
            <a:endParaRPr lang="zh-CN" altLang="en-US" sz="140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30" grpId="0" bldLvl="0" animBg="1"/>
      <p:bldP spid="31" grpId="0" bldLvl="0" animBg="1"/>
      <p:bldP spid="32" grpId="0" bldLvl="0" animBg="1"/>
      <p:bldP spid="34" grpId="0" bldLvl="0" animBg="1"/>
      <p:bldP spid="36" grpId="0" bldLvl="0" animBg="1"/>
      <p:bldP spid="1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934511" y="183664"/>
            <a:ext cx="9956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>
                <a:solidFill>
                  <a:schemeClr val="accent1"/>
                </a:solidFill>
                <a:latin typeface="方正兰亭黑_GBK"/>
                <a:ea typeface="方正兰亭黑_GBK"/>
              </a:rPr>
              <a:t>试点考核</a:t>
            </a:r>
            <a:endParaRPr lang="zh-CN" altLang="en-US" sz="1600">
              <a:solidFill>
                <a:schemeClr val="accent1"/>
              </a:solidFill>
              <a:latin typeface="方正兰亭黑_GBK"/>
              <a:ea typeface="方正兰亭黑_GBK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5334000" y="596900"/>
          <a:ext cx="3519170" cy="3476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350"/>
                <a:gridCol w="259080"/>
                <a:gridCol w="988695"/>
                <a:gridCol w="419100"/>
                <a:gridCol w="417830"/>
                <a:gridCol w="417830"/>
                <a:gridCol w="495935"/>
                <a:gridCol w="260350"/>
              </a:tblGrid>
              <a:tr h="661670">
                <a:tc gridSpan="8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7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昆山市建筑节能协会年度考核评审组成员名单</a:t>
                      </a:r>
                      <a:endParaRPr lang="zh-CN" sz="7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（玻璃组）</a:t>
                      </a:r>
                      <a:endParaRPr lang="en-US" altLang="en-US" sz="7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5242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姓名</a:t>
                      </a:r>
                      <a:endParaRPr lang="zh-CN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工作单位</a:t>
                      </a:r>
                      <a:endParaRPr lang="zh-CN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公司任职</a:t>
                      </a:r>
                      <a:endParaRPr lang="zh-CN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文化学历</a:t>
                      </a:r>
                      <a:endParaRPr lang="zh-CN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专业职称</a:t>
                      </a:r>
                      <a:endParaRPr lang="zh-CN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手机号码</a:t>
                      </a:r>
                      <a:endParaRPr lang="zh-CN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  <a:endParaRPr lang="zh-CN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胡俊豪</a:t>
                      </a:r>
                      <a:endParaRPr lang="zh-CN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昆山创业钢化中空玻璃厂</a:t>
                      </a:r>
                      <a:endParaRPr lang="zh-CN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大学</a:t>
                      </a:r>
                      <a:endParaRPr lang="zh-CN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13962666517</a:t>
                      </a:r>
                      <a:endParaRPr lang="en-US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33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许华权</a:t>
                      </a:r>
                      <a:endParaRPr lang="zh-CN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昆山创业钢化中空玻璃厂</a:t>
                      </a:r>
                      <a:endParaRPr lang="zh-CN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厂长</a:t>
                      </a:r>
                      <a:endParaRPr lang="zh-CN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15050268493</a:t>
                      </a:r>
                      <a:endParaRPr lang="en-US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33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姜利华</a:t>
                      </a:r>
                      <a:endParaRPr lang="zh-CN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昆山江南中空玻璃有限公司</a:t>
                      </a:r>
                      <a:endParaRPr lang="zh-CN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副总</a:t>
                      </a:r>
                      <a:endParaRPr lang="zh-CN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大学</a:t>
                      </a:r>
                      <a:endParaRPr lang="zh-CN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工程师</a:t>
                      </a:r>
                      <a:endParaRPr lang="zh-CN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13862015536</a:t>
                      </a:r>
                      <a:endParaRPr lang="en-US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33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马金涛</a:t>
                      </a:r>
                      <a:endParaRPr lang="zh-CN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昆山宝隆玻璃工业有限公司</a:t>
                      </a:r>
                      <a:endParaRPr lang="zh-CN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厂长</a:t>
                      </a:r>
                      <a:endParaRPr lang="zh-CN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高中</a:t>
                      </a:r>
                      <a:endParaRPr lang="zh-CN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13405139616</a:t>
                      </a:r>
                      <a:endParaRPr lang="en-US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96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储飞</a:t>
                      </a:r>
                      <a:endParaRPr lang="zh-CN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昆山长华钢化有限公司</a:t>
                      </a:r>
                      <a:endParaRPr lang="zh-CN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厂长</a:t>
                      </a:r>
                      <a:endParaRPr lang="zh-CN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高中</a:t>
                      </a:r>
                      <a:endParaRPr lang="zh-CN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18913202861</a:t>
                      </a:r>
                      <a:endParaRPr lang="en-US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撒金刚</a:t>
                      </a:r>
                      <a:endParaRPr lang="zh-CN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昆山华新钢化玻璃厂</a:t>
                      </a:r>
                      <a:endParaRPr lang="zh-CN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厂长</a:t>
                      </a:r>
                      <a:endParaRPr lang="zh-CN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18912659311</a:t>
                      </a:r>
                      <a:endParaRPr lang="en-US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33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en-US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徐福明</a:t>
                      </a:r>
                      <a:endParaRPr lang="zh-CN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昆山三沣玻璃工业有限公司</a:t>
                      </a:r>
                      <a:endParaRPr lang="zh-CN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车间主任</a:t>
                      </a:r>
                      <a:endParaRPr lang="zh-CN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中专</a:t>
                      </a:r>
                      <a:endParaRPr lang="zh-CN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13732678120</a:t>
                      </a:r>
                      <a:endParaRPr lang="en-US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3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en-US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曹知强</a:t>
                      </a:r>
                      <a:endParaRPr lang="zh-CN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聚宝盆（苏州）特种玻璃股份有限公司</a:t>
                      </a:r>
                      <a:endParaRPr lang="zh-CN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副总</a:t>
                      </a:r>
                      <a:endParaRPr lang="zh-CN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13916322394</a:t>
                      </a:r>
                      <a:endParaRPr lang="en-US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33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en-US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是否需要加入第三方人员</a:t>
                      </a:r>
                      <a:endParaRPr lang="zh-CN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330">
                <a:tc gridSpan="8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本次检查组长曹知强 联系电话13916322394</a:t>
                      </a:r>
                      <a:r>
                        <a:rPr lang="en-US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</a:t>
                      </a:r>
                      <a:r>
                        <a:rPr lang="zh-CN" sz="4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集中地址：萧林路与港浦路加油站（河南商会）</a:t>
                      </a:r>
                      <a:endParaRPr lang="zh-CN" altLang="en-US" sz="4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" y="956945"/>
            <a:ext cx="4681855" cy="3116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934511" y="183664"/>
            <a:ext cx="14020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>
                <a:solidFill>
                  <a:schemeClr val="accent1"/>
                </a:solidFill>
                <a:latin typeface="方正兰亭黑_GBK"/>
                <a:ea typeface="方正兰亭黑_GBK"/>
              </a:rPr>
              <a:t>信用评价体系</a:t>
            </a:r>
            <a:endParaRPr lang="zh-CN" altLang="en-US" sz="1600">
              <a:solidFill>
                <a:schemeClr val="accent1"/>
              </a:solidFill>
              <a:latin typeface="方正兰亭黑_GBK"/>
              <a:ea typeface="方正兰亭黑_GBK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431800" y="355600"/>
          <a:ext cx="83439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870"/>
                <a:gridCol w="405130"/>
                <a:gridCol w="405130"/>
                <a:gridCol w="404495"/>
                <a:gridCol w="2432050"/>
                <a:gridCol w="405130"/>
                <a:gridCol w="404495"/>
                <a:gridCol w="404495"/>
                <a:gridCol w="405130"/>
                <a:gridCol w="404495"/>
                <a:gridCol w="405130"/>
                <a:gridCol w="1657350"/>
              </a:tblGrid>
              <a:tr h="184150">
                <a:tc gridSpan="1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2021年玻璃分会信用评价细则（一）</a:t>
                      </a:r>
                      <a:endParaRPr lang="zh-CN" altLang="en-US" sz="8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</a:tcPr>
                </a:tc>
              </a:tr>
              <a:tr h="184150">
                <a:tc gridSpan="1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被考核单位（盖章）：</a:t>
                      </a:r>
                      <a:endParaRPr lang="zh-CN" altLang="en-US" sz="8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 rowSpan="7"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基本信息</a:t>
                      </a:r>
                      <a:endParaRPr lang="zh-CN" sz="8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公司名称：</a:t>
                      </a:r>
                      <a:endParaRPr lang="zh-CN" sz="8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工商注册号：</a:t>
                      </a:r>
                      <a:endParaRPr lang="zh-CN" sz="8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7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公司住所：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统一社会信用代码：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60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法定代表人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姓名：</a:t>
                      </a: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             </a:t>
                      </a: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手机号码：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微信公众号：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60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2" gridSpan="3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联系方式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邮箱：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网址：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7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 gridSpan="3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联系人：</a:t>
                      </a: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           </a:t>
                      </a: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手机号码：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固定电话：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60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10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经营期限：</a:t>
                      </a: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</a:t>
                      </a: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年</a:t>
                      </a: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</a:t>
                      </a: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注册资本</a:t>
                      </a: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</a:t>
                      </a: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万元；员工总数：5人及以下（含5人）□</a:t>
                      </a: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</a:t>
                      </a: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5-20人（含20人）□</a:t>
                      </a: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</a:t>
                      </a: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20人以上□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7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公司成立并营业时间：3年及以下□；成立并营业3年至5年□；成立并营业5年以上（含5年）□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605">
                <a:tc rowSpan="2"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一级</a:t>
                      </a:r>
                      <a:endParaRPr lang="zh-CN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指标</a:t>
                      </a:r>
                      <a:endParaRPr lang="zh-CN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分值</a:t>
                      </a:r>
                      <a:endParaRPr lang="zh-CN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二级</a:t>
                      </a:r>
                      <a:endParaRPr lang="zh-CN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指标</a:t>
                      </a:r>
                      <a:endParaRPr lang="zh-CN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分值</a:t>
                      </a:r>
                      <a:endParaRPr lang="zh-CN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三级指标</a:t>
                      </a:r>
                      <a:endParaRPr lang="zh-CN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分值</a:t>
                      </a:r>
                      <a:endParaRPr lang="zh-CN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对应分值</a:t>
                      </a:r>
                      <a:endParaRPr lang="zh-CN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得分</a:t>
                      </a:r>
                      <a:endParaRPr lang="zh-CN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检查要点</a:t>
                      </a:r>
                      <a:endParaRPr lang="zh-CN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60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1项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2项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3项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4项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40970">
                <a:tc rowSpan="9"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基础</a:t>
                      </a:r>
                      <a:endParaRPr lang="zh-CN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资料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基础</a:t>
                      </a:r>
                      <a:endParaRPr lang="zh-CN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按规定应取得的强制认证证书齐全、有效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查看留存资料，无资料不得分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60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否</a:t>
                      </a: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</a:t>
                      </a: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是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60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按规定履行送检、备案手续，报告齐全，手续合法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查看留存资料，无资料不得分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7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否</a:t>
                      </a: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</a:t>
                      </a: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是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7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劳动用工依法合规，员工薪酬社保等各项权益得到有效保障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查看档案，核对资料，视情打分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24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否</a:t>
                      </a: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</a:t>
                      </a: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是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97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三年内有无失信记录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查看档案，核对资料，受行政处罚不得分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7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是</a:t>
                      </a: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</a:t>
                      </a: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否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60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小计</a:t>
                      </a:r>
                      <a:endParaRPr lang="zh-CN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70">
                <a:tc rowSpan="9"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量化</a:t>
                      </a:r>
                      <a:endParaRPr lang="zh-CN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管理</a:t>
                      </a:r>
                      <a:endParaRPr lang="zh-CN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信息</a:t>
                      </a:r>
                      <a:endParaRPr lang="zh-CN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（1）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设备</a:t>
                      </a:r>
                      <a:endParaRPr lang="zh-CN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状况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钢化炉状态良好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实地检查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60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否</a:t>
                      </a: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</a:t>
                      </a: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是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60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中空线设备状态良好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实地检查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7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否</a:t>
                      </a: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</a:t>
                      </a: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是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60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裁片设备状态良好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实地检查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60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否</a:t>
                      </a: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</a:t>
                      </a: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是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7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自检、磨边、清洗设备齐全，状态良好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实地检查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7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否</a:t>
                      </a: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</a:t>
                      </a: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是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24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小计</a:t>
                      </a:r>
                      <a:endParaRPr lang="zh-CN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9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70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本页小计得分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934511" y="183664"/>
            <a:ext cx="14020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>
                <a:solidFill>
                  <a:schemeClr val="accent1"/>
                </a:solidFill>
                <a:latin typeface="方正兰亭黑_GBK"/>
                <a:ea typeface="方正兰亭黑_GBK"/>
              </a:rPr>
              <a:t>信用评价体系</a:t>
            </a:r>
            <a:endParaRPr lang="zh-CN" altLang="en-US" sz="1600">
              <a:solidFill>
                <a:schemeClr val="accent1"/>
              </a:solidFill>
              <a:latin typeface="方正兰亭黑_GBK"/>
              <a:ea typeface="方正兰亭黑_GBK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403860" y="520700"/>
          <a:ext cx="8565515" cy="4313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425"/>
                <a:gridCol w="404495"/>
                <a:gridCol w="733425"/>
                <a:gridCol w="404495"/>
                <a:gridCol w="3254375"/>
                <a:gridCol w="403860"/>
                <a:gridCol w="341630"/>
                <a:gridCol w="342900"/>
                <a:gridCol w="340995"/>
                <a:gridCol w="342265"/>
                <a:gridCol w="403225"/>
                <a:gridCol w="860425"/>
              </a:tblGrid>
              <a:tr h="165735">
                <a:tc gridSpan="1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2021年玻璃分会信用评价细则（二）</a:t>
                      </a:r>
                      <a:endParaRPr lang="zh-CN" altLang="en-US" sz="8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66370">
                <a:tc row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一级指标</a:t>
                      </a:r>
                      <a:endParaRPr lang="zh-CN" sz="8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分值</a:t>
                      </a:r>
                      <a:endParaRPr lang="zh-CN" sz="8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二级指标</a:t>
                      </a:r>
                      <a:endParaRPr lang="zh-CN" sz="8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分值</a:t>
                      </a:r>
                      <a:endParaRPr lang="zh-CN" sz="8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三级指标</a:t>
                      </a:r>
                      <a:endParaRPr lang="zh-CN" sz="8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分值</a:t>
                      </a:r>
                      <a:endParaRPr lang="zh-CN" sz="8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对应分值</a:t>
                      </a:r>
                      <a:endParaRPr lang="zh-CN" altLang="en-US" sz="8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得分</a:t>
                      </a:r>
                      <a:endParaRPr lang="zh-CN" sz="8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检查要点</a:t>
                      </a:r>
                      <a:endParaRPr lang="zh-CN" sz="8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73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1项</a:t>
                      </a:r>
                      <a:endParaRPr lang="zh-CN" sz="8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2项</a:t>
                      </a:r>
                      <a:endParaRPr lang="zh-CN" sz="8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3项</a:t>
                      </a:r>
                      <a:endParaRPr lang="zh-CN" sz="8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8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4项</a:t>
                      </a:r>
                      <a:endParaRPr lang="zh-CN" sz="8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 rowSpan="7"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量化</a:t>
                      </a:r>
                      <a:endParaRPr lang="zh-CN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管理</a:t>
                      </a:r>
                      <a:endParaRPr lang="zh-CN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信息（2）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</a:t>
                      </a:r>
                      <a:endParaRPr lang="zh-CN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质量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原材料进货渠道正规，质量良好</a:t>
                      </a:r>
                      <a:endParaRPr lang="zh-CN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检查进货台账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36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否</a:t>
                      </a: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</a:t>
                      </a: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是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生产流程、加工工艺符合要求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实地检查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以上规定均不符合；符合1项规定；符合全部规定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63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成品、半成品质量良好，保护完好（目测无明显瑕疵）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实地检查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63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否</a:t>
                      </a: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</a:t>
                      </a: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质量良好但有瑕疵</a:t>
                      </a: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</a:t>
                      </a: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质量良好且无明显瑕疵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小计</a:t>
                      </a:r>
                      <a:endParaRPr lang="zh-CN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 rowSpan="14"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文明</a:t>
                      </a:r>
                      <a:endParaRPr lang="zh-CN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4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文明</a:t>
                      </a:r>
                      <a:endParaRPr lang="zh-CN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情况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厂容厂貌整洁完好，食堂卫生，厕所整洁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实地检查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63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否 1项 2项 3项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文明公约和规章制度、操作规程齐全，并在合适位置张贴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实地检查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63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否 1项 2项 3项齐全且张贴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小计</a:t>
                      </a:r>
                      <a:endParaRPr lang="zh-CN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36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9"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</a:t>
                      </a:r>
                      <a:endParaRPr lang="zh-CN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管理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有安全员、分管领导和安全生产制度、预案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实地检查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27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否</a:t>
                      </a: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</a:t>
                      </a: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2项 都有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电器设备、线路无老化，生产办公区无乱拉私接电路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实地检查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否</a:t>
                      </a: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</a:t>
                      </a: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1项 2项 3项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特种设备及其操作人员证照齐全、年检及时、使用规范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实地检查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否</a:t>
                      </a: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</a:t>
                      </a: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1项符合 全部符合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27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货物堆放规范有序，厂区消防通道畅通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实地检查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否</a:t>
                      </a: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</a:t>
                      </a: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1项符合 全部符合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36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小计</a:t>
                      </a:r>
                      <a:endParaRPr lang="zh-CN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</a:t>
                      </a: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635">
                <a:tc rowSpan="7"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文明</a:t>
                      </a:r>
                      <a:endParaRPr lang="zh-CN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</a:t>
                      </a:r>
                      <a:endParaRPr lang="zh-CN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存放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厂区布局合理，区域功能清楚，划分合理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27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否</a:t>
                      </a: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</a:t>
                      </a: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1项 2项 3项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成品、半成品分区摆放有序、标识清晰、保护措施完善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36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否</a:t>
                      </a: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</a:t>
                      </a: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1项 2项 3项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流程牌、标识牌醒目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否</a:t>
                      </a: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</a:t>
                      </a: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1项符合 全部符合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90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小计</a:t>
                      </a:r>
                      <a:endParaRPr lang="zh-CN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365">
                <a:tc gridSpan="5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0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本页小计得分</a:t>
                      </a:r>
                      <a:endParaRPr lang="zh-CN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</a:t>
                      </a: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 gridSpan="5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6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合计得分</a:t>
                      </a:r>
                      <a:endParaRPr lang="zh-CN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1" spc="6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1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600" b="0" spc="6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5400" marR="25400" marT="6350" marB="635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934511" y="183664"/>
            <a:ext cx="14020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>
                <a:solidFill>
                  <a:schemeClr val="accent1"/>
                </a:solidFill>
                <a:latin typeface="方正兰亭黑_GBK"/>
                <a:ea typeface="方正兰亭黑_GBK"/>
              </a:rPr>
              <a:t>信用评价体系</a:t>
            </a:r>
            <a:endParaRPr lang="zh-CN" altLang="en-US" sz="1600">
              <a:solidFill>
                <a:schemeClr val="accent1"/>
              </a:solidFill>
              <a:latin typeface="方正兰亭黑_GBK"/>
              <a:ea typeface="方正兰亭黑_GBK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288290" y="685800"/>
          <a:ext cx="8624570" cy="4244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435"/>
                <a:gridCol w="293370"/>
                <a:gridCol w="324485"/>
                <a:gridCol w="332105"/>
                <a:gridCol w="3296920"/>
                <a:gridCol w="316865"/>
                <a:gridCol w="347345"/>
                <a:gridCol w="347345"/>
                <a:gridCol w="347345"/>
                <a:gridCol w="347345"/>
                <a:gridCol w="408940"/>
                <a:gridCol w="1830070"/>
              </a:tblGrid>
              <a:tr h="220345">
                <a:tc gridSpan="1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2021年玻璃分会信用评价细则（三）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cap="flat"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cap="flat"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一级</a:t>
                      </a:r>
                      <a:endParaRPr lang="zh-CN" sz="8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指标</a:t>
                      </a:r>
                      <a:endParaRPr lang="zh-CN" altLang="en-US" sz="8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分值</a:t>
                      </a:r>
                      <a:endParaRPr lang="zh-CN" altLang="en-US" sz="8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二级</a:t>
                      </a:r>
                      <a:endParaRPr lang="zh-CN" sz="8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指标</a:t>
                      </a:r>
                      <a:endParaRPr lang="zh-CN" altLang="en-US" sz="8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分值</a:t>
                      </a:r>
                      <a:endParaRPr lang="zh-CN" altLang="en-US" sz="8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三级指标</a:t>
                      </a:r>
                      <a:endParaRPr lang="zh-CN" altLang="en-US" sz="8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分值</a:t>
                      </a:r>
                      <a:endParaRPr lang="zh-CN" altLang="en-US" sz="8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对应分值</a:t>
                      </a:r>
                      <a:endParaRPr lang="zh-CN" altLang="en-US" sz="8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得分</a:t>
                      </a:r>
                      <a:endParaRPr lang="zh-CN" altLang="en-US" sz="8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检查要点</a:t>
                      </a:r>
                      <a:endParaRPr lang="zh-CN" altLang="en-US" sz="8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84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1项</a:t>
                      </a:r>
                      <a:endParaRPr lang="zh-CN" altLang="en-US" sz="8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2项</a:t>
                      </a:r>
                      <a:endParaRPr lang="zh-CN" altLang="en-US" sz="8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3项</a:t>
                      </a:r>
                      <a:endParaRPr lang="zh-CN" altLang="en-US" sz="8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4项</a:t>
                      </a:r>
                      <a:endParaRPr lang="zh-CN" altLang="en-US" sz="8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 row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加分</a:t>
                      </a:r>
                      <a:endParaRPr lang="zh-CN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因素</a:t>
                      </a: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三年内是否有捐赠等慈善记录</a:t>
                      </a:r>
                      <a:endParaRPr lang="zh-CN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由被考单位主动提供、经考核组认定计分</a:t>
                      </a:r>
                      <a:endParaRPr lang="zh-CN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21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无</a:t>
                      </a:r>
                      <a:r>
                        <a:rPr lang="en-US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</a:t>
                      </a:r>
                      <a:r>
                        <a:rPr lang="zh-CN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有</a:t>
                      </a: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09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当年度获得荣誉</a:t>
                      </a:r>
                      <a:endParaRPr lang="zh-CN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由被考单位主动提供、经考核组认定计分</a:t>
                      </a:r>
                      <a:endParaRPr lang="zh-CN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21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无 昆山级 苏州级 省级</a:t>
                      </a:r>
                      <a:endParaRPr lang="zh-CN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09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运用新工艺、新材料</a:t>
                      </a:r>
                      <a:endParaRPr lang="zh-CN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由被考单位主动提供、经考核组认定计分</a:t>
                      </a:r>
                      <a:endParaRPr lang="zh-CN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84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无 一项 一项及以上</a:t>
                      </a:r>
                      <a:endParaRPr lang="zh-CN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210">
                <a:tc row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扣分</a:t>
                      </a:r>
                      <a:endParaRPr lang="zh-CN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因素</a:t>
                      </a: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缺席协会组织活动</a:t>
                      </a:r>
                      <a:endParaRPr lang="zh-CN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根据活动签到统计</a:t>
                      </a:r>
                      <a:endParaRPr lang="zh-CN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84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无 1次 1-3次 3次及以上</a:t>
                      </a:r>
                      <a:endParaRPr lang="zh-CN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21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当年度发生安全生产事故</a:t>
                      </a:r>
                      <a:endParaRPr lang="zh-CN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根据事故认定责任评分</a:t>
                      </a:r>
                      <a:endParaRPr lang="zh-CN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84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无 责任较小 责任较大 责任严重</a:t>
                      </a:r>
                      <a:endParaRPr lang="zh-CN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21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当年度工程质量引发群体投诉、上访事件</a:t>
                      </a:r>
                      <a:endParaRPr lang="zh-CN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根据社会影响评分</a:t>
                      </a:r>
                      <a:endParaRPr lang="zh-CN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84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无 社会影响较小 影响较大 影响严重</a:t>
                      </a:r>
                      <a:endParaRPr lang="zh-CN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48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被考核单位负责人（签字）</a:t>
                      </a:r>
                      <a:r>
                        <a:rPr lang="en-US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         </a:t>
                      </a:r>
                      <a:r>
                        <a:rPr lang="zh-CN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现场考核人员代表（签字）</a:t>
                      </a:r>
                      <a:r>
                        <a:rPr lang="en-US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          </a:t>
                      </a: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日期：2021年</a:t>
                      </a:r>
                      <a:r>
                        <a:rPr lang="en-US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</a:t>
                      </a:r>
                      <a:r>
                        <a:rPr lang="zh-CN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月</a:t>
                      </a:r>
                      <a:r>
                        <a:rPr lang="en-US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</a:t>
                      </a:r>
                      <a:r>
                        <a:rPr lang="zh-CN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日</a:t>
                      </a: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 rowSpan="2">
                  <a:txBody>
                    <a:bodyPr/>
                    <a:p>
                      <a:pPr indent="0">
                        <a:buNone/>
                      </a:pPr>
                      <a:r>
                        <a:rPr lang="zh-CN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一票</a:t>
                      </a:r>
                      <a:endParaRPr lang="zh-CN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否决</a:t>
                      </a: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信用中国上出现较重失信行为，直接判定为D级</a:t>
                      </a:r>
                      <a:endParaRPr lang="zh-CN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非现场考核</a:t>
                      </a:r>
                      <a:endParaRPr lang="zh-CN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84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信用中国出现严重失信行为，直接判定为E级</a:t>
                      </a:r>
                      <a:endParaRPr lang="zh-CN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56210">
                <a:tc gridSpan="12">
                  <a:txBody>
                    <a:bodyPr/>
                    <a:p>
                      <a:pPr indent="0">
                        <a:buNone/>
                      </a:pPr>
                      <a:r>
                        <a:rPr lang="zh-CN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被考核单位负责人（签字）</a:t>
                      </a:r>
                      <a:r>
                        <a:rPr lang="en-US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        </a:t>
                      </a:r>
                      <a:r>
                        <a:rPr lang="zh-CN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考核人员（签字）</a:t>
                      </a:r>
                      <a:r>
                        <a:rPr lang="en-US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               </a:t>
                      </a:r>
                      <a:r>
                        <a:rPr lang="zh-CN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日期：2021年</a:t>
                      </a:r>
                      <a:r>
                        <a:rPr lang="en-US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</a:t>
                      </a:r>
                      <a:r>
                        <a:rPr lang="zh-CN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月</a:t>
                      </a:r>
                      <a:r>
                        <a:rPr lang="en-US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</a:t>
                      </a:r>
                      <a:r>
                        <a:rPr lang="zh-CN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日</a:t>
                      </a: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 gridSpan="4">
                  <a:txBody>
                    <a:bodyPr/>
                    <a:p>
                      <a:pPr indent="0">
                        <a:buNone/>
                      </a:pPr>
                      <a:r>
                        <a:rPr lang="zh-CN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总得分：</a:t>
                      </a:r>
                      <a:r>
                        <a:rPr lang="en-US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     </a:t>
                      </a:r>
                      <a:endParaRPr 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核定等级：</a:t>
                      </a: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gridSpan="8">
                  <a:txBody>
                    <a:bodyPr/>
                    <a:p>
                      <a:pPr indent="0">
                        <a:buNone/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          </a:t>
                      </a:r>
                      <a:r>
                        <a:rPr lang="zh-CN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复核人员（签字）</a:t>
                      </a:r>
                      <a:r>
                        <a:rPr lang="en-US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                            </a:t>
                      </a:r>
                      <a:r>
                        <a:rPr lang="zh-CN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日期：2021年</a:t>
                      </a:r>
                      <a:r>
                        <a:rPr lang="en-US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</a:t>
                      </a:r>
                      <a:r>
                        <a:rPr lang="zh-CN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月</a:t>
                      </a:r>
                      <a:r>
                        <a:rPr lang="en-US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</a:t>
                      </a:r>
                      <a:r>
                        <a:rPr lang="zh-CN" sz="6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日</a:t>
                      </a:r>
                      <a:endParaRPr lang="en-US" altLang="en-US" sz="6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934511" y="183664"/>
            <a:ext cx="9956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>
                <a:solidFill>
                  <a:schemeClr val="accent1"/>
                </a:solidFill>
                <a:latin typeface="方正兰亭黑_GBK"/>
                <a:ea typeface="方正兰亭黑_GBK"/>
              </a:rPr>
              <a:t>考核结果</a:t>
            </a:r>
            <a:endParaRPr lang="zh-CN" altLang="en-US" sz="1600">
              <a:solidFill>
                <a:schemeClr val="accent1"/>
              </a:solidFill>
              <a:latin typeface="方正兰亭黑_GBK"/>
              <a:ea typeface="方正兰亭黑_GB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5"/>
          <p:cNvSpPr txBox="1">
            <a:spLocks noChangeArrowheads="1"/>
          </p:cNvSpPr>
          <p:nvPr/>
        </p:nvSpPr>
        <p:spPr bwMode="auto">
          <a:xfrm>
            <a:off x="1057255" y="2169074"/>
            <a:ext cx="20425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smtClean="0">
                <a:solidFill>
                  <a:schemeClr val="accent1"/>
                </a:solidFill>
                <a:latin typeface="方正兰亭黑_GBK"/>
                <a:ea typeface="方正兰亭黑_GBK"/>
              </a:rPr>
              <a:t>CONTENTS</a:t>
            </a:r>
            <a:endParaRPr lang="zh-CN" altLang="en-US" sz="2400" b="1">
              <a:solidFill>
                <a:schemeClr val="accent1"/>
              </a:solidFill>
              <a:latin typeface="方正兰亭黑_GBK"/>
              <a:ea typeface="方正兰亭黑_GBK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170077" y="2636516"/>
            <a:ext cx="35401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5255052" y="831194"/>
            <a:ext cx="232005" cy="232005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269021" y="1493054"/>
            <a:ext cx="232005" cy="232005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5282991" y="2255879"/>
            <a:ext cx="232005" cy="232005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5335061" y="3025324"/>
            <a:ext cx="232005" cy="232005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24"/>
          <p:cNvSpPr txBox="1"/>
          <p:nvPr/>
        </p:nvSpPr>
        <p:spPr>
          <a:xfrm>
            <a:off x="5578237" y="770731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800" dirty="0">
                <a:solidFill>
                  <a:srgbClr val="244B6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01</a:t>
            </a:r>
            <a:r>
              <a:rPr lang="zh-CN" altLang="en-US" sz="1800" dirty="0">
                <a:solidFill>
                  <a:srgbClr val="244B6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会员管理</a:t>
            </a:r>
            <a:endParaRPr lang="zh-CN" altLang="en-US" sz="1800" dirty="0">
              <a:solidFill>
                <a:srgbClr val="244B6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TextBox 24"/>
          <p:cNvSpPr txBox="1"/>
          <p:nvPr/>
        </p:nvSpPr>
        <p:spPr>
          <a:xfrm>
            <a:off x="5613162" y="1439404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800" dirty="0">
                <a:solidFill>
                  <a:srgbClr val="244B6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02</a:t>
            </a:r>
            <a:r>
              <a:rPr lang="zh-CN" altLang="en-US" sz="1800" dirty="0">
                <a:solidFill>
                  <a:srgbClr val="244B6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培训机制</a:t>
            </a:r>
            <a:endParaRPr lang="zh-CN" altLang="en-US" sz="1800" dirty="0">
              <a:solidFill>
                <a:srgbClr val="244B6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TextBox 24"/>
          <p:cNvSpPr txBox="1"/>
          <p:nvPr/>
        </p:nvSpPr>
        <p:spPr>
          <a:xfrm>
            <a:off x="5620147" y="215529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800" dirty="0">
                <a:solidFill>
                  <a:srgbClr val="244B6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03</a:t>
            </a:r>
            <a:r>
              <a:rPr lang="zh-CN" altLang="en-US" sz="1800" dirty="0">
                <a:solidFill>
                  <a:srgbClr val="244B6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考核评比</a:t>
            </a:r>
            <a:endParaRPr lang="zh-CN" altLang="en-US" sz="1800" dirty="0">
              <a:solidFill>
                <a:srgbClr val="244B6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TextBox 24"/>
          <p:cNvSpPr txBox="1"/>
          <p:nvPr/>
        </p:nvSpPr>
        <p:spPr>
          <a:xfrm>
            <a:off x="5620147" y="297230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800" dirty="0">
                <a:solidFill>
                  <a:srgbClr val="244B6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04</a:t>
            </a:r>
            <a:r>
              <a:rPr lang="zh-CN" altLang="en-US" sz="1800" dirty="0">
                <a:solidFill>
                  <a:srgbClr val="244B6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结果运用</a:t>
            </a:r>
            <a:endParaRPr lang="zh-CN" altLang="en-US" sz="1800" dirty="0">
              <a:solidFill>
                <a:srgbClr val="244B6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335061" y="3802564"/>
            <a:ext cx="232005" cy="232005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24"/>
          <p:cNvSpPr txBox="1"/>
          <p:nvPr/>
        </p:nvSpPr>
        <p:spPr>
          <a:xfrm>
            <a:off x="5686187" y="374954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800" dirty="0">
                <a:solidFill>
                  <a:srgbClr val="244B6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lang="en-US" sz="1800" dirty="0">
                <a:solidFill>
                  <a:srgbClr val="244B6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800" dirty="0">
                <a:solidFill>
                  <a:srgbClr val="244B6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责任担当</a:t>
            </a:r>
            <a:endParaRPr lang="zh-CN" altLang="en-US" sz="1800" dirty="0">
              <a:solidFill>
                <a:srgbClr val="244B6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2694479" y="1615989"/>
            <a:ext cx="79502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>
                <a:solidFill>
                  <a:schemeClr val="accent1"/>
                </a:solidFill>
                <a:latin typeface="方正兰亭黑_GBK"/>
                <a:ea typeface="方正兰亭黑_GBK"/>
              </a:rPr>
              <a:t>目</a:t>
            </a:r>
            <a:endParaRPr lang="zh-CN" altLang="en-US" sz="4800" b="1">
              <a:solidFill>
                <a:schemeClr val="accent1"/>
              </a:solidFill>
              <a:latin typeface="方正兰亭黑_GBK"/>
              <a:ea typeface="方正兰亭黑_GBK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b="1">
                <a:solidFill>
                  <a:schemeClr val="accent1"/>
                </a:solidFill>
                <a:latin typeface="方正兰亭黑_GBK"/>
                <a:ea typeface="方正兰亭黑_GBK"/>
              </a:rPr>
              <a:t>录</a:t>
            </a:r>
            <a:endParaRPr lang="zh-CN" altLang="en-US" sz="4800" b="1">
              <a:solidFill>
                <a:schemeClr val="accent1"/>
              </a:solidFill>
              <a:latin typeface="方正兰亭黑_GBK"/>
              <a:ea typeface="方正兰亭黑_GB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  <p:bldP spid="9" grpId="1"/>
      <p:bldP spid="2" grpId="1"/>
      <p:bldP spid="3" grpId="1"/>
      <p:bldP spid="4" grpId="1"/>
      <p:bldP spid="10" grpId="0"/>
      <p:bldP spid="1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1491775" y="1933669"/>
            <a:ext cx="1676757" cy="1676757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686851" y="2118291"/>
            <a:ext cx="1307513" cy="1307513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5"/>
          <p:cNvSpPr txBox="1">
            <a:spLocks noChangeArrowheads="1"/>
          </p:cNvSpPr>
          <p:nvPr/>
        </p:nvSpPr>
        <p:spPr bwMode="auto">
          <a:xfrm>
            <a:off x="1926008" y="2356549"/>
            <a:ext cx="79756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800" b="1" smtClean="0">
                <a:solidFill>
                  <a:schemeClr val="bg1"/>
                </a:solidFill>
                <a:latin typeface="方正兰亭黑_GBK"/>
                <a:ea typeface="方正兰亭黑_GBK"/>
              </a:rPr>
              <a:t>04</a:t>
            </a:r>
            <a:endParaRPr lang="zh-CN" altLang="en-US" sz="4800" b="1">
              <a:solidFill>
                <a:schemeClr val="bg1"/>
              </a:solidFill>
              <a:latin typeface="方正兰亭黑_GBK"/>
              <a:ea typeface="方正兰亭黑_GBK"/>
            </a:endParaRPr>
          </a:p>
        </p:txBody>
      </p:sp>
      <p:sp>
        <p:nvSpPr>
          <p:cNvPr id="16" name="文本框 5"/>
          <p:cNvSpPr txBox="1">
            <a:spLocks noChangeArrowheads="1"/>
          </p:cNvSpPr>
          <p:nvPr/>
        </p:nvSpPr>
        <p:spPr bwMode="auto">
          <a:xfrm>
            <a:off x="3500261" y="1943644"/>
            <a:ext cx="119888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accent1"/>
                </a:solidFill>
                <a:latin typeface="方正兰亭黑_GBK"/>
                <a:ea typeface="方正兰亭黑_GBK"/>
              </a:rPr>
              <a:t>结果运用</a:t>
            </a:r>
            <a:endParaRPr lang="zh-CN" altLang="en-US" sz="2000">
              <a:solidFill>
                <a:schemeClr val="accent1"/>
              </a:solidFill>
              <a:latin typeface="方正兰亭黑_GBK"/>
              <a:ea typeface="方正兰亭黑_GBK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605703" y="2597940"/>
            <a:ext cx="34190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3605530" y="2773680"/>
            <a:ext cx="1231265" cy="305435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smtClean="0">
                <a:latin typeface="+mj-lt"/>
              </a:rPr>
              <a:t>PART FOUR</a:t>
            </a:r>
            <a:endParaRPr lang="zh-CN" altLang="en-US" sz="1200">
              <a:latin typeface="+mj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772931" y="1944597"/>
            <a:ext cx="390517" cy="390517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417110" y="2261397"/>
            <a:ext cx="286781" cy="286781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273719" y="3647274"/>
            <a:ext cx="160345" cy="160345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686851" y="3308201"/>
            <a:ext cx="220530" cy="220530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3016329" y="2979248"/>
            <a:ext cx="228296" cy="228296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2839822" y="3599497"/>
            <a:ext cx="154542" cy="154542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252338" y="2979248"/>
            <a:ext cx="99708" cy="99708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/>
        </p:nvCxnSpPr>
        <p:spPr>
          <a:xfrm>
            <a:off x="1032788" y="522218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645160" y="594995"/>
            <a:ext cx="3753485" cy="299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Open Sans" panose="020B0606030504020204"/>
                <a:sym typeface="+mn-ea"/>
              </a:rPr>
              <a:t>会刊（2021第1期）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Open Sans" panose="020B0606030504020204"/>
              <a:sym typeface="+mn-ea"/>
            </a:endParaRPr>
          </a:p>
        </p:txBody>
      </p:sp>
      <p:sp>
        <p:nvSpPr>
          <p:cNvPr id="8" name="文本框 5"/>
          <p:cNvSpPr txBox="1">
            <a:spLocks noChangeArrowheads="1"/>
          </p:cNvSpPr>
          <p:nvPr/>
        </p:nvSpPr>
        <p:spPr bwMode="auto">
          <a:xfrm>
            <a:off x="934511" y="218589"/>
            <a:ext cx="9956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>
                <a:solidFill>
                  <a:schemeClr val="accent1"/>
                </a:solidFill>
                <a:latin typeface="方正兰亭黑_GBK"/>
                <a:ea typeface="方正兰亭黑_GBK"/>
              </a:rPr>
              <a:t>会员风采</a:t>
            </a:r>
            <a:endParaRPr lang="zh-CN" altLang="en-US" sz="1600">
              <a:solidFill>
                <a:schemeClr val="accent1"/>
              </a:solidFill>
              <a:latin typeface="方正兰亭黑_GBK"/>
              <a:ea typeface="方正兰亭黑_GBK"/>
            </a:endParaRPr>
          </a:p>
        </p:txBody>
      </p:sp>
      <p:sp>
        <p:nvSpPr>
          <p:cNvPr id="21" name="文本框 5"/>
          <p:cNvSpPr txBox="1">
            <a:spLocks noChangeArrowheads="1"/>
          </p:cNvSpPr>
          <p:nvPr/>
        </p:nvSpPr>
        <p:spPr bwMode="auto">
          <a:xfrm>
            <a:off x="420024" y="278417"/>
            <a:ext cx="335280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smtClean="0">
                <a:solidFill>
                  <a:schemeClr val="bg1"/>
                </a:solidFill>
                <a:latin typeface="方正兰亭黑_GBK"/>
                <a:ea typeface="方正兰亭黑_GBK"/>
              </a:rPr>
              <a:t>04</a:t>
            </a:r>
            <a:endParaRPr lang="zh-CN" altLang="en-US" sz="1200">
              <a:solidFill>
                <a:schemeClr val="bg1"/>
              </a:solidFill>
              <a:latin typeface="方正兰亭黑_GBK"/>
              <a:ea typeface="方正兰亭黑_GBK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4160" y="828675"/>
            <a:ext cx="3317875" cy="41249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035" y="893445"/>
            <a:ext cx="2714625" cy="39941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355" y="963930"/>
            <a:ext cx="2874645" cy="3852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276600" y="2095500"/>
            <a:ext cx="293370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公众号截图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095625" y="1952625"/>
            <a:ext cx="2447925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检测费减免惠企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1491775" y="1933669"/>
            <a:ext cx="1676757" cy="1676757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686851" y="2118291"/>
            <a:ext cx="1307513" cy="1307513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5"/>
          <p:cNvSpPr txBox="1">
            <a:spLocks noChangeArrowheads="1"/>
          </p:cNvSpPr>
          <p:nvPr/>
        </p:nvSpPr>
        <p:spPr bwMode="auto">
          <a:xfrm>
            <a:off x="1926008" y="2356549"/>
            <a:ext cx="79756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800" b="1" smtClean="0">
                <a:solidFill>
                  <a:schemeClr val="bg1"/>
                </a:solidFill>
                <a:latin typeface="方正兰亭黑_GBK"/>
                <a:ea typeface="方正兰亭黑_GBK"/>
              </a:rPr>
              <a:t>05</a:t>
            </a:r>
            <a:endParaRPr lang="zh-CN" altLang="en-US" sz="4800" b="1">
              <a:solidFill>
                <a:schemeClr val="bg1"/>
              </a:solidFill>
              <a:latin typeface="方正兰亭黑_GBK"/>
              <a:ea typeface="方正兰亭黑_GBK"/>
            </a:endParaRPr>
          </a:p>
        </p:txBody>
      </p:sp>
      <p:sp>
        <p:nvSpPr>
          <p:cNvPr id="16" name="文本框 5"/>
          <p:cNvSpPr txBox="1">
            <a:spLocks noChangeArrowheads="1"/>
          </p:cNvSpPr>
          <p:nvPr/>
        </p:nvSpPr>
        <p:spPr bwMode="auto">
          <a:xfrm>
            <a:off x="3500261" y="1943644"/>
            <a:ext cx="119888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accent1"/>
                </a:solidFill>
                <a:latin typeface="方正兰亭黑_GBK"/>
                <a:ea typeface="方正兰亭黑_GBK"/>
              </a:rPr>
              <a:t>责任担当</a:t>
            </a:r>
            <a:endParaRPr lang="zh-CN" altLang="en-US" sz="2000">
              <a:solidFill>
                <a:schemeClr val="accent1"/>
              </a:solidFill>
              <a:latin typeface="方正兰亭黑_GBK"/>
              <a:ea typeface="方正兰亭黑_GBK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605703" y="2597940"/>
            <a:ext cx="34190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3605530" y="2773680"/>
            <a:ext cx="1231265" cy="305435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smtClean="0">
                <a:latin typeface="+mj-lt"/>
              </a:rPr>
              <a:t>PART FIVE</a:t>
            </a:r>
            <a:endParaRPr lang="zh-CN" altLang="en-US" sz="1200">
              <a:latin typeface="+mj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772931" y="1944597"/>
            <a:ext cx="390517" cy="390517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417110" y="2261397"/>
            <a:ext cx="286781" cy="286781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273719" y="3647274"/>
            <a:ext cx="160345" cy="160345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686851" y="3308201"/>
            <a:ext cx="220530" cy="220530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3016329" y="2979248"/>
            <a:ext cx="228296" cy="228296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2839822" y="3599497"/>
            <a:ext cx="154542" cy="154542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252338" y="2979248"/>
            <a:ext cx="99708" cy="99708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172460" y="1791335"/>
            <a:ext cx="154051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农民工实名制</a:t>
            </a:r>
            <a:r>
              <a:rPr lang="en-US" altLang="zh-CN"/>
              <a:t>100% </a:t>
            </a:r>
            <a:r>
              <a:rPr lang="zh-CN" altLang="en-US"/>
              <a:t>相关支撑文件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934511" y="183664"/>
            <a:ext cx="9956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>
                <a:solidFill>
                  <a:schemeClr val="accent1"/>
                </a:solidFill>
                <a:latin typeface="方正兰亭黑_GBK"/>
                <a:ea typeface="方正兰亭黑_GBK"/>
              </a:rPr>
              <a:t>公益慈善</a:t>
            </a:r>
            <a:endParaRPr lang="zh-CN" altLang="en-US" sz="1600">
              <a:solidFill>
                <a:schemeClr val="accent1"/>
              </a:solidFill>
              <a:latin typeface="方正兰亭黑_GBK"/>
              <a:ea typeface="方正兰亭黑_GBK"/>
            </a:endParaRPr>
          </a:p>
        </p:txBody>
      </p:sp>
      <p:sp>
        <p:nvSpPr>
          <p:cNvPr id="36" name="Freeform 203"/>
          <p:cNvSpPr>
            <a:spLocks noEditPoints="1"/>
          </p:cNvSpPr>
          <p:nvPr/>
        </p:nvSpPr>
        <p:spPr bwMode="auto">
          <a:xfrm>
            <a:off x="5193030" y="3342640"/>
            <a:ext cx="187325" cy="195580"/>
          </a:xfrm>
          <a:custGeom>
            <a:avLst/>
            <a:gdLst>
              <a:gd name="T0" fmla="*/ 240 w 245"/>
              <a:gd name="T1" fmla="*/ 155 h 254"/>
              <a:gd name="T2" fmla="*/ 211 w 245"/>
              <a:gd name="T3" fmla="*/ 137 h 254"/>
              <a:gd name="T4" fmla="*/ 211 w 245"/>
              <a:gd name="T5" fmla="*/ 118 h 254"/>
              <a:gd name="T6" fmla="*/ 207 w 245"/>
              <a:gd name="T7" fmla="*/ 100 h 254"/>
              <a:gd name="T8" fmla="*/ 231 w 245"/>
              <a:gd name="T9" fmla="*/ 76 h 254"/>
              <a:gd name="T10" fmla="*/ 232 w 245"/>
              <a:gd name="T11" fmla="*/ 64 h 254"/>
              <a:gd name="T12" fmla="*/ 217 w 245"/>
              <a:gd name="T13" fmla="*/ 43 h 254"/>
              <a:gd name="T14" fmla="*/ 205 w 245"/>
              <a:gd name="T15" fmla="*/ 40 h 254"/>
              <a:gd name="T16" fmla="*/ 175 w 245"/>
              <a:gd name="T17" fmla="*/ 55 h 254"/>
              <a:gd name="T18" fmla="*/ 141 w 245"/>
              <a:gd name="T19" fmla="*/ 40 h 254"/>
              <a:gd name="T20" fmla="*/ 133 w 245"/>
              <a:gd name="T21" fmla="*/ 7 h 254"/>
              <a:gd name="T22" fmla="*/ 123 w 245"/>
              <a:gd name="T23" fmla="*/ 1 h 254"/>
              <a:gd name="T24" fmla="*/ 96 w 245"/>
              <a:gd name="T25" fmla="*/ 3 h 254"/>
              <a:gd name="T26" fmla="*/ 88 w 245"/>
              <a:gd name="T27" fmla="*/ 12 h 254"/>
              <a:gd name="T28" fmla="*/ 86 w 245"/>
              <a:gd name="T29" fmla="*/ 46 h 254"/>
              <a:gd name="T30" fmla="*/ 57 w 245"/>
              <a:gd name="T31" fmla="*/ 68 h 254"/>
              <a:gd name="T32" fmla="*/ 24 w 245"/>
              <a:gd name="T33" fmla="*/ 59 h 254"/>
              <a:gd name="T34" fmla="*/ 13 w 245"/>
              <a:gd name="T35" fmla="*/ 64 h 254"/>
              <a:gd name="T36" fmla="*/ 2 w 245"/>
              <a:gd name="T37" fmla="*/ 88 h 254"/>
              <a:gd name="T38" fmla="*/ 6 w 245"/>
              <a:gd name="T39" fmla="*/ 99 h 254"/>
              <a:gd name="T40" fmla="*/ 34 w 245"/>
              <a:gd name="T41" fmla="*/ 118 h 254"/>
              <a:gd name="T42" fmla="*/ 34 w 245"/>
              <a:gd name="T43" fmla="*/ 136 h 254"/>
              <a:gd name="T44" fmla="*/ 38 w 245"/>
              <a:gd name="T45" fmla="*/ 155 h 254"/>
              <a:gd name="T46" fmla="*/ 14 w 245"/>
              <a:gd name="T47" fmla="*/ 179 h 254"/>
              <a:gd name="T48" fmla="*/ 13 w 245"/>
              <a:gd name="T49" fmla="*/ 190 h 254"/>
              <a:gd name="T50" fmla="*/ 28 w 245"/>
              <a:gd name="T51" fmla="*/ 212 h 254"/>
              <a:gd name="T52" fmla="*/ 40 w 245"/>
              <a:gd name="T53" fmla="*/ 215 h 254"/>
              <a:gd name="T54" fmla="*/ 70 w 245"/>
              <a:gd name="T55" fmla="*/ 199 h 254"/>
              <a:gd name="T56" fmla="*/ 104 w 245"/>
              <a:gd name="T57" fmla="*/ 214 h 254"/>
              <a:gd name="T58" fmla="*/ 113 w 245"/>
              <a:gd name="T59" fmla="*/ 247 h 254"/>
              <a:gd name="T60" fmla="*/ 122 w 245"/>
              <a:gd name="T61" fmla="*/ 254 h 254"/>
              <a:gd name="T62" fmla="*/ 149 w 245"/>
              <a:gd name="T63" fmla="*/ 251 h 254"/>
              <a:gd name="T64" fmla="*/ 157 w 245"/>
              <a:gd name="T65" fmla="*/ 243 h 254"/>
              <a:gd name="T66" fmla="*/ 159 w 245"/>
              <a:gd name="T67" fmla="*/ 209 h 254"/>
              <a:gd name="T68" fmla="*/ 188 w 245"/>
              <a:gd name="T69" fmla="*/ 187 h 254"/>
              <a:gd name="T70" fmla="*/ 221 w 245"/>
              <a:gd name="T71" fmla="*/ 196 h 254"/>
              <a:gd name="T72" fmla="*/ 232 w 245"/>
              <a:gd name="T73" fmla="*/ 191 h 254"/>
              <a:gd name="T74" fmla="*/ 243 w 245"/>
              <a:gd name="T75" fmla="*/ 167 h 254"/>
              <a:gd name="T76" fmla="*/ 240 w 245"/>
              <a:gd name="T77" fmla="*/ 155 h 254"/>
              <a:gd name="T78" fmla="*/ 127 w 245"/>
              <a:gd name="T79" fmla="*/ 174 h 254"/>
              <a:gd name="T80" fmla="*/ 76 w 245"/>
              <a:gd name="T81" fmla="*/ 132 h 254"/>
              <a:gd name="T82" fmla="*/ 118 w 245"/>
              <a:gd name="T83" fmla="*/ 80 h 254"/>
              <a:gd name="T84" fmla="*/ 170 w 245"/>
              <a:gd name="T85" fmla="*/ 123 h 254"/>
              <a:gd name="T86" fmla="*/ 127 w 245"/>
              <a:gd name="T87" fmla="*/ 17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5" h="254">
                <a:moveTo>
                  <a:pt x="240" y="155"/>
                </a:moveTo>
                <a:cubicBezTo>
                  <a:pt x="211" y="137"/>
                  <a:pt x="211" y="137"/>
                  <a:pt x="211" y="137"/>
                </a:cubicBezTo>
                <a:cubicBezTo>
                  <a:pt x="212" y="131"/>
                  <a:pt x="212" y="124"/>
                  <a:pt x="211" y="118"/>
                </a:cubicBezTo>
                <a:cubicBezTo>
                  <a:pt x="210" y="112"/>
                  <a:pt x="209" y="106"/>
                  <a:pt x="207" y="100"/>
                </a:cubicBezTo>
                <a:cubicBezTo>
                  <a:pt x="231" y="76"/>
                  <a:pt x="231" y="76"/>
                  <a:pt x="231" y="76"/>
                </a:cubicBezTo>
                <a:cubicBezTo>
                  <a:pt x="234" y="73"/>
                  <a:pt x="235" y="68"/>
                  <a:pt x="232" y="64"/>
                </a:cubicBezTo>
                <a:cubicBezTo>
                  <a:pt x="217" y="43"/>
                  <a:pt x="217" y="43"/>
                  <a:pt x="217" y="43"/>
                </a:cubicBezTo>
                <a:cubicBezTo>
                  <a:pt x="214" y="39"/>
                  <a:pt x="209" y="38"/>
                  <a:pt x="205" y="40"/>
                </a:cubicBezTo>
                <a:cubicBezTo>
                  <a:pt x="175" y="55"/>
                  <a:pt x="175" y="55"/>
                  <a:pt x="175" y="55"/>
                </a:cubicBezTo>
                <a:cubicBezTo>
                  <a:pt x="165" y="48"/>
                  <a:pt x="154" y="43"/>
                  <a:pt x="141" y="40"/>
                </a:cubicBezTo>
                <a:cubicBezTo>
                  <a:pt x="133" y="7"/>
                  <a:pt x="133" y="7"/>
                  <a:pt x="133" y="7"/>
                </a:cubicBezTo>
                <a:cubicBezTo>
                  <a:pt x="132" y="3"/>
                  <a:pt x="127" y="0"/>
                  <a:pt x="123" y="1"/>
                </a:cubicBezTo>
                <a:cubicBezTo>
                  <a:pt x="96" y="3"/>
                  <a:pt x="96" y="3"/>
                  <a:pt x="96" y="3"/>
                </a:cubicBezTo>
                <a:cubicBezTo>
                  <a:pt x="92" y="4"/>
                  <a:pt x="89" y="8"/>
                  <a:pt x="88" y="12"/>
                </a:cubicBezTo>
                <a:cubicBezTo>
                  <a:pt x="86" y="46"/>
                  <a:pt x="86" y="46"/>
                  <a:pt x="86" y="46"/>
                </a:cubicBezTo>
                <a:cubicBezTo>
                  <a:pt x="75" y="51"/>
                  <a:pt x="65" y="59"/>
                  <a:pt x="57" y="68"/>
                </a:cubicBezTo>
                <a:cubicBezTo>
                  <a:pt x="24" y="59"/>
                  <a:pt x="24" y="59"/>
                  <a:pt x="24" y="59"/>
                </a:cubicBezTo>
                <a:cubicBezTo>
                  <a:pt x="20" y="58"/>
                  <a:pt x="15" y="60"/>
                  <a:pt x="13" y="64"/>
                </a:cubicBezTo>
                <a:cubicBezTo>
                  <a:pt x="2" y="88"/>
                  <a:pt x="2" y="88"/>
                  <a:pt x="2" y="88"/>
                </a:cubicBezTo>
                <a:cubicBezTo>
                  <a:pt x="0" y="92"/>
                  <a:pt x="2" y="97"/>
                  <a:pt x="6" y="99"/>
                </a:cubicBezTo>
                <a:cubicBezTo>
                  <a:pt x="34" y="118"/>
                  <a:pt x="34" y="118"/>
                  <a:pt x="34" y="118"/>
                </a:cubicBezTo>
                <a:cubicBezTo>
                  <a:pt x="34" y="124"/>
                  <a:pt x="34" y="130"/>
                  <a:pt x="34" y="136"/>
                </a:cubicBezTo>
                <a:cubicBezTo>
                  <a:pt x="35" y="143"/>
                  <a:pt x="36" y="149"/>
                  <a:pt x="38" y="155"/>
                </a:cubicBezTo>
                <a:cubicBezTo>
                  <a:pt x="14" y="179"/>
                  <a:pt x="14" y="179"/>
                  <a:pt x="14" y="179"/>
                </a:cubicBezTo>
                <a:cubicBezTo>
                  <a:pt x="11" y="182"/>
                  <a:pt x="10" y="187"/>
                  <a:pt x="13" y="190"/>
                </a:cubicBezTo>
                <a:cubicBezTo>
                  <a:pt x="28" y="212"/>
                  <a:pt x="28" y="212"/>
                  <a:pt x="28" y="212"/>
                </a:cubicBezTo>
                <a:cubicBezTo>
                  <a:pt x="31" y="215"/>
                  <a:pt x="36" y="217"/>
                  <a:pt x="40" y="215"/>
                </a:cubicBezTo>
                <a:cubicBezTo>
                  <a:pt x="70" y="199"/>
                  <a:pt x="70" y="199"/>
                  <a:pt x="70" y="199"/>
                </a:cubicBezTo>
                <a:cubicBezTo>
                  <a:pt x="80" y="206"/>
                  <a:pt x="92" y="212"/>
                  <a:pt x="104" y="214"/>
                </a:cubicBezTo>
                <a:cubicBezTo>
                  <a:pt x="113" y="247"/>
                  <a:pt x="113" y="247"/>
                  <a:pt x="113" y="247"/>
                </a:cubicBezTo>
                <a:cubicBezTo>
                  <a:pt x="114" y="251"/>
                  <a:pt x="118" y="254"/>
                  <a:pt x="122" y="254"/>
                </a:cubicBezTo>
                <a:cubicBezTo>
                  <a:pt x="149" y="251"/>
                  <a:pt x="149" y="251"/>
                  <a:pt x="149" y="251"/>
                </a:cubicBezTo>
                <a:cubicBezTo>
                  <a:pt x="153" y="251"/>
                  <a:pt x="157" y="247"/>
                  <a:pt x="157" y="243"/>
                </a:cubicBezTo>
                <a:cubicBezTo>
                  <a:pt x="159" y="209"/>
                  <a:pt x="159" y="209"/>
                  <a:pt x="159" y="209"/>
                </a:cubicBezTo>
                <a:cubicBezTo>
                  <a:pt x="170" y="203"/>
                  <a:pt x="180" y="196"/>
                  <a:pt x="188" y="187"/>
                </a:cubicBezTo>
                <a:cubicBezTo>
                  <a:pt x="221" y="196"/>
                  <a:pt x="221" y="196"/>
                  <a:pt x="221" y="196"/>
                </a:cubicBezTo>
                <a:cubicBezTo>
                  <a:pt x="226" y="197"/>
                  <a:pt x="230" y="195"/>
                  <a:pt x="232" y="191"/>
                </a:cubicBezTo>
                <a:cubicBezTo>
                  <a:pt x="243" y="167"/>
                  <a:pt x="243" y="167"/>
                  <a:pt x="243" y="167"/>
                </a:cubicBezTo>
                <a:cubicBezTo>
                  <a:pt x="245" y="163"/>
                  <a:pt x="243" y="158"/>
                  <a:pt x="240" y="155"/>
                </a:cubicBezTo>
                <a:close/>
                <a:moveTo>
                  <a:pt x="127" y="174"/>
                </a:moveTo>
                <a:cubicBezTo>
                  <a:pt x="102" y="177"/>
                  <a:pt x="78" y="158"/>
                  <a:pt x="76" y="132"/>
                </a:cubicBezTo>
                <a:cubicBezTo>
                  <a:pt x="73" y="106"/>
                  <a:pt x="92" y="83"/>
                  <a:pt x="118" y="80"/>
                </a:cubicBezTo>
                <a:cubicBezTo>
                  <a:pt x="144" y="78"/>
                  <a:pt x="167" y="97"/>
                  <a:pt x="170" y="123"/>
                </a:cubicBezTo>
                <a:cubicBezTo>
                  <a:pt x="172" y="148"/>
                  <a:pt x="153" y="172"/>
                  <a:pt x="127" y="1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defTabSz="914400">
              <a:defRPr/>
            </a:pPr>
            <a:endParaRPr lang="en-AU" sz="1800" kern="0">
              <a:solidFill>
                <a:srgbClr val="000000"/>
              </a:solidFill>
              <a:latin typeface="微软雅黑" panose="020B0503020204020204" pitchFamily="34" charset="-122"/>
              <a:ea typeface="Microsoft YaHei UI" panose="020B0503020204020204" charset="-122"/>
            </a:endParaRPr>
          </a:p>
        </p:txBody>
      </p:sp>
      <p:grpSp>
        <p:nvGrpSpPr>
          <p:cNvPr id="38" name="Group 259"/>
          <p:cNvGrpSpPr/>
          <p:nvPr/>
        </p:nvGrpSpPr>
        <p:grpSpPr>
          <a:xfrm>
            <a:off x="4941888" y="2143946"/>
            <a:ext cx="388938" cy="446088"/>
            <a:chOff x="4638675" y="4654550"/>
            <a:chExt cx="388938" cy="446088"/>
          </a:xfrm>
          <a:solidFill>
            <a:schemeClr val="bg1"/>
          </a:solidFill>
        </p:grpSpPr>
        <p:sp>
          <p:nvSpPr>
            <p:cNvPr id="39" name="Freeform 241"/>
            <p:cNvSpPr>
              <a:spLocks noEditPoints="1"/>
            </p:cNvSpPr>
            <p:nvPr/>
          </p:nvSpPr>
          <p:spPr bwMode="auto">
            <a:xfrm>
              <a:off x="4638675" y="4654550"/>
              <a:ext cx="388938" cy="446088"/>
            </a:xfrm>
            <a:custGeom>
              <a:avLst/>
              <a:gdLst>
                <a:gd name="T0" fmla="*/ 507 w 507"/>
                <a:gd name="T1" fmla="*/ 118 h 581"/>
                <a:gd name="T2" fmla="*/ 507 w 507"/>
                <a:gd name="T3" fmla="*/ 143 h 581"/>
                <a:gd name="T4" fmla="*/ 506 w 507"/>
                <a:gd name="T5" fmla="*/ 229 h 581"/>
                <a:gd name="T6" fmla="*/ 496 w 507"/>
                <a:gd name="T7" fmla="*/ 296 h 581"/>
                <a:gd name="T8" fmla="*/ 268 w 507"/>
                <a:gd name="T9" fmla="*/ 576 h 581"/>
                <a:gd name="T10" fmla="*/ 257 w 507"/>
                <a:gd name="T11" fmla="*/ 580 h 581"/>
                <a:gd name="T12" fmla="*/ 253 w 507"/>
                <a:gd name="T13" fmla="*/ 581 h 581"/>
                <a:gd name="T14" fmla="*/ 250 w 507"/>
                <a:gd name="T15" fmla="*/ 580 h 581"/>
                <a:gd name="T16" fmla="*/ 239 w 507"/>
                <a:gd name="T17" fmla="*/ 576 h 581"/>
                <a:gd name="T18" fmla="*/ 10 w 507"/>
                <a:gd name="T19" fmla="*/ 296 h 581"/>
                <a:gd name="T20" fmla="*/ 1 w 507"/>
                <a:gd name="T21" fmla="*/ 229 h 581"/>
                <a:gd name="T22" fmla="*/ 0 w 507"/>
                <a:gd name="T23" fmla="*/ 143 h 581"/>
                <a:gd name="T24" fmla="*/ 0 w 507"/>
                <a:gd name="T25" fmla="*/ 118 h 581"/>
                <a:gd name="T26" fmla="*/ 7 w 507"/>
                <a:gd name="T27" fmla="*/ 109 h 581"/>
                <a:gd name="T28" fmla="*/ 31 w 507"/>
                <a:gd name="T29" fmla="*/ 102 h 581"/>
                <a:gd name="T30" fmla="*/ 148 w 507"/>
                <a:gd name="T31" fmla="*/ 44 h 581"/>
                <a:gd name="T32" fmla="*/ 253 w 507"/>
                <a:gd name="T33" fmla="*/ 0 h 581"/>
                <a:gd name="T34" fmla="*/ 359 w 507"/>
                <a:gd name="T35" fmla="*/ 44 h 581"/>
                <a:gd name="T36" fmla="*/ 476 w 507"/>
                <a:gd name="T37" fmla="*/ 102 h 581"/>
                <a:gd name="T38" fmla="*/ 500 w 507"/>
                <a:gd name="T39" fmla="*/ 109 h 581"/>
                <a:gd name="T40" fmla="*/ 507 w 507"/>
                <a:gd name="T41" fmla="*/ 118 h 581"/>
                <a:gd name="T42" fmla="*/ 488 w 507"/>
                <a:gd name="T43" fmla="*/ 125 h 581"/>
                <a:gd name="T44" fmla="*/ 471 w 507"/>
                <a:gd name="T45" fmla="*/ 120 h 581"/>
                <a:gd name="T46" fmla="*/ 349 w 507"/>
                <a:gd name="T47" fmla="*/ 59 h 581"/>
                <a:gd name="T48" fmla="*/ 253 w 507"/>
                <a:gd name="T49" fmla="*/ 19 h 581"/>
                <a:gd name="T50" fmla="*/ 158 w 507"/>
                <a:gd name="T51" fmla="*/ 59 h 581"/>
                <a:gd name="T52" fmla="*/ 36 w 507"/>
                <a:gd name="T53" fmla="*/ 120 h 581"/>
                <a:gd name="T54" fmla="*/ 19 w 507"/>
                <a:gd name="T55" fmla="*/ 125 h 581"/>
                <a:gd name="T56" fmla="*/ 19 w 507"/>
                <a:gd name="T57" fmla="*/ 143 h 581"/>
                <a:gd name="T58" fmla="*/ 20 w 507"/>
                <a:gd name="T59" fmla="*/ 228 h 581"/>
                <a:gd name="T60" fmla="*/ 29 w 507"/>
                <a:gd name="T61" fmla="*/ 292 h 581"/>
                <a:gd name="T62" fmla="*/ 245 w 507"/>
                <a:gd name="T63" fmla="*/ 559 h 581"/>
                <a:gd name="T64" fmla="*/ 253 w 507"/>
                <a:gd name="T65" fmla="*/ 562 h 581"/>
                <a:gd name="T66" fmla="*/ 262 w 507"/>
                <a:gd name="T67" fmla="*/ 559 h 581"/>
                <a:gd name="T68" fmla="*/ 478 w 507"/>
                <a:gd name="T69" fmla="*/ 292 h 581"/>
                <a:gd name="T70" fmla="*/ 487 w 507"/>
                <a:gd name="T71" fmla="*/ 228 h 581"/>
                <a:gd name="T72" fmla="*/ 488 w 507"/>
                <a:gd name="T73" fmla="*/ 143 h 581"/>
                <a:gd name="T74" fmla="*/ 488 w 507"/>
                <a:gd name="T75" fmla="*/ 125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7" h="581">
                  <a:moveTo>
                    <a:pt x="507" y="118"/>
                  </a:moveTo>
                  <a:cubicBezTo>
                    <a:pt x="507" y="143"/>
                    <a:pt x="507" y="143"/>
                    <a:pt x="507" y="143"/>
                  </a:cubicBezTo>
                  <a:cubicBezTo>
                    <a:pt x="507" y="151"/>
                    <a:pt x="507" y="217"/>
                    <a:pt x="506" y="229"/>
                  </a:cubicBezTo>
                  <a:cubicBezTo>
                    <a:pt x="504" y="252"/>
                    <a:pt x="501" y="275"/>
                    <a:pt x="496" y="296"/>
                  </a:cubicBezTo>
                  <a:cubicBezTo>
                    <a:pt x="451" y="505"/>
                    <a:pt x="276" y="573"/>
                    <a:pt x="268" y="576"/>
                  </a:cubicBezTo>
                  <a:cubicBezTo>
                    <a:pt x="257" y="580"/>
                    <a:pt x="257" y="580"/>
                    <a:pt x="257" y="580"/>
                  </a:cubicBezTo>
                  <a:cubicBezTo>
                    <a:pt x="256" y="581"/>
                    <a:pt x="255" y="581"/>
                    <a:pt x="253" y="581"/>
                  </a:cubicBezTo>
                  <a:cubicBezTo>
                    <a:pt x="252" y="581"/>
                    <a:pt x="251" y="581"/>
                    <a:pt x="250" y="580"/>
                  </a:cubicBezTo>
                  <a:cubicBezTo>
                    <a:pt x="239" y="576"/>
                    <a:pt x="239" y="576"/>
                    <a:pt x="239" y="576"/>
                  </a:cubicBezTo>
                  <a:cubicBezTo>
                    <a:pt x="231" y="573"/>
                    <a:pt x="56" y="505"/>
                    <a:pt x="10" y="296"/>
                  </a:cubicBezTo>
                  <a:cubicBezTo>
                    <a:pt x="6" y="275"/>
                    <a:pt x="3" y="252"/>
                    <a:pt x="1" y="229"/>
                  </a:cubicBezTo>
                  <a:cubicBezTo>
                    <a:pt x="0" y="217"/>
                    <a:pt x="0" y="151"/>
                    <a:pt x="0" y="14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4"/>
                    <a:pt x="3" y="110"/>
                    <a:pt x="7" y="109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79" y="88"/>
                    <a:pt x="116" y="65"/>
                    <a:pt x="148" y="44"/>
                  </a:cubicBezTo>
                  <a:cubicBezTo>
                    <a:pt x="185" y="20"/>
                    <a:pt x="216" y="0"/>
                    <a:pt x="253" y="0"/>
                  </a:cubicBezTo>
                  <a:cubicBezTo>
                    <a:pt x="291" y="0"/>
                    <a:pt x="322" y="20"/>
                    <a:pt x="359" y="44"/>
                  </a:cubicBezTo>
                  <a:cubicBezTo>
                    <a:pt x="391" y="65"/>
                    <a:pt x="428" y="88"/>
                    <a:pt x="476" y="102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504" y="110"/>
                    <a:pt x="507" y="114"/>
                    <a:pt x="507" y="118"/>
                  </a:cubicBezTo>
                  <a:close/>
                  <a:moveTo>
                    <a:pt x="488" y="125"/>
                  </a:moveTo>
                  <a:cubicBezTo>
                    <a:pt x="471" y="120"/>
                    <a:pt x="471" y="120"/>
                    <a:pt x="471" y="120"/>
                  </a:cubicBezTo>
                  <a:cubicBezTo>
                    <a:pt x="420" y="105"/>
                    <a:pt x="382" y="81"/>
                    <a:pt x="349" y="59"/>
                  </a:cubicBezTo>
                  <a:cubicBezTo>
                    <a:pt x="315" y="38"/>
                    <a:pt x="286" y="19"/>
                    <a:pt x="253" y="19"/>
                  </a:cubicBezTo>
                  <a:cubicBezTo>
                    <a:pt x="221" y="19"/>
                    <a:pt x="192" y="38"/>
                    <a:pt x="158" y="59"/>
                  </a:cubicBezTo>
                  <a:cubicBezTo>
                    <a:pt x="125" y="81"/>
                    <a:pt x="87" y="105"/>
                    <a:pt x="36" y="120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19" y="152"/>
                    <a:pt x="19" y="217"/>
                    <a:pt x="20" y="228"/>
                  </a:cubicBezTo>
                  <a:cubicBezTo>
                    <a:pt x="21" y="250"/>
                    <a:pt x="24" y="272"/>
                    <a:pt x="29" y="292"/>
                  </a:cubicBezTo>
                  <a:cubicBezTo>
                    <a:pt x="72" y="492"/>
                    <a:pt x="238" y="556"/>
                    <a:pt x="245" y="559"/>
                  </a:cubicBezTo>
                  <a:cubicBezTo>
                    <a:pt x="253" y="562"/>
                    <a:pt x="253" y="562"/>
                    <a:pt x="253" y="562"/>
                  </a:cubicBezTo>
                  <a:cubicBezTo>
                    <a:pt x="262" y="559"/>
                    <a:pt x="262" y="559"/>
                    <a:pt x="262" y="559"/>
                  </a:cubicBezTo>
                  <a:cubicBezTo>
                    <a:pt x="269" y="556"/>
                    <a:pt x="435" y="492"/>
                    <a:pt x="478" y="292"/>
                  </a:cubicBezTo>
                  <a:cubicBezTo>
                    <a:pt x="483" y="272"/>
                    <a:pt x="486" y="250"/>
                    <a:pt x="487" y="228"/>
                  </a:cubicBezTo>
                  <a:cubicBezTo>
                    <a:pt x="488" y="217"/>
                    <a:pt x="488" y="152"/>
                    <a:pt x="488" y="143"/>
                  </a:cubicBezTo>
                  <a:lnTo>
                    <a:pt x="488" y="1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40" name="Freeform 242"/>
            <p:cNvSpPr/>
            <p:nvPr/>
          </p:nvSpPr>
          <p:spPr bwMode="auto">
            <a:xfrm>
              <a:off x="4670425" y="4686300"/>
              <a:ext cx="161925" cy="188913"/>
            </a:xfrm>
            <a:custGeom>
              <a:avLst/>
              <a:gdLst>
                <a:gd name="T0" fmla="*/ 211 w 211"/>
                <a:gd name="T1" fmla="*/ 183 h 244"/>
                <a:gd name="T2" fmla="*/ 211 w 211"/>
                <a:gd name="T3" fmla="*/ 244 h 244"/>
                <a:gd name="T4" fmla="*/ 10 w 211"/>
                <a:gd name="T5" fmla="*/ 244 h 244"/>
                <a:gd name="T6" fmla="*/ 2 w 211"/>
                <a:gd name="T7" fmla="*/ 183 h 244"/>
                <a:gd name="T8" fmla="*/ 0 w 211"/>
                <a:gd name="T9" fmla="*/ 100 h 244"/>
                <a:gd name="T10" fmla="*/ 211 w 211"/>
                <a:gd name="T11" fmla="*/ 0 h 244"/>
                <a:gd name="T12" fmla="*/ 211 w 211"/>
                <a:gd name="T13" fmla="*/ 18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244">
                  <a:moveTo>
                    <a:pt x="211" y="183"/>
                  </a:moveTo>
                  <a:cubicBezTo>
                    <a:pt x="211" y="244"/>
                    <a:pt x="211" y="244"/>
                    <a:pt x="211" y="244"/>
                  </a:cubicBezTo>
                  <a:cubicBezTo>
                    <a:pt x="10" y="244"/>
                    <a:pt x="10" y="244"/>
                    <a:pt x="10" y="244"/>
                  </a:cubicBezTo>
                  <a:cubicBezTo>
                    <a:pt x="6" y="225"/>
                    <a:pt x="3" y="205"/>
                    <a:pt x="2" y="183"/>
                  </a:cubicBezTo>
                  <a:cubicBezTo>
                    <a:pt x="1" y="174"/>
                    <a:pt x="0" y="110"/>
                    <a:pt x="0" y="100"/>
                  </a:cubicBezTo>
                  <a:cubicBezTo>
                    <a:pt x="106" y="70"/>
                    <a:pt x="160" y="0"/>
                    <a:pt x="211" y="0"/>
                  </a:cubicBezTo>
                  <a:lnTo>
                    <a:pt x="211" y="1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41" name="Freeform 243"/>
            <p:cNvSpPr/>
            <p:nvPr/>
          </p:nvSpPr>
          <p:spPr bwMode="auto">
            <a:xfrm>
              <a:off x="4832350" y="4875213"/>
              <a:ext cx="155575" cy="190500"/>
            </a:xfrm>
            <a:custGeom>
              <a:avLst/>
              <a:gdLst>
                <a:gd name="T0" fmla="*/ 0 w 202"/>
                <a:gd name="T1" fmla="*/ 249 h 249"/>
                <a:gd name="T2" fmla="*/ 202 w 202"/>
                <a:gd name="T3" fmla="*/ 0 h 249"/>
                <a:gd name="T4" fmla="*/ 0 w 202"/>
                <a:gd name="T5" fmla="*/ 0 h 249"/>
                <a:gd name="T6" fmla="*/ 0 w 202"/>
                <a:gd name="T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249">
                  <a:moveTo>
                    <a:pt x="0" y="249"/>
                  </a:moveTo>
                  <a:cubicBezTo>
                    <a:pt x="0" y="249"/>
                    <a:pt x="161" y="189"/>
                    <a:pt x="20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58" name="Group 268"/>
          <p:cNvGrpSpPr/>
          <p:nvPr/>
        </p:nvGrpSpPr>
        <p:grpSpPr>
          <a:xfrm>
            <a:off x="3846361" y="3071462"/>
            <a:ext cx="307975" cy="488950"/>
            <a:chOff x="3824288" y="5486400"/>
            <a:chExt cx="307975" cy="488950"/>
          </a:xfrm>
          <a:solidFill>
            <a:schemeClr val="bg1"/>
          </a:solidFill>
        </p:grpSpPr>
        <p:sp>
          <p:nvSpPr>
            <p:cNvPr id="59" name="Freeform 248"/>
            <p:cNvSpPr>
              <a:spLocks noEditPoints="1"/>
            </p:cNvSpPr>
            <p:nvPr/>
          </p:nvSpPr>
          <p:spPr bwMode="auto">
            <a:xfrm>
              <a:off x="3824288" y="5486400"/>
              <a:ext cx="307975" cy="338138"/>
            </a:xfrm>
            <a:custGeom>
              <a:avLst/>
              <a:gdLst>
                <a:gd name="T0" fmla="*/ 227 w 401"/>
                <a:gd name="T1" fmla="*/ 250 h 440"/>
                <a:gd name="T2" fmla="*/ 215 w 401"/>
                <a:gd name="T3" fmla="*/ 251 h 440"/>
                <a:gd name="T4" fmla="*/ 224 w 401"/>
                <a:gd name="T5" fmla="*/ 283 h 440"/>
                <a:gd name="T6" fmla="*/ 200 w 401"/>
                <a:gd name="T7" fmla="*/ 329 h 440"/>
                <a:gd name="T8" fmla="*/ 175 w 401"/>
                <a:gd name="T9" fmla="*/ 283 h 440"/>
                <a:gd name="T10" fmla="*/ 187 w 401"/>
                <a:gd name="T11" fmla="*/ 251 h 440"/>
                <a:gd name="T12" fmla="*/ 181 w 401"/>
                <a:gd name="T13" fmla="*/ 250 h 440"/>
                <a:gd name="T14" fmla="*/ 148 w 401"/>
                <a:gd name="T15" fmla="*/ 283 h 440"/>
                <a:gd name="T16" fmla="*/ 148 w 401"/>
                <a:gd name="T17" fmla="*/ 440 h 440"/>
                <a:gd name="T18" fmla="*/ 254 w 401"/>
                <a:gd name="T19" fmla="*/ 440 h 440"/>
                <a:gd name="T20" fmla="*/ 254 w 401"/>
                <a:gd name="T21" fmla="*/ 280 h 440"/>
                <a:gd name="T22" fmla="*/ 227 w 401"/>
                <a:gd name="T23" fmla="*/ 250 h 440"/>
                <a:gd name="T24" fmla="*/ 401 w 401"/>
                <a:gd name="T25" fmla="*/ 201 h 440"/>
                <a:gd name="T26" fmla="*/ 200 w 401"/>
                <a:gd name="T27" fmla="*/ 0 h 440"/>
                <a:gd name="T28" fmla="*/ 0 w 401"/>
                <a:gd name="T29" fmla="*/ 201 h 440"/>
                <a:gd name="T30" fmla="*/ 0 w 401"/>
                <a:gd name="T31" fmla="*/ 211 h 440"/>
                <a:gd name="T32" fmla="*/ 0 w 401"/>
                <a:gd name="T33" fmla="*/ 220 h 440"/>
                <a:gd name="T34" fmla="*/ 84 w 401"/>
                <a:gd name="T35" fmla="*/ 375 h 440"/>
                <a:gd name="T36" fmla="*/ 113 w 401"/>
                <a:gd name="T37" fmla="*/ 440 h 440"/>
                <a:gd name="T38" fmla="*/ 113 w 401"/>
                <a:gd name="T39" fmla="*/ 440 h 440"/>
                <a:gd name="T40" fmla="*/ 131 w 401"/>
                <a:gd name="T41" fmla="*/ 440 h 440"/>
                <a:gd name="T42" fmla="*/ 131 w 401"/>
                <a:gd name="T43" fmla="*/ 283 h 440"/>
                <a:gd name="T44" fmla="*/ 181 w 401"/>
                <a:gd name="T45" fmla="*/ 234 h 440"/>
                <a:gd name="T46" fmla="*/ 202 w 401"/>
                <a:gd name="T47" fmla="*/ 239 h 440"/>
                <a:gd name="T48" fmla="*/ 227 w 401"/>
                <a:gd name="T49" fmla="*/ 233 h 440"/>
                <a:gd name="T50" fmla="*/ 271 w 401"/>
                <a:gd name="T51" fmla="*/ 280 h 440"/>
                <a:gd name="T52" fmla="*/ 271 w 401"/>
                <a:gd name="T53" fmla="*/ 440 h 440"/>
                <a:gd name="T54" fmla="*/ 288 w 401"/>
                <a:gd name="T55" fmla="*/ 440 h 440"/>
                <a:gd name="T56" fmla="*/ 288 w 401"/>
                <a:gd name="T57" fmla="*/ 440 h 440"/>
                <a:gd name="T58" fmla="*/ 317 w 401"/>
                <a:gd name="T59" fmla="*/ 375 h 440"/>
                <a:gd name="T60" fmla="*/ 401 w 401"/>
                <a:gd name="T61" fmla="*/ 220 h 440"/>
                <a:gd name="T62" fmla="*/ 401 w 401"/>
                <a:gd name="T63" fmla="*/ 211 h 440"/>
                <a:gd name="T64" fmla="*/ 401 w 401"/>
                <a:gd name="T65" fmla="*/ 201 h 440"/>
                <a:gd name="T66" fmla="*/ 208 w 401"/>
                <a:gd name="T67" fmla="*/ 283 h 440"/>
                <a:gd name="T68" fmla="*/ 201 w 401"/>
                <a:gd name="T69" fmla="*/ 260 h 440"/>
                <a:gd name="T70" fmla="*/ 192 w 401"/>
                <a:gd name="T71" fmla="*/ 283 h 440"/>
                <a:gd name="T72" fmla="*/ 200 w 401"/>
                <a:gd name="T73" fmla="*/ 313 h 440"/>
                <a:gd name="T74" fmla="*/ 208 w 401"/>
                <a:gd name="T75" fmla="*/ 283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1" h="440">
                  <a:moveTo>
                    <a:pt x="227" y="250"/>
                  </a:moveTo>
                  <a:cubicBezTo>
                    <a:pt x="223" y="250"/>
                    <a:pt x="219" y="250"/>
                    <a:pt x="215" y="251"/>
                  </a:cubicBezTo>
                  <a:cubicBezTo>
                    <a:pt x="221" y="260"/>
                    <a:pt x="224" y="270"/>
                    <a:pt x="224" y="283"/>
                  </a:cubicBezTo>
                  <a:cubicBezTo>
                    <a:pt x="224" y="317"/>
                    <a:pt x="211" y="329"/>
                    <a:pt x="200" y="329"/>
                  </a:cubicBezTo>
                  <a:cubicBezTo>
                    <a:pt x="188" y="329"/>
                    <a:pt x="175" y="315"/>
                    <a:pt x="175" y="283"/>
                  </a:cubicBezTo>
                  <a:cubicBezTo>
                    <a:pt x="175" y="270"/>
                    <a:pt x="180" y="259"/>
                    <a:pt x="187" y="251"/>
                  </a:cubicBezTo>
                  <a:cubicBezTo>
                    <a:pt x="185" y="250"/>
                    <a:pt x="183" y="250"/>
                    <a:pt x="181" y="250"/>
                  </a:cubicBezTo>
                  <a:cubicBezTo>
                    <a:pt x="165" y="250"/>
                    <a:pt x="148" y="262"/>
                    <a:pt x="148" y="283"/>
                  </a:cubicBezTo>
                  <a:cubicBezTo>
                    <a:pt x="148" y="440"/>
                    <a:pt x="148" y="440"/>
                    <a:pt x="148" y="440"/>
                  </a:cubicBezTo>
                  <a:cubicBezTo>
                    <a:pt x="254" y="440"/>
                    <a:pt x="254" y="440"/>
                    <a:pt x="254" y="440"/>
                  </a:cubicBezTo>
                  <a:cubicBezTo>
                    <a:pt x="254" y="280"/>
                    <a:pt x="254" y="280"/>
                    <a:pt x="254" y="280"/>
                  </a:cubicBezTo>
                  <a:cubicBezTo>
                    <a:pt x="254" y="252"/>
                    <a:pt x="233" y="250"/>
                    <a:pt x="227" y="250"/>
                  </a:cubicBezTo>
                  <a:close/>
                  <a:moveTo>
                    <a:pt x="401" y="201"/>
                  </a:moveTo>
                  <a:cubicBezTo>
                    <a:pt x="401" y="90"/>
                    <a:pt x="311" y="0"/>
                    <a:pt x="200" y="0"/>
                  </a:cubicBezTo>
                  <a:cubicBezTo>
                    <a:pt x="89" y="0"/>
                    <a:pt x="0" y="90"/>
                    <a:pt x="0" y="201"/>
                  </a:cubicBezTo>
                  <a:cubicBezTo>
                    <a:pt x="0" y="204"/>
                    <a:pt x="0" y="208"/>
                    <a:pt x="0" y="211"/>
                  </a:cubicBezTo>
                  <a:cubicBezTo>
                    <a:pt x="0" y="214"/>
                    <a:pt x="0" y="217"/>
                    <a:pt x="0" y="220"/>
                  </a:cubicBezTo>
                  <a:cubicBezTo>
                    <a:pt x="0" y="300"/>
                    <a:pt x="84" y="375"/>
                    <a:pt x="84" y="375"/>
                  </a:cubicBezTo>
                  <a:cubicBezTo>
                    <a:pt x="100" y="390"/>
                    <a:pt x="113" y="419"/>
                    <a:pt x="113" y="440"/>
                  </a:cubicBezTo>
                  <a:cubicBezTo>
                    <a:pt x="113" y="440"/>
                    <a:pt x="113" y="440"/>
                    <a:pt x="113" y="440"/>
                  </a:cubicBezTo>
                  <a:cubicBezTo>
                    <a:pt x="131" y="440"/>
                    <a:pt x="131" y="440"/>
                    <a:pt x="131" y="440"/>
                  </a:cubicBezTo>
                  <a:cubicBezTo>
                    <a:pt x="131" y="283"/>
                    <a:pt x="131" y="283"/>
                    <a:pt x="131" y="283"/>
                  </a:cubicBezTo>
                  <a:cubicBezTo>
                    <a:pt x="131" y="252"/>
                    <a:pt x="156" y="234"/>
                    <a:pt x="181" y="234"/>
                  </a:cubicBezTo>
                  <a:cubicBezTo>
                    <a:pt x="189" y="234"/>
                    <a:pt x="196" y="236"/>
                    <a:pt x="202" y="239"/>
                  </a:cubicBezTo>
                  <a:cubicBezTo>
                    <a:pt x="210" y="235"/>
                    <a:pt x="218" y="233"/>
                    <a:pt x="227" y="233"/>
                  </a:cubicBezTo>
                  <a:cubicBezTo>
                    <a:pt x="249" y="233"/>
                    <a:pt x="271" y="248"/>
                    <a:pt x="271" y="280"/>
                  </a:cubicBezTo>
                  <a:cubicBezTo>
                    <a:pt x="271" y="440"/>
                    <a:pt x="271" y="440"/>
                    <a:pt x="271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19"/>
                    <a:pt x="301" y="390"/>
                    <a:pt x="317" y="375"/>
                  </a:cubicBezTo>
                  <a:cubicBezTo>
                    <a:pt x="317" y="375"/>
                    <a:pt x="401" y="300"/>
                    <a:pt x="401" y="220"/>
                  </a:cubicBezTo>
                  <a:cubicBezTo>
                    <a:pt x="401" y="217"/>
                    <a:pt x="401" y="214"/>
                    <a:pt x="401" y="211"/>
                  </a:cubicBezTo>
                  <a:cubicBezTo>
                    <a:pt x="401" y="208"/>
                    <a:pt x="401" y="204"/>
                    <a:pt x="401" y="201"/>
                  </a:cubicBezTo>
                  <a:close/>
                  <a:moveTo>
                    <a:pt x="208" y="283"/>
                  </a:moveTo>
                  <a:cubicBezTo>
                    <a:pt x="208" y="272"/>
                    <a:pt x="205" y="265"/>
                    <a:pt x="201" y="260"/>
                  </a:cubicBezTo>
                  <a:cubicBezTo>
                    <a:pt x="195" y="265"/>
                    <a:pt x="192" y="273"/>
                    <a:pt x="192" y="283"/>
                  </a:cubicBezTo>
                  <a:cubicBezTo>
                    <a:pt x="192" y="304"/>
                    <a:pt x="198" y="312"/>
                    <a:pt x="200" y="313"/>
                  </a:cubicBezTo>
                  <a:cubicBezTo>
                    <a:pt x="201" y="312"/>
                    <a:pt x="208" y="306"/>
                    <a:pt x="208" y="2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60" name="Freeform 249"/>
            <p:cNvSpPr/>
            <p:nvPr/>
          </p:nvSpPr>
          <p:spPr bwMode="auto">
            <a:xfrm>
              <a:off x="3917950" y="5843588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61" name="Freeform 250"/>
            <p:cNvSpPr/>
            <p:nvPr/>
          </p:nvSpPr>
          <p:spPr bwMode="auto">
            <a:xfrm>
              <a:off x="3917950" y="5880100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9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5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9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62" name="Freeform 251"/>
            <p:cNvSpPr/>
            <p:nvPr/>
          </p:nvSpPr>
          <p:spPr bwMode="auto">
            <a:xfrm>
              <a:off x="3917950" y="5916613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63" name="Freeform 252"/>
            <p:cNvSpPr/>
            <p:nvPr/>
          </p:nvSpPr>
          <p:spPr bwMode="auto">
            <a:xfrm>
              <a:off x="3943350" y="5953125"/>
              <a:ext cx="68263" cy="22225"/>
            </a:xfrm>
            <a:custGeom>
              <a:avLst/>
              <a:gdLst>
                <a:gd name="T0" fmla="*/ 0 w 90"/>
                <a:gd name="T1" fmla="*/ 0 h 29"/>
                <a:gd name="T2" fmla="*/ 45 w 90"/>
                <a:gd name="T3" fmla="*/ 29 h 29"/>
                <a:gd name="T4" fmla="*/ 90 w 90"/>
                <a:gd name="T5" fmla="*/ 0 h 29"/>
                <a:gd name="T6" fmla="*/ 0 w 9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9">
                  <a:moveTo>
                    <a:pt x="0" y="0"/>
                  </a:moveTo>
                  <a:cubicBezTo>
                    <a:pt x="9" y="17"/>
                    <a:pt x="26" y="29"/>
                    <a:pt x="45" y="29"/>
                  </a:cubicBezTo>
                  <a:cubicBezTo>
                    <a:pt x="65" y="29"/>
                    <a:pt x="82" y="17"/>
                    <a:pt x="9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</p:grpSp>
      <p:sp>
        <p:nvSpPr>
          <p:cNvPr id="21" name="文本框 5"/>
          <p:cNvSpPr txBox="1">
            <a:spLocks noChangeArrowheads="1"/>
          </p:cNvSpPr>
          <p:nvPr/>
        </p:nvSpPr>
        <p:spPr bwMode="auto">
          <a:xfrm>
            <a:off x="420024" y="278417"/>
            <a:ext cx="335280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smtClean="0">
                <a:solidFill>
                  <a:schemeClr val="bg1"/>
                </a:solidFill>
                <a:latin typeface="方正兰亭黑_GBK"/>
                <a:ea typeface="方正兰亭黑_GBK"/>
              </a:rPr>
              <a:t>04</a:t>
            </a:r>
            <a:endParaRPr lang="zh-CN" altLang="en-US" sz="1200">
              <a:solidFill>
                <a:schemeClr val="bg1"/>
              </a:solidFill>
              <a:latin typeface="方正兰亭黑_GBK"/>
              <a:ea typeface="方正兰亭黑_GBK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55015" y="640080"/>
            <a:ext cx="8065770" cy="4061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 fontAlgn="auto">
              <a:lnSpc>
                <a:spcPct val="150000"/>
              </a:lnSpc>
            </a:pPr>
            <a:r>
              <a:rPr lang="zh-CN" sz="1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1、江苏春阳幕墙门窗股份有限公司 韩中扬会长</a:t>
            </a:r>
            <a:r>
              <a:rPr lang="en-US" altLang="zh-CN" sz="1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sz="1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捐款26000元和口罩4000个（折价8000元）2、昆山红墙新型建材有限公司  沈闻栋：捐款10万元 （捐赠昆山市慈善基金会）3、昆山寿氏永华企业  寿永华：个人捐款600.00元4、昆山振华装饰装璜有限公司  李学楠：捐款10万 5、昆山鸿禧来装饰工程有限公司 郁紫烟：捐款11万6、昆山市浩龙装璜有限公司 雷裕龙 ：捐款5000元7、昆山市锦衡节能建材有限公司  陈建珍：捐款3万 （捐赠温州老家）8、昆山超群建筑配套工程有限公司  陆建良 ：捐款2000元</a:t>
            </a:r>
            <a:r>
              <a:rPr 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9、昆山同济阳光太阳能  杨靖宇：捐款600元</a:t>
            </a:r>
            <a:r>
              <a:rPr lang="zh-CN" sz="1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10、昆山市隆达幕墙门窗工程有限公司  肖建根：捐款10000元</a:t>
            </a:r>
            <a:endParaRPr lang="zh-CN" sz="1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50000"/>
              </a:lnSpc>
            </a:pPr>
            <a:endParaRPr lang="zh-CN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共计 捐款37</a:t>
            </a:r>
            <a:r>
              <a:rPr 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42</a:t>
            </a:r>
            <a:r>
              <a:rPr 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00元 捐物:口罩4000个、价值8000元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46195" y="183515"/>
            <a:ext cx="20574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/>
              <a:t>疫情捐助</a:t>
            </a:r>
            <a:endParaRPr lang="zh-CN" altLang="en-US" sz="1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16"/>
          <p:cNvSpPr>
            <a:spLocks noEditPoints="1"/>
          </p:cNvSpPr>
          <p:nvPr/>
        </p:nvSpPr>
        <p:spPr bwMode="auto">
          <a:xfrm>
            <a:off x="4406970" y="1658438"/>
            <a:ext cx="336211" cy="277287"/>
          </a:xfrm>
          <a:custGeom>
            <a:avLst/>
            <a:gdLst>
              <a:gd name="T0" fmla="*/ 666 w 734"/>
              <a:gd name="T1" fmla="*/ 199 h 605"/>
              <a:gd name="T2" fmla="*/ 624 w 734"/>
              <a:gd name="T3" fmla="*/ 241 h 605"/>
              <a:gd name="T4" fmla="*/ 666 w 734"/>
              <a:gd name="T5" fmla="*/ 282 h 605"/>
              <a:gd name="T6" fmla="*/ 707 w 734"/>
              <a:gd name="T7" fmla="*/ 241 h 605"/>
              <a:gd name="T8" fmla="*/ 666 w 734"/>
              <a:gd name="T9" fmla="*/ 199 h 605"/>
              <a:gd name="T10" fmla="*/ 69 w 734"/>
              <a:gd name="T11" fmla="*/ 199 h 605"/>
              <a:gd name="T12" fmla="*/ 27 w 734"/>
              <a:gd name="T13" fmla="*/ 241 h 605"/>
              <a:gd name="T14" fmla="*/ 69 w 734"/>
              <a:gd name="T15" fmla="*/ 282 h 605"/>
              <a:gd name="T16" fmla="*/ 110 w 734"/>
              <a:gd name="T17" fmla="*/ 241 h 605"/>
              <a:gd name="T18" fmla="*/ 69 w 734"/>
              <a:gd name="T19" fmla="*/ 199 h 605"/>
              <a:gd name="T20" fmla="*/ 542 w 734"/>
              <a:gd name="T21" fmla="*/ 124 h 605"/>
              <a:gd name="T22" fmla="*/ 480 w 734"/>
              <a:gd name="T23" fmla="*/ 186 h 605"/>
              <a:gd name="T24" fmla="*/ 542 w 734"/>
              <a:gd name="T25" fmla="*/ 247 h 605"/>
              <a:gd name="T26" fmla="*/ 604 w 734"/>
              <a:gd name="T27" fmla="*/ 186 h 605"/>
              <a:gd name="T28" fmla="*/ 542 w 734"/>
              <a:gd name="T29" fmla="*/ 124 h 605"/>
              <a:gd name="T30" fmla="*/ 734 w 734"/>
              <a:gd name="T31" fmla="*/ 500 h 605"/>
              <a:gd name="T32" fmla="*/ 663 w 734"/>
              <a:gd name="T33" fmla="*/ 500 h 605"/>
              <a:gd name="T34" fmla="*/ 663 w 734"/>
              <a:gd name="T35" fmla="*/ 370 h 605"/>
              <a:gd name="T36" fmla="*/ 646 w 734"/>
              <a:gd name="T37" fmla="*/ 309 h 605"/>
              <a:gd name="T38" fmla="*/ 666 w 734"/>
              <a:gd name="T39" fmla="*/ 306 h 605"/>
              <a:gd name="T40" fmla="*/ 734 w 734"/>
              <a:gd name="T41" fmla="*/ 374 h 605"/>
              <a:gd name="T42" fmla="*/ 734 w 734"/>
              <a:gd name="T43" fmla="*/ 500 h 605"/>
              <a:gd name="T44" fmla="*/ 192 w 734"/>
              <a:gd name="T45" fmla="*/ 124 h 605"/>
              <a:gd name="T46" fmla="*/ 130 w 734"/>
              <a:gd name="T47" fmla="*/ 186 h 605"/>
              <a:gd name="T48" fmla="*/ 192 w 734"/>
              <a:gd name="T49" fmla="*/ 247 h 605"/>
              <a:gd name="T50" fmla="*/ 254 w 734"/>
              <a:gd name="T51" fmla="*/ 186 h 605"/>
              <a:gd name="T52" fmla="*/ 192 w 734"/>
              <a:gd name="T53" fmla="*/ 124 h 605"/>
              <a:gd name="T54" fmla="*/ 69 w 734"/>
              <a:gd name="T55" fmla="*/ 306 h 605"/>
              <a:gd name="T56" fmla="*/ 88 w 734"/>
              <a:gd name="T57" fmla="*/ 309 h 605"/>
              <a:gd name="T58" fmla="*/ 71 w 734"/>
              <a:gd name="T59" fmla="*/ 370 h 605"/>
              <a:gd name="T60" fmla="*/ 71 w 734"/>
              <a:gd name="T61" fmla="*/ 500 h 605"/>
              <a:gd name="T62" fmla="*/ 0 w 734"/>
              <a:gd name="T63" fmla="*/ 500 h 605"/>
              <a:gd name="T64" fmla="*/ 0 w 734"/>
              <a:gd name="T65" fmla="*/ 374 h 605"/>
              <a:gd name="T66" fmla="*/ 69 w 734"/>
              <a:gd name="T67" fmla="*/ 306 h 605"/>
              <a:gd name="T68" fmla="*/ 367 w 734"/>
              <a:gd name="T69" fmla="*/ 0 h 605"/>
              <a:gd name="T70" fmla="*/ 276 w 734"/>
              <a:gd name="T71" fmla="*/ 92 h 605"/>
              <a:gd name="T72" fmla="*/ 367 w 734"/>
              <a:gd name="T73" fmla="*/ 183 h 605"/>
              <a:gd name="T74" fmla="*/ 458 w 734"/>
              <a:gd name="T75" fmla="*/ 92 h 605"/>
              <a:gd name="T76" fmla="*/ 367 w 734"/>
              <a:gd name="T77" fmla="*/ 0 h 605"/>
              <a:gd name="T78" fmla="*/ 641 w 734"/>
              <a:gd name="T79" fmla="*/ 548 h 605"/>
              <a:gd name="T80" fmla="*/ 533 w 734"/>
              <a:gd name="T81" fmla="*/ 548 h 605"/>
              <a:gd name="T82" fmla="*/ 533 w 734"/>
              <a:gd name="T83" fmla="*/ 351 h 605"/>
              <a:gd name="T84" fmla="*/ 514 w 734"/>
              <a:gd name="T85" fmla="*/ 276 h 605"/>
              <a:gd name="T86" fmla="*/ 542 w 734"/>
              <a:gd name="T87" fmla="*/ 271 h 605"/>
              <a:gd name="T88" fmla="*/ 641 w 734"/>
              <a:gd name="T89" fmla="*/ 370 h 605"/>
              <a:gd name="T90" fmla="*/ 641 w 734"/>
              <a:gd name="T91" fmla="*/ 548 h 605"/>
              <a:gd name="T92" fmla="*/ 201 w 734"/>
              <a:gd name="T93" fmla="*/ 351 h 605"/>
              <a:gd name="T94" fmla="*/ 201 w 734"/>
              <a:gd name="T95" fmla="*/ 548 h 605"/>
              <a:gd name="T96" fmla="*/ 93 w 734"/>
              <a:gd name="T97" fmla="*/ 548 h 605"/>
              <a:gd name="T98" fmla="*/ 93 w 734"/>
              <a:gd name="T99" fmla="*/ 370 h 605"/>
              <a:gd name="T100" fmla="*/ 192 w 734"/>
              <a:gd name="T101" fmla="*/ 271 h 605"/>
              <a:gd name="T102" fmla="*/ 220 w 734"/>
              <a:gd name="T103" fmla="*/ 276 h 605"/>
              <a:gd name="T104" fmla="*/ 201 w 734"/>
              <a:gd name="T105" fmla="*/ 351 h 605"/>
              <a:gd name="T106" fmla="*/ 224 w 734"/>
              <a:gd name="T107" fmla="*/ 605 h 605"/>
              <a:gd name="T108" fmla="*/ 510 w 734"/>
              <a:gd name="T109" fmla="*/ 605 h 605"/>
              <a:gd name="T110" fmla="*/ 510 w 734"/>
              <a:gd name="T111" fmla="*/ 351 h 605"/>
              <a:gd name="T112" fmla="*/ 367 w 734"/>
              <a:gd name="T113" fmla="*/ 207 h 605"/>
              <a:gd name="T114" fmla="*/ 224 w 734"/>
              <a:gd name="T115" fmla="*/ 351 h 605"/>
              <a:gd name="T116" fmla="*/ 224 w 734"/>
              <a:gd name="T117" fmla="*/ 605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34" h="605">
                <a:moveTo>
                  <a:pt x="666" y="199"/>
                </a:moveTo>
                <a:cubicBezTo>
                  <a:pt x="643" y="199"/>
                  <a:pt x="624" y="218"/>
                  <a:pt x="624" y="241"/>
                </a:cubicBezTo>
                <a:cubicBezTo>
                  <a:pt x="624" y="264"/>
                  <a:pt x="643" y="282"/>
                  <a:pt x="666" y="282"/>
                </a:cubicBezTo>
                <a:cubicBezTo>
                  <a:pt x="688" y="282"/>
                  <a:pt x="707" y="264"/>
                  <a:pt x="707" y="241"/>
                </a:cubicBezTo>
                <a:cubicBezTo>
                  <a:pt x="707" y="218"/>
                  <a:pt x="688" y="199"/>
                  <a:pt x="666" y="199"/>
                </a:cubicBezTo>
                <a:close/>
                <a:moveTo>
                  <a:pt x="69" y="199"/>
                </a:moveTo>
                <a:cubicBezTo>
                  <a:pt x="46" y="199"/>
                  <a:pt x="27" y="218"/>
                  <a:pt x="27" y="241"/>
                </a:cubicBezTo>
                <a:cubicBezTo>
                  <a:pt x="27" y="264"/>
                  <a:pt x="46" y="282"/>
                  <a:pt x="69" y="282"/>
                </a:cubicBezTo>
                <a:cubicBezTo>
                  <a:pt x="92" y="282"/>
                  <a:pt x="110" y="264"/>
                  <a:pt x="110" y="241"/>
                </a:cubicBezTo>
                <a:cubicBezTo>
                  <a:pt x="110" y="218"/>
                  <a:pt x="92" y="199"/>
                  <a:pt x="69" y="199"/>
                </a:cubicBezTo>
                <a:close/>
                <a:moveTo>
                  <a:pt x="542" y="124"/>
                </a:moveTo>
                <a:cubicBezTo>
                  <a:pt x="508" y="124"/>
                  <a:pt x="480" y="152"/>
                  <a:pt x="480" y="186"/>
                </a:cubicBezTo>
                <a:cubicBezTo>
                  <a:pt x="480" y="220"/>
                  <a:pt x="508" y="247"/>
                  <a:pt x="542" y="247"/>
                </a:cubicBezTo>
                <a:cubicBezTo>
                  <a:pt x="576" y="247"/>
                  <a:pt x="604" y="220"/>
                  <a:pt x="604" y="186"/>
                </a:cubicBezTo>
                <a:cubicBezTo>
                  <a:pt x="604" y="152"/>
                  <a:pt x="576" y="124"/>
                  <a:pt x="542" y="124"/>
                </a:cubicBezTo>
                <a:close/>
                <a:moveTo>
                  <a:pt x="734" y="500"/>
                </a:moveTo>
                <a:cubicBezTo>
                  <a:pt x="663" y="500"/>
                  <a:pt x="663" y="500"/>
                  <a:pt x="663" y="500"/>
                </a:cubicBezTo>
                <a:cubicBezTo>
                  <a:pt x="663" y="370"/>
                  <a:pt x="663" y="370"/>
                  <a:pt x="663" y="370"/>
                </a:cubicBezTo>
                <a:cubicBezTo>
                  <a:pt x="663" y="348"/>
                  <a:pt x="657" y="327"/>
                  <a:pt x="646" y="309"/>
                </a:cubicBezTo>
                <a:cubicBezTo>
                  <a:pt x="653" y="307"/>
                  <a:pt x="659" y="306"/>
                  <a:pt x="666" y="306"/>
                </a:cubicBezTo>
                <a:cubicBezTo>
                  <a:pt x="703" y="306"/>
                  <a:pt x="734" y="337"/>
                  <a:pt x="734" y="374"/>
                </a:cubicBezTo>
                <a:lnTo>
                  <a:pt x="734" y="500"/>
                </a:lnTo>
                <a:close/>
                <a:moveTo>
                  <a:pt x="192" y="124"/>
                </a:moveTo>
                <a:cubicBezTo>
                  <a:pt x="158" y="124"/>
                  <a:pt x="130" y="152"/>
                  <a:pt x="130" y="186"/>
                </a:cubicBezTo>
                <a:cubicBezTo>
                  <a:pt x="130" y="220"/>
                  <a:pt x="158" y="247"/>
                  <a:pt x="192" y="247"/>
                </a:cubicBezTo>
                <a:cubicBezTo>
                  <a:pt x="226" y="247"/>
                  <a:pt x="254" y="220"/>
                  <a:pt x="254" y="186"/>
                </a:cubicBezTo>
                <a:cubicBezTo>
                  <a:pt x="254" y="152"/>
                  <a:pt x="226" y="124"/>
                  <a:pt x="192" y="124"/>
                </a:cubicBezTo>
                <a:close/>
                <a:moveTo>
                  <a:pt x="69" y="306"/>
                </a:moveTo>
                <a:cubicBezTo>
                  <a:pt x="75" y="306"/>
                  <a:pt x="82" y="307"/>
                  <a:pt x="88" y="309"/>
                </a:cubicBezTo>
                <a:cubicBezTo>
                  <a:pt x="77" y="327"/>
                  <a:pt x="71" y="348"/>
                  <a:pt x="71" y="370"/>
                </a:cubicBezTo>
                <a:cubicBezTo>
                  <a:pt x="71" y="500"/>
                  <a:pt x="71" y="500"/>
                  <a:pt x="71" y="500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374"/>
                  <a:pt x="0" y="374"/>
                  <a:pt x="0" y="374"/>
                </a:cubicBezTo>
                <a:cubicBezTo>
                  <a:pt x="0" y="337"/>
                  <a:pt x="31" y="306"/>
                  <a:pt x="69" y="306"/>
                </a:cubicBezTo>
                <a:close/>
                <a:moveTo>
                  <a:pt x="367" y="0"/>
                </a:moveTo>
                <a:cubicBezTo>
                  <a:pt x="317" y="0"/>
                  <a:pt x="276" y="41"/>
                  <a:pt x="276" y="92"/>
                </a:cubicBezTo>
                <a:cubicBezTo>
                  <a:pt x="276" y="142"/>
                  <a:pt x="317" y="183"/>
                  <a:pt x="367" y="183"/>
                </a:cubicBezTo>
                <a:cubicBezTo>
                  <a:pt x="417" y="183"/>
                  <a:pt x="458" y="142"/>
                  <a:pt x="458" y="92"/>
                </a:cubicBezTo>
                <a:cubicBezTo>
                  <a:pt x="458" y="41"/>
                  <a:pt x="417" y="0"/>
                  <a:pt x="367" y="0"/>
                </a:cubicBezTo>
                <a:close/>
                <a:moveTo>
                  <a:pt x="641" y="548"/>
                </a:moveTo>
                <a:cubicBezTo>
                  <a:pt x="533" y="548"/>
                  <a:pt x="533" y="548"/>
                  <a:pt x="533" y="548"/>
                </a:cubicBezTo>
                <a:cubicBezTo>
                  <a:pt x="533" y="351"/>
                  <a:pt x="533" y="351"/>
                  <a:pt x="533" y="351"/>
                </a:cubicBezTo>
                <a:cubicBezTo>
                  <a:pt x="533" y="324"/>
                  <a:pt x="526" y="298"/>
                  <a:pt x="514" y="276"/>
                </a:cubicBezTo>
                <a:cubicBezTo>
                  <a:pt x="523" y="273"/>
                  <a:pt x="532" y="271"/>
                  <a:pt x="542" y="271"/>
                </a:cubicBezTo>
                <a:cubicBezTo>
                  <a:pt x="596" y="271"/>
                  <a:pt x="641" y="315"/>
                  <a:pt x="641" y="370"/>
                </a:cubicBezTo>
                <a:lnTo>
                  <a:pt x="641" y="548"/>
                </a:lnTo>
                <a:close/>
                <a:moveTo>
                  <a:pt x="201" y="351"/>
                </a:moveTo>
                <a:cubicBezTo>
                  <a:pt x="201" y="548"/>
                  <a:pt x="201" y="548"/>
                  <a:pt x="201" y="548"/>
                </a:cubicBezTo>
                <a:cubicBezTo>
                  <a:pt x="93" y="548"/>
                  <a:pt x="93" y="548"/>
                  <a:pt x="93" y="548"/>
                </a:cubicBezTo>
                <a:cubicBezTo>
                  <a:pt x="93" y="370"/>
                  <a:pt x="93" y="370"/>
                  <a:pt x="93" y="370"/>
                </a:cubicBezTo>
                <a:cubicBezTo>
                  <a:pt x="93" y="316"/>
                  <a:pt x="138" y="271"/>
                  <a:pt x="192" y="271"/>
                </a:cubicBezTo>
                <a:cubicBezTo>
                  <a:pt x="202" y="271"/>
                  <a:pt x="211" y="273"/>
                  <a:pt x="220" y="276"/>
                </a:cubicBezTo>
                <a:cubicBezTo>
                  <a:pt x="208" y="298"/>
                  <a:pt x="201" y="324"/>
                  <a:pt x="201" y="351"/>
                </a:cubicBezTo>
                <a:close/>
                <a:moveTo>
                  <a:pt x="224" y="605"/>
                </a:moveTo>
                <a:cubicBezTo>
                  <a:pt x="510" y="605"/>
                  <a:pt x="510" y="605"/>
                  <a:pt x="510" y="605"/>
                </a:cubicBezTo>
                <a:cubicBezTo>
                  <a:pt x="510" y="351"/>
                  <a:pt x="510" y="351"/>
                  <a:pt x="510" y="351"/>
                </a:cubicBezTo>
                <a:cubicBezTo>
                  <a:pt x="510" y="272"/>
                  <a:pt x="446" y="207"/>
                  <a:pt x="367" y="207"/>
                </a:cubicBezTo>
                <a:cubicBezTo>
                  <a:pt x="288" y="207"/>
                  <a:pt x="224" y="272"/>
                  <a:pt x="224" y="351"/>
                </a:cubicBezTo>
                <a:lnTo>
                  <a:pt x="224" y="6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95"/>
          <p:cNvSpPr>
            <a:spLocks noEditPoints="1"/>
          </p:cNvSpPr>
          <p:nvPr/>
        </p:nvSpPr>
        <p:spPr bwMode="auto">
          <a:xfrm>
            <a:off x="4416301" y="3873287"/>
            <a:ext cx="358784" cy="317219"/>
          </a:xfrm>
          <a:custGeom>
            <a:avLst/>
            <a:gdLst/>
            <a:ahLst/>
            <a:cxnLst>
              <a:cxn ang="0">
                <a:pos x="296" y="7"/>
              </a:cxn>
              <a:cxn ang="0">
                <a:pos x="285" y="5"/>
              </a:cxn>
              <a:cxn ang="0">
                <a:pos x="279" y="11"/>
              </a:cxn>
              <a:cxn ang="0">
                <a:pos x="276" y="16"/>
              </a:cxn>
              <a:cxn ang="0">
                <a:pos x="196" y="94"/>
              </a:cxn>
              <a:cxn ang="0">
                <a:pos x="192" y="112"/>
              </a:cxn>
              <a:cxn ang="0">
                <a:pos x="200" y="121"/>
              </a:cxn>
              <a:cxn ang="0">
                <a:pos x="129" y="83"/>
              </a:cxn>
              <a:cxn ang="0">
                <a:pos x="131" y="58"/>
              </a:cxn>
              <a:cxn ang="0">
                <a:pos x="124" y="33"/>
              </a:cxn>
              <a:cxn ang="0">
                <a:pos x="113" y="18"/>
              </a:cxn>
              <a:cxn ang="0">
                <a:pos x="91" y="4"/>
              </a:cxn>
              <a:cxn ang="0">
                <a:pos x="66" y="0"/>
              </a:cxn>
              <a:cxn ang="0">
                <a:pos x="86" y="40"/>
              </a:cxn>
              <a:cxn ang="0">
                <a:pos x="2" y="49"/>
              </a:cxn>
              <a:cxn ang="0">
                <a:pos x="0" y="65"/>
              </a:cxn>
              <a:cxn ang="0">
                <a:pos x="4" y="91"/>
              </a:cxn>
              <a:cxn ang="0">
                <a:pos x="18" y="112"/>
              </a:cxn>
              <a:cxn ang="0">
                <a:pos x="35" y="123"/>
              </a:cxn>
              <a:cxn ang="0">
                <a:pos x="60" y="131"/>
              </a:cxn>
              <a:cxn ang="0">
                <a:pos x="86" y="129"/>
              </a:cxn>
              <a:cxn ang="0">
                <a:pos x="89" y="234"/>
              </a:cxn>
              <a:cxn ang="0">
                <a:pos x="47" y="281"/>
              </a:cxn>
              <a:cxn ang="0">
                <a:pos x="104" y="248"/>
              </a:cxn>
              <a:cxn ang="0">
                <a:pos x="240" y="281"/>
              </a:cxn>
              <a:cxn ang="0">
                <a:pos x="250" y="288"/>
              </a:cxn>
              <a:cxn ang="0">
                <a:pos x="261" y="290"/>
              </a:cxn>
              <a:cxn ang="0">
                <a:pos x="278" y="285"/>
              </a:cxn>
              <a:cxn ang="0">
                <a:pos x="287" y="277"/>
              </a:cxn>
              <a:cxn ang="0">
                <a:pos x="292" y="259"/>
              </a:cxn>
              <a:cxn ang="0">
                <a:pos x="287" y="243"/>
              </a:cxn>
              <a:cxn ang="0">
                <a:pos x="212" y="134"/>
              </a:cxn>
              <a:cxn ang="0">
                <a:pos x="229" y="136"/>
              </a:cxn>
              <a:cxn ang="0">
                <a:pos x="314" y="60"/>
              </a:cxn>
              <a:cxn ang="0">
                <a:pos x="316" y="56"/>
              </a:cxn>
              <a:cxn ang="0">
                <a:pos x="321" y="53"/>
              </a:cxn>
              <a:cxn ang="0">
                <a:pos x="328" y="47"/>
              </a:cxn>
              <a:cxn ang="0">
                <a:pos x="325" y="36"/>
              </a:cxn>
              <a:cxn ang="0">
                <a:pos x="263" y="252"/>
              </a:cxn>
              <a:cxn ang="0">
                <a:pos x="276" y="259"/>
              </a:cxn>
              <a:cxn ang="0">
                <a:pos x="276" y="268"/>
              </a:cxn>
              <a:cxn ang="0">
                <a:pos x="263" y="276"/>
              </a:cxn>
              <a:cxn ang="0">
                <a:pos x="256" y="272"/>
              </a:cxn>
              <a:cxn ang="0">
                <a:pos x="252" y="265"/>
              </a:cxn>
              <a:cxn ang="0">
                <a:pos x="260" y="254"/>
              </a:cxn>
              <a:cxn ang="0">
                <a:pos x="221" y="98"/>
              </a:cxn>
              <a:cxn ang="0">
                <a:pos x="278" y="42"/>
              </a:cxn>
              <a:cxn ang="0">
                <a:pos x="234" y="111"/>
              </a:cxn>
              <a:cxn ang="0">
                <a:pos x="240" y="116"/>
              </a:cxn>
            </a:cxnLst>
            <a:rect l="0" t="0" r="r" b="b"/>
            <a:pathLst>
              <a:path w="328" h="290">
                <a:moveTo>
                  <a:pt x="325" y="36"/>
                </a:moveTo>
                <a:lnTo>
                  <a:pt x="296" y="7"/>
                </a:lnTo>
                <a:lnTo>
                  <a:pt x="296" y="7"/>
                </a:lnTo>
                <a:lnTo>
                  <a:pt x="292" y="5"/>
                </a:lnTo>
                <a:lnTo>
                  <a:pt x="289" y="4"/>
                </a:lnTo>
                <a:lnTo>
                  <a:pt x="285" y="5"/>
                </a:lnTo>
                <a:lnTo>
                  <a:pt x="281" y="7"/>
                </a:lnTo>
                <a:lnTo>
                  <a:pt x="281" y="7"/>
                </a:lnTo>
                <a:lnTo>
                  <a:pt x="279" y="11"/>
                </a:lnTo>
                <a:lnTo>
                  <a:pt x="279" y="16"/>
                </a:lnTo>
                <a:lnTo>
                  <a:pt x="279" y="16"/>
                </a:lnTo>
                <a:lnTo>
                  <a:pt x="276" y="16"/>
                </a:lnTo>
                <a:lnTo>
                  <a:pt x="272" y="18"/>
                </a:lnTo>
                <a:lnTo>
                  <a:pt x="272" y="18"/>
                </a:lnTo>
                <a:lnTo>
                  <a:pt x="196" y="94"/>
                </a:lnTo>
                <a:lnTo>
                  <a:pt x="196" y="94"/>
                </a:lnTo>
                <a:lnTo>
                  <a:pt x="196" y="103"/>
                </a:lnTo>
                <a:lnTo>
                  <a:pt x="192" y="112"/>
                </a:lnTo>
                <a:lnTo>
                  <a:pt x="200" y="121"/>
                </a:lnTo>
                <a:lnTo>
                  <a:pt x="200" y="121"/>
                </a:lnTo>
                <a:lnTo>
                  <a:pt x="200" y="121"/>
                </a:lnTo>
                <a:lnTo>
                  <a:pt x="183" y="138"/>
                </a:lnTo>
                <a:lnTo>
                  <a:pt x="129" y="83"/>
                </a:lnTo>
                <a:lnTo>
                  <a:pt x="129" y="83"/>
                </a:lnTo>
                <a:lnTo>
                  <a:pt x="131" y="74"/>
                </a:lnTo>
                <a:lnTo>
                  <a:pt x="131" y="67"/>
                </a:lnTo>
                <a:lnTo>
                  <a:pt x="131" y="58"/>
                </a:lnTo>
                <a:lnTo>
                  <a:pt x="129" y="49"/>
                </a:lnTo>
                <a:lnTo>
                  <a:pt x="127" y="42"/>
                </a:lnTo>
                <a:lnTo>
                  <a:pt x="124" y="33"/>
                </a:lnTo>
                <a:lnTo>
                  <a:pt x="118" y="25"/>
                </a:lnTo>
                <a:lnTo>
                  <a:pt x="113" y="18"/>
                </a:lnTo>
                <a:lnTo>
                  <a:pt x="113" y="18"/>
                </a:lnTo>
                <a:lnTo>
                  <a:pt x="105" y="13"/>
                </a:lnTo>
                <a:lnTo>
                  <a:pt x="98" y="9"/>
                </a:lnTo>
                <a:lnTo>
                  <a:pt x="91" y="4"/>
                </a:lnTo>
                <a:lnTo>
                  <a:pt x="82" y="2"/>
                </a:lnTo>
                <a:lnTo>
                  <a:pt x="73" y="0"/>
                </a:lnTo>
                <a:lnTo>
                  <a:pt x="66" y="0"/>
                </a:lnTo>
                <a:lnTo>
                  <a:pt x="57" y="0"/>
                </a:lnTo>
                <a:lnTo>
                  <a:pt x="47" y="2"/>
                </a:lnTo>
                <a:lnTo>
                  <a:pt x="86" y="40"/>
                </a:lnTo>
                <a:lnTo>
                  <a:pt x="76" y="76"/>
                </a:lnTo>
                <a:lnTo>
                  <a:pt x="38" y="85"/>
                </a:lnTo>
                <a:lnTo>
                  <a:pt x="2" y="49"/>
                </a:lnTo>
                <a:lnTo>
                  <a:pt x="2" y="49"/>
                </a:lnTo>
                <a:lnTo>
                  <a:pt x="0" y="56"/>
                </a:lnTo>
                <a:lnTo>
                  <a:pt x="0" y="65"/>
                </a:lnTo>
                <a:lnTo>
                  <a:pt x="0" y="74"/>
                </a:lnTo>
                <a:lnTo>
                  <a:pt x="2" y="82"/>
                </a:lnTo>
                <a:lnTo>
                  <a:pt x="4" y="91"/>
                </a:lnTo>
                <a:lnTo>
                  <a:pt x="8" y="98"/>
                </a:lnTo>
                <a:lnTo>
                  <a:pt x="13" y="105"/>
                </a:lnTo>
                <a:lnTo>
                  <a:pt x="18" y="112"/>
                </a:lnTo>
                <a:lnTo>
                  <a:pt x="18" y="112"/>
                </a:lnTo>
                <a:lnTo>
                  <a:pt x="26" y="118"/>
                </a:lnTo>
                <a:lnTo>
                  <a:pt x="35" y="123"/>
                </a:lnTo>
                <a:lnTo>
                  <a:pt x="42" y="127"/>
                </a:lnTo>
                <a:lnTo>
                  <a:pt x="51" y="129"/>
                </a:lnTo>
                <a:lnTo>
                  <a:pt x="60" y="131"/>
                </a:lnTo>
                <a:lnTo>
                  <a:pt x="69" y="131"/>
                </a:lnTo>
                <a:lnTo>
                  <a:pt x="76" y="131"/>
                </a:lnTo>
                <a:lnTo>
                  <a:pt x="86" y="129"/>
                </a:lnTo>
                <a:lnTo>
                  <a:pt x="86" y="129"/>
                </a:lnTo>
                <a:lnTo>
                  <a:pt x="140" y="181"/>
                </a:lnTo>
                <a:lnTo>
                  <a:pt x="89" y="234"/>
                </a:lnTo>
                <a:lnTo>
                  <a:pt x="86" y="230"/>
                </a:lnTo>
                <a:lnTo>
                  <a:pt x="71" y="243"/>
                </a:lnTo>
                <a:lnTo>
                  <a:pt x="47" y="281"/>
                </a:lnTo>
                <a:lnTo>
                  <a:pt x="53" y="286"/>
                </a:lnTo>
                <a:lnTo>
                  <a:pt x="91" y="263"/>
                </a:lnTo>
                <a:lnTo>
                  <a:pt x="104" y="248"/>
                </a:lnTo>
                <a:lnTo>
                  <a:pt x="100" y="245"/>
                </a:lnTo>
                <a:lnTo>
                  <a:pt x="153" y="194"/>
                </a:lnTo>
                <a:lnTo>
                  <a:pt x="240" y="281"/>
                </a:lnTo>
                <a:lnTo>
                  <a:pt x="240" y="281"/>
                </a:lnTo>
                <a:lnTo>
                  <a:pt x="245" y="285"/>
                </a:lnTo>
                <a:lnTo>
                  <a:pt x="250" y="288"/>
                </a:lnTo>
                <a:lnTo>
                  <a:pt x="256" y="290"/>
                </a:lnTo>
                <a:lnTo>
                  <a:pt x="261" y="290"/>
                </a:lnTo>
                <a:lnTo>
                  <a:pt x="261" y="290"/>
                </a:lnTo>
                <a:lnTo>
                  <a:pt x="267" y="290"/>
                </a:lnTo>
                <a:lnTo>
                  <a:pt x="272" y="288"/>
                </a:lnTo>
                <a:lnTo>
                  <a:pt x="278" y="285"/>
                </a:lnTo>
                <a:lnTo>
                  <a:pt x="283" y="281"/>
                </a:lnTo>
                <a:lnTo>
                  <a:pt x="283" y="281"/>
                </a:lnTo>
                <a:lnTo>
                  <a:pt x="287" y="277"/>
                </a:lnTo>
                <a:lnTo>
                  <a:pt x="290" y="272"/>
                </a:lnTo>
                <a:lnTo>
                  <a:pt x="292" y="265"/>
                </a:lnTo>
                <a:lnTo>
                  <a:pt x="292" y="259"/>
                </a:lnTo>
                <a:lnTo>
                  <a:pt x="292" y="254"/>
                </a:lnTo>
                <a:lnTo>
                  <a:pt x="290" y="248"/>
                </a:lnTo>
                <a:lnTo>
                  <a:pt x="287" y="243"/>
                </a:lnTo>
                <a:lnTo>
                  <a:pt x="283" y="237"/>
                </a:lnTo>
                <a:lnTo>
                  <a:pt x="196" y="150"/>
                </a:lnTo>
                <a:lnTo>
                  <a:pt x="212" y="134"/>
                </a:lnTo>
                <a:lnTo>
                  <a:pt x="220" y="141"/>
                </a:lnTo>
                <a:lnTo>
                  <a:pt x="220" y="141"/>
                </a:lnTo>
                <a:lnTo>
                  <a:pt x="229" y="136"/>
                </a:lnTo>
                <a:lnTo>
                  <a:pt x="240" y="136"/>
                </a:lnTo>
                <a:lnTo>
                  <a:pt x="314" y="62"/>
                </a:lnTo>
                <a:lnTo>
                  <a:pt x="314" y="60"/>
                </a:lnTo>
                <a:lnTo>
                  <a:pt x="314" y="60"/>
                </a:lnTo>
                <a:lnTo>
                  <a:pt x="314" y="60"/>
                </a:lnTo>
                <a:lnTo>
                  <a:pt x="316" y="56"/>
                </a:lnTo>
                <a:lnTo>
                  <a:pt x="318" y="54"/>
                </a:lnTo>
                <a:lnTo>
                  <a:pt x="318" y="54"/>
                </a:lnTo>
                <a:lnTo>
                  <a:pt x="321" y="53"/>
                </a:lnTo>
                <a:lnTo>
                  <a:pt x="325" y="51"/>
                </a:lnTo>
                <a:lnTo>
                  <a:pt x="325" y="51"/>
                </a:lnTo>
                <a:lnTo>
                  <a:pt x="328" y="47"/>
                </a:lnTo>
                <a:lnTo>
                  <a:pt x="328" y="44"/>
                </a:lnTo>
                <a:lnTo>
                  <a:pt x="328" y="40"/>
                </a:lnTo>
                <a:lnTo>
                  <a:pt x="325" y="36"/>
                </a:lnTo>
                <a:lnTo>
                  <a:pt x="325" y="36"/>
                </a:lnTo>
                <a:close/>
                <a:moveTo>
                  <a:pt x="263" y="252"/>
                </a:moveTo>
                <a:lnTo>
                  <a:pt x="263" y="252"/>
                </a:lnTo>
                <a:lnTo>
                  <a:pt x="269" y="254"/>
                </a:lnTo>
                <a:lnTo>
                  <a:pt x="272" y="256"/>
                </a:lnTo>
                <a:lnTo>
                  <a:pt x="276" y="259"/>
                </a:lnTo>
                <a:lnTo>
                  <a:pt x="276" y="265"/>
                </a:lnTo>
                <a:lnTo>
                  <a:pt x="276" y="265"/>
                </a:lnTo>
                <a:lnTo>
                  <a:pt x="276" y="268"/>
                </a:lnTo>
                <a:lnTo>
                  <a:pt x="272" y="272"/>
                </a:lnTo>
                <a:lnTo>
                  <a:pt x="269" y="276"/>
                </a:lnTo>
                <a:lnTo>
                  <a:pt x="263" y="276"/>
                </a:lnTo>
                <a:lnTo>
                  <a:pt x="263" y="276"/>
                </a:lnTo>
                <a:lnTo>
                  <a:pt x="260" y="276"/>
                </a:lnTo>
                <a:lnTo>
                  <a:pt x="256" y="272"/>
                </a:lnTo>
                <a:lnTo>
                  <a:pt x="252" y="268"/>
                </a:lnTo>
                <a:lnTo>
                  <a:pt x="252" y="265"/>
                </a:lnTo>
                <a:lnTo>
                  <a:pt x="252" y="265"/>
                </a:lnTo>
                <a:lnTo>
                  <a:pt x="252" y="259"/>
                </a:lnTo>
                <a:lnTo>
                  <a:pt x="256" y="256"/>
                </a:lnTo>
                <a:lnTo>
                  <a:pt x="260" y="254"/>
                </a:lnTo>
                <a:lnTo>
                  <a:pt x="263" y="252"/>
                </a:lnTo>
                <a:lnTo>
                  <a:pt x="263" y="252"/>
                </a:lnTo>
                <a:close/>
                <a:moveTo>
                  <a:pt x="221" y="98"/>
                </a:moveTo>
                <a:lnTo>
                  <a:pt x="216" y="92"/>
                </a:lnTo>
                <a:lnTo>
                  <a:pt x="272" y="36"/>
                </a:lnTo>
                <a:lnTo>
                  <a:pt x="278" y="42"/>
                </a:lnTo>
                <a:lnTo>
                  <a:pt x="221" y="98"/>
                </a:lnTo>
                <a:close/>
                <a:moveTo>
                  <a:pt x="240" y="116"/>
                </a:moveTo>
                <a:lnTo>
                  <a:pt x="234" y="111"/>
                </a:lnTo>
                <a:lnTo>
                  <a:pt x="290" y="54"/>
                </a:lnTo>
                <a:lnTo>
                  <a:pt x="296" y="60"/>
                </a:lnTo>
                <a:lnTo>
                  <a:pt x="240" y="1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9790" y="627380"/>
            <a:ext cx="3246755" cy="299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b="1"/>
              <a:t>2021中秋国庆协会自发慈善捐款</a:t>
            </a:r>
            <a:endParaRPr lang="zh-CN" altLang="en-US" b="1"/>
          </a:p>
        </p:txBody>
      </p:sp>
      <p:sp>
        <p:nvSpPr>
          <p:cNvPr id="6" name="文本框 5"/>
          <p:cNvSpPr txBox="1"/>
          <p:nvPr/>
        </p:nvSpPr>
        <p:spPr>
          <a:xfrm>
            <a:off x="934720" y="2703830"/>
            <a:ext cx="2540000" cy="299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/>
              <a:t>2021住建系统捐赠爱心包</a:t>
            </a:r>
            <a:endParaRPr lang="zh-CN" altLang="en-US" b="1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2545" y="1033780"/>
            <a:ext cx="2900045" cy="15119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" y="3129280"/>
            <a:ext cx="8359775" cy="1409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365" y="341630"/>
            <a:ext cx="2952115" cy="2362200"/>
          </a:xfrm>
          <a:prstGeom prst="rect">
            <a:avLst/>
          </a:prstGeom>
        </p:spPr>
      </p:pic>
      <p:sp>
        <p:nvSpPr>
          <p:cNvPr id="4" name="文本框 5"/>
          <p:cNvSpPr txBox="1">
            <a:spLocks noChangeArrowheads="1"/>
          </p:cNvSpPr>
          <p:nvPr/>
        </p:nvSpPr>
        <p:spPr bwMode="auto">
          <a:xfrm>
            <a:off x="934511" y="183664"/>
            <a:ext cx="9956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>
                <a:solidFill>
                  <a:schemeClr val="accent1"/>
                </a:solidFill>
                <a:latin typeface="方正兰亭黑_GBK"/>
                <a:ea typeface="方正兰亭黑_GBK"/>
              </a:rPr>
              <a:t>公益慈善</a:t>
            </a:r>
            <a:endParaRPr lang="zh-CN" altLang="en-US" sz="1600">
              <a:solidFill>
                <a:schemeClr val="accent1"/>
              </a:solidFill>
              <a:latin typeface="方正兰亭黑_GBK"/>
              <a:ea typeface="方正兰亭黑_GBK"/>
            </a:endParaRPr>
          </a:p>
        </p:txBody>
      </p:sp>
      <p:sp>
        <p:nvSpPr>
          <p:cNvPr id="9" name="文本框 5"/>
          <p:cNvSpPr txBox="1">
            <a:spLocks noChangeArrowheads="1"/>
          </p:cNvSpPr>
          <p:nvPr/>
        </p:nvSpPr>
        <p:spPr bwMode="auto">
          <a:xfrm>
            <a:off x="420024" y="278417"/>
            <a:ext cx="335280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smtClean="0">
                <a:solidFill>
                  <a:schemeClr val="bg1"/>
                </a:solidFill>
                <a:latin typeface="方正兰亭黑_GBK"/>
                <a:ea typeface="方正兰亭黑_GBK"/>
              </a:rPr>
              <a:t>04</a:t>
            </a:r>
            <a:endParaRPr lang="zh-CN" altLang="en-US" sz="1200">
              <a:solidFill>
                <a:schemeClr val="bg1"/>
              </a:solidFill>
              <a:latin typeface="方正兰亭黑_GBK"/>
              <a:ea typeface="方正兰亭黑_GB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934511" y="183664"/>
            <a:ext cx="9956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sz="1600">
                <a:solidFill>
                  <a:schemeClr val="accent1"/>
                </a:solidFill>
                <a:latin typeface="方正兰亭黑_GBK"/>
                <a:ea typeface="方正兰亭黑_GBK"/>
              </a:rPr>
              <a:t>责任担当</a:t>
            </a:r>
            <a:endParaRPr lang="zh-CN" sz="1600">
              <a:solidFill>
                <a:schemeClr val="accent1"/>
              </a:solidFill>
              <a:latin typeface="方正兰亭黑_GBK"/>
              <a:ea typeface="方正兰亭黑_GBK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032788" y="522218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5"/>
          <p:cNvSpPr txBox="1">
            <a:spLocks noChangeArrowheads="1"/>
          </p:cNvSpPr>
          <p:nvPr/>
        </p:nvSpPr>
        <p:spPr bwMode="auto">
          <a:xfrm>
            <a:off x="420024" y="278417"/>
            <a:ext cx="335280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smtClean="0">
                <a:solidFill>
                  <a:schemeClr val="bg1"/>
                </a:solidFill>
                <a:latin typeface="方正兰亭黑_GBK"/>
                <a:ea typeface="方正兰亭黑_GBK"/>
              </a:rPr>
              <a:t>05</a:t>
            </a:r>
            <a:endParaRPr lang="zh-CN" altLang="en-US" sz="1200">
              <a:solidFill>
                <a:schemeClr val="bg1"/>
              </a:solidFill>
              <a:latin typeface="方正兰亭黑_GBK"/>
              <a:ea typeface="方正兰亭黑_GBK"/>
            </a:endParaRPr>
          </a:p>
        </p:txBody>
      </p:sp>
      <p:sp>
        <p:nvSpPr>
          <p:cNvPr id="4" name="TextBox 15"/>
          <p:cNvSpPr txBox="1"/>
          <p:nvPr/>
        </p:nvSpPr>
        <p:spPr>
          <a:xfrm>
            <a:off x="3769658" y="444808"/>
            <a:ext cx="1605280" cy="3860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1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玻璃行业指导价</a:t>
            </a:r>
            <a:endParaRPr lang="zh-CN" altLang="en-US" sz="1600" b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3220" y="890270"/>
            <a:ext cx="6052820" cy="4025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/>
        </p:nvCxnSpPr>
        <p:spPr>
          <a:xfrm>
            <a:off x="1032788" y="522218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720975" y="705485"/>
            <a:ext cx="37534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800" b="1"/>
              <a:t>防疫工作</a:t>
            </a:r>
            <a:endParaRPr lang="zh-CN" altLang="en-US" sz="1800" b="1"/>
          </a:p>
        </p:txBody>
      </p:sp>
      <p:sp>
        <p:nvSpPr>
          <p:cNvPr id="3" name="文本框 5"/>
          <p:cNvSpPr txBox="1">
            <a:spLocks noChangeArrowheads="1"/>
          </p:cNvSpPr>
          <p:nvPr/>
        </p:nvSpPr>
        <p:spPr bwMode="auto">
          <a:xfrm>
            <a:off x="934511" y="183664"/>
            <a:ext cx="9956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sz="1600">
                <a:solidFill>
                  <a:schemeClr val="accent1"/>
                </a:solidFill>
                <a:latin typeface="方正兰亭黑_GBK"/>
                <a:ea typeface="方正兰亭黑_GBK"/>
              </a:rPr>
              <a:t>责任担当</a:t>
            </a:r>
            <a:endParaRPr lang="zh-CN" sz="1600">
              <a:solidFill>
                <a:schemeClr val="accent1"/>
              </a:solidFill>
              <a:latin typeface="方正兰亭黑_GBK"/>
              <a:ea typeface="方正兰亭黑_GBK"/>
            </a:endParaRPr>
          </a:p>
        </p:txBody>
      </p:sp>
      <p:sp>
        <p:nvSpPr>
          <p:cNvPr id="21" name="文本框 5"/>
          <p:cNvSpPr txBox="1">
            <a:spLocks noChangeArrowheads="1"/>
          </p:cNvSpPr>
          <p:nvPr/>
        </p:nvSpPr>
        <p:spPr bwMode="auto">
          <a:xfrm>
            <a:off x="420024" y="278417"/>
            <a:ext cx="335280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smtClean="0">
                <a:solidFill>
                  <a:schemeClr val="bg1"/>
                </a:solidFill>
                <a:latin typeface="方正兰亭黑_GBK"/>
                <a:ea typeface="方正兰亭黑_GBK"/>
              </a:rPr>
              <a:t>05</a:t>
            </a:r>
            <a:endParaRPr lang="zh-CN" altLang="en-US" sz="1200">
              <a:solidFill>
                <a:schemeClr val="bg1"/>
              </a:solidFill>
              <a:latin typeface="方正兰亭黑_GBK"/>
              <a:ea typeface="方正兰亭黑_GBK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4720" y="1364615"/>
            <a:ext cx="2540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鼓励员工在工作地休假；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进一步加强春节期间疫情防控工作；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...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9775" y="2915285"/>
            <a:ext cx="4114800" cy="1607820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5545642" y="1073598"/>
            <a:ext cx="3119438" cy="2992438"/>
            <a:chOff x="3011488" y="1708150"/>
            <a:chExt cx="3119438" cy="2992438"/>
          </a:xfrm>
        </p:grpSpPr>
        <p:sp>
          <p:nvSpPr>
            <p:cNvPr id="3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019425" y="1708150"/>
              <a:ext cx="3105150" cy="29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3" name="Freeform 5"/>
            <p:cNvSpPr/>
            <p:nvPr/>
          </p:nvSpPr>
          <p:spPr bwMode="auto">
            <a:xfrm>
              <a:off x="4249738" y="4478338"/>
              <a:ext cx="677863" cy="222250"/>
            </a:xfrm>
            <a:custGeom>
              <a:avLst/>
              <a:gdLst>
                <a:gd name="T0" fmla="*/ 466 w 466"/>
                <a:gd name="T1" fmla="*/ 0 h 153"/>
                <a:gd name="T2" fmla="*/ 233 w 466"/>
                <a:gd name="T3" fmla="*/ 153 h 153"/>
                <a:gd name="T4" fmla="*/ 0 w 466"/>
                <a:gd name="T5" fmla="*/ 0 h 153"/>
                <a:gd name="T6" fmla="*/ 466 w 466"/>
                <a:gd name="T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6" h="153">
                  <a:moveTo>
                    <a:pt x="466" y="0"/>
                  </a:moveTo>
                  <a:cubicBezTo>
                    <a:pt x="466" y="84"/>
                    <a:pt x="362" y="153"/>
                    <a:pt x="233" y="153"/>
                  </a:cubicBezTo>
                  <a:cubicBezTo>
                    <a:pt x="104" y="153"/>
                    <a:pt x="0" y="84"/>
                    <a:pt x="0" y="0"/>
                  </a:cubicBezTo>
                  <a:cubicBezTo>
                    <a:pt x="230" y="0"/>
                    <a:pt x="227" y="0"/>
                    <a:pt x="466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4" name="Freeform 6"/>
            <p:cNvSpPr/>
            <p:nvPr/>
          </p:nvSpPr>
          <p:spPr bwMode="auto">
            <a:xfrm>
              <a:off x="5419725" y="3686175"/>
              <a:ext cx="501650" cy="369888"/>
            </a:xfrm>
            <a:custGeom>
              <a:avLst/>
              <a:gdLst>
                <a:gd name="T0" fmla="*/ 283 w 344"/>
                <a:gd name="T1" fmla="*/ 254 h 254"/>
                <a:gd name="T2" fmla="*/ 255 w 344"/>
                <a:gd name="T3" fmla="*/ 246 h 254"/>
                <a:gd name="T4" fmla="*/ 33 w 344"/>
                <a:gd name="T5" fmla="*/ 106 h 254"/>
                <a:gd name="T6" fmla="*/ 16 w 344"/>
                <a:gd name="T7" fmla="*/ 32 h 254"/>
                <a:gd name="T8" fmla="*/ 89 w 344"/>
                <a:gd name="T9" fmla="*/ 16 h 254"/>
                <a:gd name="T10" fmla="*/ 312 w 344"/>
                <a:gd name="T11" fmla="*/ 156 h 254"/>
                <a:gd name="T12" fmla="*/ 328 w 344"/>
                <a:gd name="T13" fmla="*/ 229 h 254"/>
                <a:gd name="T14" fmla="*/ 283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283" y="254"/>
                  </a:moveTo>
                  <a:cubicBezTo>
                    <a:pt x="274" y="254"/>
                    <a:pt x="264" y="251"/>
                    <a:pt x="255" y="24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8" y="90"/>
                    <a:pt x="0" y="57"/>
                    <a:pt x="16" y="32"/>
                  </a:cubicBezTo>
                  <a:cubicBezTo>
                    <a:pt x="31" y="8"/>
                    <a:pt x="64" y="0"/>
                    <a:pt x="89" y="16"/>
                  </a:cubicBezTo>
                  <a:cubicBezTo>
                    <a:pt x="312" y="156"/>
                    <a:pt x="312" y="156"/>
                    <a:pt x="312" y="156"/>
                  </a:cubicBezTo>
                  <a:cubicBezTo>
                    <a:pt x="337" y="171"/>
                    <a:pt x="344" y="204"/>
                    <a:pt x="328" y="229"/>
                  </a:cubicBezTo>
                  <a:cubicBezTo>
                    <a:pt x="318" y="245"/>
                    <a:pt x="301" y="254"/>
                    <a:pt x="283" y="254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5" name="Freeform 7"/>
            <p:cNvSpPr/>
            <p:nvPr/>
          </p:nvSpPr>
          <p:spPr bwMode="auto">
            <a:xfrm>
              <a:off x="5586413" y="2901950"/>
              <a:ext cx="544513" cy="238125"/>
            </a:xfrm>
            <a:custGeom>
              <a:avLst/>
              <a:gdLst>
                <a:gd name="T0" fmla="*/ 58 w 374"/>
                <a:gd name="T1" fmla="*/ 164 h 164"/>
                <a:gd name="T2" fmla="*/ 6 w 374"/>
                <a:gd name="T3" fmla="*/ 121 h 164"/>
                <a:gd name="T4" fmla="*/ 48 w 374"/>
                <a:gd name="T5" fmla="*/ 58 h 164"/>
                <a:gd name="T6" fmla="*/ 305 w 374"/>
                <a:gd name="T7" fmla="*/ 6 h 164"/>
                <a:gd name="T8" fmla="*/ 368 w 374"/>
                <a:gd name="T9" fmla="*/ 48 h 164"/>
                <a:gd name="T10" fmla="*/ 326 w 374"/>
                <a:gd name="T11" fmla="*/ 110 h 164"/>
                <a:gd name="T12" fmla="*/ 69 w 374"/>
                <a:gd name="T13" fmla="*/ 163 h 164"/>
                <a:gd name="T14" fmla="*/ 58 w 374"/>
                <a:gd name="T1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4">
                  <a:moveTo>
                    <a:pt x="58" y="164"/>
                  </a:moveTo>
                  <a:cubicBezTo>
                    <a:pt x="33" y="164"/>
                    <a:pt x="11" y="146"/>
                    <a:pt x="6" y="121"/>
                  </a:cubicBezTo>
                  <a:cubicBezTo>
                    <a:pt x="0" y="92"/>
                    <a:pt x="19" y="64"/>
                    <a:pt x="48" y="58"/>
                  </a:cubicBezTo>
                  <a:cubicBezTo>
                    <a:pt x="305" y="6"/>
                    <a:pt x="305" y="6"/>
                    <a:pt x="305" y="6"/>
                  </a:cubicBezTo>
                  <a:cubicBezTo>
                    <a:pt x="334" y="0"/>
                    <a:pt x="362" y="19"/>
                    <a:pt x="368" y="48"/>
                  </a:cubicBezTo>
                  <a:cubicBezTo>
                    <a:pt x="374" y="76"/>
                    <a:pt x="355" y="105"/>
                    <a:pt x="326" y="110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65" y="163"/>
                    <a:pt x="62" y="164"/>
                    <a:pt x="58" y="164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6" name="Freeform 8"/>
            <p:cNvSpPr/>
            <p:nvPr/>
          </p:nvSpPr>
          <p:spPr bwMode="auto">
            <a:xfrm>
              <a:off x="5202238" y="1987550"/>
              <a:ext cx="387350" cy="484188"/>
            </a:xfrm>
            <a:custGeom>
              <a:avLst/>
              <a:gdLst>
                <a:gd name="T0" fmla="*/ 60 w 266"/>
                <a:gd name="T1" fmla="*/ 333 h 333"/>
                <a:gd name="T2" fmla="*/ 31 w 266"/>
                <a:gd name="T3" fmla="*/ 324 h 333"/>
                <a:gd name="T4" fmla="*/ 16 w 266"/>
                <a:gd name="T5" fmla="*/ 250 h 333"/>
                <a:gd name="T6" fmla="*/ 161 w 266"/>
                <a:gd name="T7" fmla="*/ 31 h 333"/>
                <a:gd name="T8" fmla="*/ 235 w 266"/>
                <a:gd name="T9" fmla="*/ 16 h 333"/>
                <a:gd name="T10" fmla="*/ 250 w 266"/>
                <a:gd name="T11" fmla="*/ 90 h 333"/>
                <a:gd name="T12" fmla="*/ 105 w 266"/>
                <a:gd name="T13" fmla="*/ 309 h 333"/>
                <a:gd name="T14" fmla="*/ 60 w 266"/>
                <a:gd name="T1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3">
                  <a:moveTo>
                    <a:pt x="60" y="333"/>
                  </a:moveTo>
                  <a:cubicBezTo>
                    <a:pt x="50" y="333"/>
                    <a:pt x="40" y="330"/>
                    <a:pt x="31" y="324"/>
                  </a:cubicBezTo>
                  <a:cubicBezTo>
                    <a:pt x="6" y="307"/>
                    <a:pt x="0" y="274"/>
                    <a:pt x="16" y="250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78" y="6"/>
                    <a:pt x="211" y="0"/>
                    <a:pt x="235" y="16"/>
                  </a:cubicBezTo>
                  <a:cubicBezTo>
                    <a:pt x="260" y="32"/>
                    <a:pt x="266" y="65"/>
                    <a:pt x="250" y="90"/>
                  </a:cubicBezTo>
                  <a:cubicBezTo>
                    <a:pt x="105" y="309"/>
                    <a:pt x="105" y="309"/>
                    <a:pt x="105" y="309"/>
                  </a:cubicBezTo>
                  <a:cubicBezTo>
                    <a:pt x="94" y="324"/>
                    <a:pt x="77" y="333"/>
                    <a:pt x="60" y="333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1" name="Freeform 9"/>
            <p:cNvSpPr/>
            <p:nvPr/>
          </p:nvSpPr>
          <p:spPr bwMode="auto">
            <a:xfrm>
              <a:off x="4508500" y="1708150"/>
              <a:ext cx="158750" cy="538163"/>
            </a:xfrm>
            <a:custGeom>
              <a:avLst/>
              <a:gdLst>
                <a:gd name="T0" fmla="*/ 56 w 109"/>
                <a:gd name="T1" fmla="*/ 370 h 370"/>
                <a:gd name="T2" fmla="*/ 2 w 109"/>
                <a:gd name="T3" fmla="*/ 317 h 370"/>
                <a:gd name="T4" fmla="*/ 0 w 109"/>
                <a:gd name="T5" fmla="*/ 54 h 370"/>
                <a:gd name="T6" fmla="*/ 53 w 109"/>
                <a:gd name="T7" fmla="*/ 1 h 370"/>
                <a:gd name="T8" fmla="*/ 106 w 109"/>
                <a:gd name="T9" fmla="*/ 53 h 370"/>
                <a:gd name="T10" fmla="*/ 109 w 109"/>
                <a:gd name="T11" fmla="*/ 316 h 370"/>
                <a:gd name="T12" fmla="*/ 56 w 109"/>
                <a:gd name="T13" fmla="*/ 370 h 370"/>
                <a:gd name="T14" fmla="*/ 56 w 109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370">
                  <a:moveTo>
                    <a:pt x="56" y="370"/>
                  </a:moveTo>
                  <a:cubicBezTo>
                    <a:pt x="26" y="370"/>
                    <a:pt x="3" y="346"/>
                    <a:pt x="2" y="31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5"/>
                    <a:pt x="23" y="1"/>
                    <a:pt x="53" y="1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9" y="316"/>
                    <a:pt x="109" y="316"/>
                    <a:pt x="109" y="316"/>
                  </a:cubicBezTo>
                  <a:cubicBezTo>
                    <a:pt x="109" y="345"/>
                    <a:pt x="85" y="369"/>
                    <a:pt x="56" y="370"/>
                  </a:cubicBezTo>
                  <a:cubicBezTo>
                    <a:pt x="56" y="370"/>
                    <a:pt x="56" y="370"/>
                    <a:pt x="56" y="37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2" name="Freeform 10"/>
            <p:cNvSpPr/>
            <p:nvPr/>
          </p:nvSpPr>
          <p:spPr bwMode="auto">
            <a:xfrm>
              <a:off x="3221038" y="3683000"/>
              <a:ext cx="500063" cy="369888"/>
            </a:xfrm>
            <a:custGeom>
              <a:avLst/>
              <a:gdLst>
                <a:gd name="T0" fmla="*/ 61 w 344"/>
                <a:gd name="T1" fmla="*/ 254 h 254"/>
                <a:gd name="T2" fmla="*/ 16 w 344"/>
                <a:gd name="T3" fmla="*/ 229 h 254"/>
                <a:gd name="T4" fmla="*/ 32 w 344"/>
                <a:gd name="T5" fmla="*/ 156 h 254"/>
                <a:gd name="T6" fmla="*/ 255 w 344"/>
                <a:gd name="T7" fmla="*/ 16 h 254"/>
                <a:gd name="T8" fmla="*/ 328 w 344"/>
                <a:gd name="T9" fmla="*/ 33 h 254"/>
                <a:gd name="T10" fmla="*/ 311 w 344"/>
                <a:gd name="T11" fmla="*/ 106 h 254"/>
                <a:gd name="T12" fmla="*/ 89 w 344"/>
                <a:gd name="T13" fmla="*/ 246 h 254"/>
                <a:gd name="T14" fmla="*/ 61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61" y="254"/>
                  </a:moveTo>
                  <a:cubicBezTo>
                    <a:pt x="43" y="254"/>
                    <a:pt x="26" y="245"/>
                    <a:pt x="16" y="229"/>
                  </a:cubicBezTo>
                  <a:cubicBezTo>
                    <a:pt x="0" y="205"/>
                    <a:pt x="7" y="172"/>
                    <a:pt x="32" y="156"/>
                  </a:cubicBezTo>
                  <a:cubicBezTo>
                    <a:pt x="255" y="16"/>
                    <a:pt x="255" y="16"/>
                    <a:pt x="255" y="16"/>
                  </a:cubicBezTo>
                  <a:cubicBezTo>
                    <a:pt x="280" y="0"/>
                    <a:pt x="312" y="8"/>
                    <a:pt x="328" y="33"/>
                  </a:cubicBezTo>
                  <a:cubicBezTo>
                    <a:pt x="344" y="58"/>
                    <a:pt x="336" y="90"/>
                    <a:pt x="311" y="106"/>
                  </a:cubicBezTo>
                  <a:cubicBezTo>
                    <a:pt x="89" y="246"/>
                    <a:pt x="89" y="246"/>
                    <a:pt x="89" y="246"/>
                  </a:cubicBezTo>
                  <a:cubicBezTo>
                    <a:pt x="80" y="252"/>
                    <a:pt x="70" y="254"/>
                    <a:pt x="61" y="254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3" name="Freeform 11"/>
            <p:cNvSpPr/>
            <p:nvPr/>
          </p:nvSpPr>
          <p:spPr bwMode="auto">
            <a:xfrm>
              <a:off x="3011488" y="2900363"/>
              <a:ext cx="544513" cy="236538"/>
            </a:xfrm>
            <a:custGeom>
              <a:avLst/>
              <a:gdLst>
                <a:gd name="T0" fmla="*/ 316 w 374"/>
                <a:gd name="T1" fmla="*/ 163 h 163"/>
                <a:gd name="T2" fmla="*/ 305 w 374"/>
                <a:gd name="T3" fmla="*/ 162 h 163"/>
                <a:gd name="T4" fmla="*/ 48 w 374"/>
                <a:gd name="T5" fmla="*/ 110 h 163"/>
                <a:gd name="T6" fmla="*/ 6 w 374"/>
                <a:gd name="T7" fmla="*/ 47 h 163"/>
                <a:gd name="T8" fmla="*/ 69 w 374"/>
                <a:gd name="T9" fmla="*/ 5 h 163"/>
                <a:gd name="T10" fmla="*/ 326 w 374"/>
                <a:gd name="T11" fmla="*/ 58 h 163"/>
                <a:gd name="T12" fmla="*/ 368 w 374"/>
                <a:gd name="T13" fmla="*/ 120 h 163"/>
                <a:gd name="T14" fmla="*/ 316 w 374"/>
                <a:gd name="T1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3">
                  <a:moveTo>
                    <a:pt x="316" y="163"/>
                  </a:moveTo>
                  <a:cubicBezTo>
                    <a:pt x="312" y="163"/>
                    <a:pt x="309" y="163"/>
                    <a:pt x="305" y="162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19" y="104"/>
                    <a:pt x="0" y="76"/>
                    <a:pt x="6" y="47"/>
                  </a:cubicBezTo>
                  <a:cubicBezTo>
                    <a:pt x="12" y="18"/>
                    <a:pt x="40" y="0"/>
                    <a:pt x="69" y="5"/>
                  </a:cubicBezTo>
                  <a:cubicBezTo>
                    <a:pt x="326" y="58"/>
                    <a:pt x="326" y="58"/>
                    <a:pt x="326" y="58"/>
                  </a:cubicBezTo>
                  <a:cubicBezTo>
                    <a:pt x="355" y="64"/>
                    <a:pt x="374" y="92"/>
                    <a:pt x="368" y="120"/>
                  </a:cubicBezTo>
                  <a:cubicBezTo>
                    <a:pt x="363" y="146"/>
                    <a:pt x="341" y="163"/>
                    <a:pt x="316" y="163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4" name="Freeform 12"/>
            <p:cNvSpPr/>
            <p:nvPr/>
          </p:nvSpPr>
          <p:spPr bwMode="auto">
            <a:xfrm>
              <a:off x="3552825" y="1984375"/>
              <a:ext cx="387350" cy="485775"/>
            </a:xfrm>
            <a:custGeom>
              <a:avLst/>
              <a:gdLst>
                <a:gd name="T0" fmla="*/ 206 w 266"/>
                <a:gd name="T1" fmla="*/ 333 h 333"/>
                <a:gd name="T2" fmla="*/ 161 w 266"/>
                <a:gd name="T3" fmla="*/ 309 h 333"/>
                <a:gd name="T4" fmla="*/ 16 w 266"/>
                <a:gd name="T5" fmla="*/ 90 h 333"/>
                <a:gd name="T6" fmla="*/ 31 w 266"/>
                <a:gd name="T7" fmla="*/ 16 h 333"/>
                <a:gd name="T8" fmla="*/ 105 w 266"/>
                <a:gd name="T9" fmla="*/ 31 h 333"/>
                <a:gd name="T10" fmla="*/ 250 w 266"/>
                <a:gd name="T11" fmla="*/ 250 h 333"/>
                <a:gd name="T12" fmla="*/ 235 w 266"/>
                <a:gd name="T13" fmla="*/ 324 h 333"/>
                <a:gd name="T14" fmla="*/ 206 w 266"/>
                <a:gd name="T1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3">
                  <a:moveTo>
                    <a:pt x="206" y="333"/>
                  </a:moveTo>
                  <a:cubicBezTo>
                    <a:pt x="188" y="333"/>
                    <a:pt x="172" y="325"/>
                    <a:pt x="161" y="309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0" y="66"/>
                    <a:pt x="6" y="33"/>
                    <a:pt x="31" y="16"/>
                  </a:cubicBezTo>
                  <a:cubicBezTo>
                    <a:pt x="55" y="0"/>
                    <a:pt x="88" y="7"/>
                    <a:pt x="105" y="31"/>
                  </a:cubicBezTo>
                  <a:cubicBezTo>
                    <a:pt x="250" y="250"/>
                    <a:pt x="250" y="250"/>
                    <a:pt x="250" y="250"/>
                  </a:cubicBezTo>
                  <a:cubicBezTo>
                    <a:pt x="266" y="275"/>
                    <a:pt x="260" y="308"/>
                    <a:pt x="235" y="324"/>
                  </a:cubicBezTo>
                  <a:cubicBezTo>
                    <a:pt x="226" y="330"/>
                    <a:pt x="216" y="333"/>
                    <a:pt x="206" y="333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5" name="Freeform 13"/>
            <p:cNvSpPr>
              <a:spLocks noEditPoints="1"/>
            </p:cNvSpPr>
            <p:nvPr/>
          </p:nvSpPr>
          <p:spPr bwMode="auto">
            <a:xfrm>
              <a:off x="3700463" y="2392363"/>
              <a:ext cx="1755775" cy="2144713"/>
            </a:xfrm>
            <a:custGeom>
              <a:avLst/>
              <a:gdLst>
                <a:gd name="T0" fmla="*/ 603 w 1206"/>
                <a:gd name="T1" fmla="*/ 0 h 1474"/>
                <a:gd name="T2" fmla="*/ 0 w 1206"/>
                <a:gd name="T3" fmla="*/ 603 h 1474"/>
                <a:gd name="T4" fmla="*/ 95 w 1206"/>
                <a:gd name="T5" fmla="*/ 928 h 1474"/>
                <a:gd name="T6" fmla="*/ 308 w 1206"/>
                <a:gd name="T7" fmla="*/ 1129 h 1474"/>
                <a:gd name="T8" fmla="*/ 308 w 1206"/>
                <a:gd name="T9" fmla="*/ 1329 h 1474"/>
                <a:gd name="T10" fmla="*/ 453 w 1206"/>
                <a:gd name="T11" fmla="*/ 1474 h 1474"/>
                <a:gd name="T12" fmla="*/ 769 w 1206"/>
                <a:gd name="T13" fmla="*/ 1474 h 1474"/>
                <a:gd name="T14" fmla="*/ 914 w 1206"/>
                <a:gd name="T15" fmla="*/ 1329 h 1474"/>
                <a:gd name="T16" fmla="*/ 914 w 1206"/>
                <a:gd name="T17" fmla="*/ 1120 h 1474"/>
                <a:gd name="T18" fmla="*/ 1206 w 1206"/>
                <a:gd name="T19" fmla="*/ 603 h 1474"/>
                <a:gd name="T20" fmla="*/ 603 w 1206"/>
                <a:gd name="T21" fmla="*/ 0 h 1474"/>
                <a:gd name="T22" fmla="*/ 827 w 1206"/>
                <a:gd name="T23" fmla="*/ 1032 h 1474"/>
                <a:gd name="T24" fmla="*/ 795 w 1206"/>
                <a:gd name="T25" fmla="*/ 1085 h 1474"/>
                <a:gd name="T26" fmla="*/ 795 w 1206"/>
                <a:gd name="T27" fmla="*/ 1133 h 1474"/>
                <a:gd name="T28" fmla="*/ 427 w 1206"/>
                <a:gd name="T29" fmla="*/ 1133 h 1474"/>
                <a:gd name="T30" fmla="*/ 427 w 1206"/>
                <a:gd name="T31" fmla="*/ 1093 h 1474"/>
                <a:gd name="T32" fmla="*/ 393 w 1206"/>
                <a:gd name="T33" fmla="*/ 1039 h 1474"/>
                <a:gd name="T34" fmla="*/ 119 w 1206"/>
                <a:gd name="T35" fmla="*/ 603 h 1474"/>
                <a:gd name="T36" fmla="*/ 603 w 1206"/>
                <a:gd name="T37" fmla="*/ 119 h 1474"/>
                <a:gd name="T38" fmla="*/ 1087 w 1206"/>
                <a:gd name="T39" fmla="*/ 603 h 1474"/>
                <a:gd name="T40" fmla="*/ 827 w 1206"/>
                <a:gd name="T41" fmla="*/ 1032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6" h="1474">
                  <a:moveTo>
                    <a:pt x="603" y="0"/>
                  </a:moveTo>
                  <a:cubicBezTo>
                    <a:pt x="271" y="0"/>
                    <a:pt x="0" y="271"/>
                    <a:pt x="0" y="603"/>
                  </a:cubicBezTo>
                  <a:cubicBezTo>
                    <a:pt x="0" y="719"/>
                    <a:pt x="33" y="831"/>
                    <a:pt x="95" y="928"/>
                  </a:cubicBezTo>
                  <a:cubicBezTo>
                    <a:pt x="149" y="1012"/>
                    <a:pt x="222" y="1081"/>
                    <a:pt x="308" y="1129"/>
                  </a:cubicBezTo>
                  <a:cubicBezTo>
                    <a:pt x="308" y="1329"/>
                    <a:pt x="308" y="1329"/>
                    <a:pt x="308" y="1329"/>
                  </a:cubicBezTo>
                  <a:cubicBezTo>
                    <a:pt x="308" y="1409"/>
                    <a:pt x="373" y="1474"/>
                    <a:pt x="453" y="1474"/>
                  </a:cubicBezTo>
                  <a:cubicBezTo>
                    <a:pt x="769" y="1474"/>
                    <a:pt x="769" y="1474"/>
                    <a:pt x="769" y="1474"/>
                  </a:cubicBezTo>
                  <a:cubicBezTo>
                    <a:pt x="849" y="1474"/>
                    <a:pt x="914" y="1409"/>
                    <a:pt x="914" y="1329"/>
                  </a:cubicBezTo>
                  <a:cubicBezTo>
                    <a:pt x="914" y="1120"/>
                    <a:pt x="914" y="1120"/>
                    <a:pt x="914" y="1120"/>
                  </a:cubicBezTo>
                  <a:cubicBezTo>
                    <a:pt x="1095" y="1011"/>
                    <a:pt x="1206" y="816"/>
                    <a:pt x="1206" y="603"/>
                  </a:cubicBezTo>
                  <a:cubicBezTo>
                    <a:pt x="1206" y="271"/>
                    <a:pt x="936" y="0"/>
                    <a:pt x="603" y="0"/>
                  </a:cubicBezTo>
                  <a:close/>
                  <a:moveTo>
                    <a:pt x="827" y="1032"/>
                  </a:moveTo>
                  <a:cubicBezTo>
                    <a:pt x="807" y="1042"/>
                    <a:pt x="795" y="1063"/>
                    <a:pt x="795" y="1085"/>
                  </a:cubicBezTo>
                  <a:cubicBezTo>
                    <a:pt x="795" y="1133"/>
                    <a:pt x="795" y="1133"/>
                    <a:pt x="795" y="1133"/>
                  </a:cubicBezTo>
                  <a:cubicBezTo>
                    <a:pt x="427" y="1133"/>
                    <a:pt x="427" y="1133"/>
                    <a:pt x="427" y="1133"/>
                  </a:cubicBezTo>
                  <a:cubicBezTo>
                    <a:pt x="427" y="1093"/>
                    <a:pt x="427" y="1093"/>
                    <a:pt x="427" y="1093"/>
                  </a:cubicBezTo>
                  <a:cubicBezTo>
                    <a:pt x="427" y="1070"/>
                    <a:pt x="414" y="1049"/>
                    <a:pt x="393" y="1039"/>
                  </a:cubicBezTo>
                  <a:cubicBezTo>
                    <a:pt x="227" y="959"/>
                    <a:pt x="119" y="788"/>
                    <a:pt x="119" y="603"/>
                  </a:cubicBezTo>
                  <a:cubicBezTo>
                    <a:pt x="119" y="336"/>
                    <a:pt x="336" y="119"/>
                    <a:pt x="603" y="119"/>
                  </a:cubicBezTo>
                  <a:cubicBezTo>
                    <a:pt x="870" y="119"/>
                    <a:pt x="1087" y="336"/>
                    <a:pt x="1087" y="603"/>
                  </a:cubicBezTo>
                  <a:cubicBezTo>
                    <a:pt x="1087" y="784"/>
                    <a:pt x="987" y="948"/>
                    <a:pt x="827" y="1032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6" name="Oval 14"/>
            <p:cNvSpPr>
              <a:spLocks noChangeArrowheads="1"/>
            </p:cNvSpPr>
            <p:nvPr/>
          </p:nvSpPr>
          <p:spPr bwMode="auto">
            <a:xfrm>
              <a:off x="4041775" y="2713038"/>
              <a:ext cx="1122363" cy="1120775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7" name="Oval 15"/>
            <p:cNvSpPr>
              <a:spLocks noChangeArrowheads="1"/>
            </p:cNvSpPr>
            <p:nvPr/>
          </p:nvSpPr>
          <p:spPr bwMode="auto">
            <a:xfrm>
              <a:off x="4152900" y="2824163"/>
              <a:ext cx="900113" cy="898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8" name="Oval 16"/>
            <p:cNvSpPr>
              <a:spLocks noChangeArrowheads="1"/>
            </p:cNvSpPr>
            <p:nvPr/>
          </p:nvSpPr>
          <p:spPr bwMode="auto">
            <a:xfrm>
              <a:off x="4249738" y="2921000"/>
              <a:ext cx="708025" cy="706438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9" name="Oval 17"/>
            <p:cNvSpPr>
              <a:spLocks noChangeArrowheads="1"/>
            </p:cNvSpPr>
            <p:nvPr/>
          </p:nvSpPr>
          <p:spPr bwMode="auto">
            <a:xfrm>
              <a:off x="4354513" y="3024188"/>
              <a:ext cx="498475" cy="4984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0" name="Oval 18"/>
            <p:cNvSpPr>
              <a:spLocks noChangeArrowheads="1"/>
            </p:cNvSpPr>
            <p:nvPr/>
          </p:nvSpPr>
          <p:spPr bwMode="auto">
            <a:xfrm>
              <a:off x="4448175" y="3116263"/>
              <a:ext cx="311150" cy="314325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1" name="Oval 19"/>
            <p:cNvSpPr>
              <a:spLocks noChangeArrowheads="1"/>
            </p:cNvSpPr>
            <p:nvPr/>
          </p:nvSpPr>
          <p:spPr bwMode="auto">
            <a:xfrm>
              <a:off x="4545013" y="3216275"/>
              <a:ext cx="117475" cy="1158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2" name="Freeform 20"/>
            <p:cNvSpPr/>
            <p:nvPr/>
          </p:nvSpPr>
          <p:spPr bwMode="auto">
            <a:xfrm>
              <a:off x="4603750" y="2617788"/>
              <a:ext cx="661988" cy="663575"/>
            </a:xfrm>
            <a:custGeom>
              <a:avLst/>
              <a:gdLst>
                <a:gd name="T0" fmla="*/ 286 w 417"/>
                <a:gd name="T1" fmla="*/ 149 h 418"/>
                <a:gd name="T2" fmla="*/ 330 w 417"/>
                <a:gd name="T3" fmla="*/ 149 h 418"/>
                <a:gd name="T4" fmla="*/ 417 w 417"/>
                <a:gd name="T5" fmla="*/ 61 h 418"/>
                <a:gd name="T6" fmla="*/ 357 w 417"/>
                <a:gd name="T7" fmla="*/ 61 h 418"/>
                <a:gd name="T8" fmla="*/ 355 w 417"/>
                <a:gd name="T9" fmla="*/ 0 h 418"/>
                <a:gd name="T10" fmla="*/ 267 w 417"/>
                <a:gd name="T11" fmla="*/ 87 h 418"/>
                <a:gd name="T12" fmla="*/ 269 w 417"/>
                <a:gd name="T13" fmla="*/ 134 h 418"/>
                <a:gd name="T14" fmla="*/ 0 w 417"/>
                <a:gd name="T15" fmla="*/ 397 h 418"/>
                <a:gd name="T16" fmla="*/ 0 w 417"/>
                <a:gd name="T17" fmla="*/ 418 h 418"/>
                <a:gd name="T18" fmla="*/ 23 w 417"/>
                <a:gd name="T19" fmla="*/ 418 h 418"/>
                <a:gd name="T20" fmla="*/ 286 w 417"/>
                <a:gd name="T21" fmla="*/ 149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7" h="418">
                  <a:moveTo>
                    <a:pt x="286" y="149"/>
                  </a:moveTo>
                  <a:lnTo>
                    <a:pt x="330" y="149"/>
                  </a:lnTo>
                  <a:lnTo>
                    <a:pt x="417" y="61"/>
                  </a:lnTo>
                  <a:lnTo>
                    <a:pt x="357" y="61"/>
                  </a:lnTo>
                  <a:lnTo>
                    <a:pt x="355" y="0"/>
                  </a:lnTo>
                  <a:lnTo>
                    <a:pt x="267" y="87"/>
                  </a:lnTo>
                  <a:lnTo>
                    <a:pt x="269" y="134"/>
                  </a:lnTo>
                  <a:lnTo>
                    <a:pt x="0" y="397"/>
                  </a:lnTo>
                  <a:lnTo>
                    <a:pt x="0" y="418"/>
                  </a:lnTo>
                  <a:lnTo>
                    <a:pt x="23" y="418"/>
                  </a:lnTo>
                  <a:lnTo>
                    <a:pt x="286" y="149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3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21"/>
            <p:cNvSpPr/>
            <p:nvPr/>
          </p:nvSpPr>
          <p:spPr bwMode="auto">
            <a:xfrm>
              <a:off x="4603750" y="2617788"/>
              <a:ext cx="661988" cy="663575"/>
            </a:xfrm>
            <a:custGeom>
              <a:avLst/>
              <a:gdLst>
                <a:gd name="T0" fmla="*/ 286 w 417"/>
                <a:gd name="T1" fmla="*/ 149 h 418"/>
                <a:gd name="T2" fmla="*/ 330 w 417"/>
                <a:gd name="T3" fmla="*/ 149 h 418"/>
                <a:gd name="T4" fmla="*/ 417 w 417"/>
                <a:gd name="T5" fmla="*/ 61 h 418"/>
                <a:gd name="T6" fmla="*/ 357 w 417"/>
                <a:gd name="T7" fmla="*/ 61 h 418"/>
                <a:gd name="T8" fmla="*/ 355 w 417"/>
                <a:gd name="T9" fmla="*/ 0 h 418"/>
                <a:gd name="T10" fmla="*/ 267 w 417"/>
                <a:gd name="T11" fmla="*/ 87 h 418"/>
                <a:gd name="T12" fmla="*/ 269 w 417"/>
                <a:gd name="T13" fmla="*/ 134 h 418"/>
                <a:gd name="T14" fmla="*/ 0 w 417"/>
                <a:gd name="T15" fmla="*/ 397 h 418"/>
                <a:gd name="T16" fmla="*/ 0 w 417"/>
                <a:gd name="T17" fmla="*/ 418 h 418"/>
                <a:gd name="T18" fmla="*/ 23 w 417"/>
                <a:gd name="T19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7" h="418">
                  <a:moveTo>
                    <a:pt x="286" y="149"/>
                  </a:moveTo>
                  <a:lnTo>
                    <a:pt x="330" y="149"/>
                  </a:lnTo>
                  <a:lnTo>
                    <a:pt x="417" y="61"/>
                  </a:lnTo>
                  <a:lnTo>
                    <a:pt x="357" y="61"/>
                  </a:lnTo>
                  <a:lnTo>
                    <a:pt x="355" y="0"/>
                  </a:lnTo>
                  <a:lnTo>
                    <a:pt x="267" y="87"/>
                  </a:lnTo>
                  <a:lnTo>
                    <a:pt x="269" y="134"/>
                  </a:lnTo>
                  <a:lnTo>
                    <a:pt x="0" y="397"/>
                  </a:lnTo>
                  <a:lnTo>
                    <a:pt x="0" y="418"/>
                  </a:lnTo>
                  <a:lnTo>
                    <a:pt x="23" y="4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1491775" y="1933669"/>
            <a:ext cx="1676757" cy="1676757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686851" y="2118291"/>
            <a:ext cx="1307513" cy="1307513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5"/>
          <p:cNvSpPr txBox="1">
            <a:spLocks noChangeArrowheads="1"/>
          </p:cNvSpPr>
          <p:nvPr/>
        </p:nvSpPr>
        <p:spPr bwMode="auto">
          <a:xfrm>
            <a:off x="1854146" y="2356549"/>
            <a:ext cx="9412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800" b="1" smtClean="0">
                <a:solidFill>
                  <a:schemeClr val="bg1"/>
                </a:solidFill>
                <a:latin typeface="方正兰亭黑_GBK"/>
                <a:ea typeface="方正兰亭黑_GBK"/>
              </a:rPr>
              <a:t>01</a:t>
            </a:r>
            <a:endParaRPr lang="zh-CN" altLang="en-US" sz="4800" b="1">
              <a:solidFill>
                <a:schemeClr val="bg1"/>
              </a:solidFill>
              <a:latin typeface="方正兰亭黑_GBK"/>
              <a:ea typeface="方正兰亭黑_GBK"/>
            </a:endParaRPr>
          </a:p>
        </p:txBody>
      </p:sp>
      <p:sp>
        <p:nvSpPr>
          <p:cNvPr id="16" name="文本框 5"/>
          <p:cNvSpPr txBox="1">
            <a:spLocks noChangeArrowheads="1"/>
          </p:cNvSpPr>
          <p:nvPr/>
        </p:nvSpPr>
        <p:spPr bwMode="auto">
          <a:xfrm>
            <a:off x="3500261" y="1943644"/>
            <a:ext cx="119888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accent1"/>
                </a:solidFill>
                <a:latin typeface="方正兰亭黑_GBK"/>
                <a:ea typeface="方正兰亭黑_GBK"/>
              </a:rPr>
              <a:t>会员管理</a:t>
            </a:r>
            <a:endParaRPr lang="zh-CN" altLang="en-US" sz="2000">
              <a:solidFill>
                <a:schemeClr val="accent1"/>
              </a:solidFill>
              <a:latin typeface="方正兰亭黑_GBK"/>
              <a:ea typeface="方正兰亭黑_GBK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605703" y="2597940"/>
            <a:ext cx="34190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3605532" y="2773701"/>
            <a:ext cx="1111558" cy="305617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smtClean="0">
                <a:latin typeface="+mj-lt"/>
              </a:rPr>
              <a:t>PART ONE</a:t>
            </a:r>
            <a:endParaRPr lang="zh-CN" altLang="en-US" sz="1200">
              <a:latin typeface="+mj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772931" y="1944597"/>
            <a:ext cx="390517" cy="390517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417110" y="2261397"/>
            <a:ext cx="286781" cy="286781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273719" y="3647274"/>
            <a:ext cx="160345" cy="160345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686851" y="3308201"/>
            <a:ext cx="220530" cy="220530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3016329" y="2979248"/>
            <a:ext cx="228296" cy="228296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2839822" y="3599497"/>
            <a:ext cx="154542" cy="154542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252338" y="2979248"/>
            <a:ext cx="99708" cy="99708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5"/>
          <p:cNvSpPr txBox="1">
            <a:spLocks noChangeArrowheads="1"/>
          </p:cNvSpPr>
          <p:nvPr/>
        </p:nvSpPr>
        <p:spPr bwMode="auto">
          <a:xfrm>
            <a:off x="3085564" y="3552383"/>
            <a:ext cx="301980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>
                <a:solidFill>
                  <a:srgbClr val="2E4864"/>
                </a:solidFill>
                <a:latin typeface="+mn-ea"/>
                <a:ea typeface="+mn-ea"/>
              </a:rPr>
              <a:t>感谢聆听</a:t>
            </a:r>
            <a:endParaRPr lang="zh-CN" altLang="en-US" sz="2400" b="1">
              <a:solidFill>
                <a:srgbClr val="2E4864"/>
              </a:solidFill>
              <a:latin typeface="+mn-ea"/>
              <a:ea typeface="+mn-ea"/>
            </a:endParaRPr>
          </a:p>
        </p:txBody>
      </p:sp>
      <p:sp>
        <p:nvSpPr>
          <p:cNvPr id="26" name="文本框 6"/>
          <p:cNvSpPr txBox="1">
            <a:spLocks noChangeArrowheads="1"/>
          </p:cNvSpPr>
          <p:nvPr/>
        </p:nvSpPr>
        <p:spPr bwMode="auto">
          <a:xfrm>
            <a:off x="3171453" y="4014048"/>
            <a:ext cx="28480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800">
                <a:solidFill>
                  <a:schemeClr val="accent1"/>
                </a:solidFill>
                <a:latin typeface="+mn-lt"/>
                <a:ea typeface="方正兰亭黑_GBK"/>
              </a:rPr>
              <a:t>THANK YOU FOR WATCHING</a:t>
            </a:r>
            <a:endParaRPr lang="en-US" altLang="zh-CN" sz="1800">
              <a:solidFill>
                <a:schemeClr val="accent1"/>
              </a:solidFill>
              <a:latin typeface="+mn-lt"/>
              <a:ea typeface="方正兰亭黑_GBK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4368853" y="3546053"/>
            <a:ext cx="4532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>
          <a:xfrm>
            <a:off x="4312403" y="4794930"/>
            <a:ext cx="519193" cy="94600"/>
            <a:chOff x="3510366" y="-2733"/>
            <a:chExt cx="1300959" cy="237042"/>
          </a:xfrm>
        </p:grpSpPr>
        <p:sp>
          <p:nvSpPr>
            <p:cNvPr id="46" name="椭圆 45"/>
            <p:cNvSpPr/>
            <p:nvPr userDrawn="1"/>
          </p:nvSpPr>
          <p:spPr>
            <a:xfrm>
              <a:off x="3510366" y="-2733"/>
              <a:ext cx="237042" cy="237042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 userDrawn="1"/>
          </p:nvSpPr>
          <p:spPr>
            <a:xfrm>
              <a:off x="3865005" y="-2733"/>
              <a:ext cx="237042" cy="23704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 userDrawn="1"/>
          </p:nvSpPr>
          <p:spPr>
            <a:xfrm>
              <a:off x="4219644" y="-2733"/>
              <a:ext cx="237042" cy="237042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 userDrawn="1"/>
          </p:nvSpPr>
          <p:spPr>
            <a:xfrm>
              <a:off x="4574283" y="-2733"/>
              <a:ext cx="237042" cy="23704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298065" y="1259205"/>
            <a:ext cx="4788535" cy="2646045"/>
            <a:chOff x="3631" y="1995"/>
            <a:chExt cx="7541" cy="4167"/>
          </a:xfrm>
        </p:grpSpPr>
        <p:sp>
          <p:nvSpPr>
            <p:cNvPr id="9" name="文本框 8"/>
            <p:cNvSpPr txBox="1"/>
            <p:nvPr/>
          </p:nvSpPr>
          <p:spPr>
            <a:xfrm>
              <a:off x="9211" y="1995"/>
              <a:ext cx="1961" cy="4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16600" b="1">
                  <a:solidFill>
                    <a:srgbClr val="244B67"/>
                  </a:solidFill>
                  <a:latin typeface="华文琥珀" panose="02010800040101010101" charset="-122"/>
                  <a:ea typeface="华文琥珀" panose="02010800040101010101" charset="-122"/>
                </a:rPr>
                <a:t>1</a:t>
              </a:r>
              <a:endParaRPr lang="en-US" altLang="zh-CN" sz="16600" b="1">
                <a:solidFill>
                  <a:srgbClr val="244B67"/>
                </a:solidFill>
                <a:latin typeface="华文琥珀" panose="02010800040101010101" charset="-122"/>
                <a:ea typeface="华文琥珀" panose="02010800040101010101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631" y="2340"/>
              <a:ext cx="7138" cy="2295"/>
              <a:chOff x="317432" y="-161667"/>
              <a:chExt cx="5338763" cy="1716088"/>
            </a:xfrm>
          </p:grpSpPr>
          <p:sp>
            <p:nvSpPr>
              <p:cNvPr id="11" name="Freeform 23"/>
              <p:cNvSpPr/>
              <p:nvPr/>
            </p:nvSpPr>
            <p:spPr bwMode="auto">
              <a:xfrm>
                <a:off x="763520" y="728921"/>
                <a:ext cx="1162050" cy="798513"/>
              </a:xfrm>
              <a:custGeom>
                <a:avLst/>
                <a:gdLst>
                  <a:gd name="T0" fmla="*/ 1408 w 1425"/>
                  <a:gd name="T1" fmla="*/ 543 h 978"/>
                  <a:gd name="T2" fmla="*/ 1362 w 1425"/>
                  <a:gd name="T3" fmla="*/ 526 h 978"/>
                  <a:gd name="T4" fmla="*/ 734 w 1425"/>
                  <a:gd name="T5" fmla="*/ 526 h 978"/>
                  <a:gd name="T6" fmla="*/ 1173 w 1425"/>
                  <a:gd name="T7" fmla="*/ 42 h 978"/>
                  <a:gd name="T8" fmla="*/ 582 w 1425"/>
                  <a:gd name="T9" fmla="*/ 0 h 978"/>
                  <a:gd name="T10" fmla="*/ 10 w 1425"/>
                  <a:gd name="T11" fmla="*/ 668 h 978"/>
                  <a:gd name="T12" fmla="*/ 0 w 1425"/>
                  <a:gd name="T13" fmla="*/ 704 h 978"/>
                  <a:gd name="T14" fmla="*/ 0 w 1425"/>
                  <a:gd name="T15" fmla="*/ 907 h 978"/>
                  <a:gd name="T16" fmla="*/ 23 w 1425"/>
                  <a:gd name="T17" fmla="*/ 959 h 978"/>
                  <a:gd name="T18" fmla="*/ 72 w 1425"/>
                  <a:gd name="T19" fmla="*/ 978 h 978"/>
                  <a:gd name="T20" fmla="*/ 1362 w 1425"/>
                  <a:gd name="T21" fmla="*/ 978 h 978"/>
                  <a:gd name="T22" fmla="*/ 1408 w 1425"/>
                  <a:gd name="T23" fmla="*/ 956 h 978"/>
                  <a:gd name="T24" fmla="*/ 1425 w 1425"/>
                  <a:gd name="T25" fmla="*/ 907 h 978"/>
                  <a:gd name="T26" fmla="*/ 1425 w 1425"/>
                  <a:gd name="T27" fmla="*/ 588 h 978"/>
                  <a:gd name="T28" fmla="*/ 1408 w 1425"/>
                  <a:gd name="T29" fmla="*/ 543 h 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25" h="978">
                    <a:moveTo>
                      <a:pt x="1408" y="543"/>
                    </a:moveTo>
                    <a:cubicBezTo>
                      <a:pt x="1395" y="533"/>
                      <a:pt x="1382" y="526"/>
                      <a:pt x="1362" y="526"/>
                    </a:cubicBezTo>
                    <a:cubicBezTo>
                      <a:pt x="734" y="526"/>
                      <a:pt x="734" y="526"/>
                      <a:pt x="734" y="526"/>
                    </a:cubicBezTo>
                    <a:cubicBezTo>
                      <a:pt x="1173" y="42"/>
                      <a:pt x="1173" y="42"/>
                      <a:pt x="1173" y="42"/>
                    </a:cubicBezTo>
                    <a:cubicBezTo>
                      <a:pt x="959" y="13"/>
                      <a:pt x="763" y="0"/>
                      <a:pt x="582" y="0"/>
                    </a:cubicBezTo>
                    <a:cubicBezTo>
                      <a:pt x="10" y="668"/>
                      <a:pt x="10" y="668"/>
                      <a:pt x="10" y="668"/>
                    </a:cubicBezTo>
                    <a:cubicBezTo>
                      <a:pt x="3" y="681"/>
                      <a:pt x="0" y="694"/>
                      <a:pt x="0" y="704"/>
                    </a:cubicBezTo>
                    <a:cubicBezTo>
                      <a:pt x="0" y="907"/>
                      <a:pt x="0" y="907"/>
                      <a:pt x="0" y="907"/>
                    </a:cubicBezTo>
                    <a:cubicBezTo>
                      <a:pt x="0" y="927"/>
                      <a:pt x="10" y="943"/>
                      <a:pt x="23" y="959"/>
                    </a:cubicBezTo>
                    <a:cubicBezTo>
                      <a:pt x="39" y="972"/>
                      <a:pt x="56" y="978"/>
                      <a:pt x="72" y="978"/>
                    </a:cubicBezTo>
                    <a:cubicBezTo>
                      <a:pt x="1362" y="978"/>
                      <a:pt x="1362" y="978"/>
                      <a:pt x="1362" y="978"/>
                    </a:cubicBezTo>
                    <a:cubicBezTo>
                      <a:pt x="1379" y="978"/>
                      <a:pt x="1395" y="972"/>
                      <a:pt x="1408" y="956"/>
                    </a:cubicBezTo>
                    <a:cubicBezTo>
                      <a:pt x="1422" y="943"/>
                      <a:pt x="1425" y="927"/>
                      <a:pt x="1425" y="907"/>
                    </a:cubicBezTo>
                    <a:cubicBezTo>
                      <a:pt x="1425" y="588"/>
                      <a:pt x="1425" y="588"/>
                      <a:pt x="1425" y="588"/>
                    </a:cubicBezTo>
                    <a:cubicBezTo>
                      <a:pt x="1425" y="568"/>
                      <a:pt x="1422" y="552"/>
                      <a:pt x="1408" y="54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1">
                      <a:lumMod val="75000"/>
                    </a:schemeClr>
                  </a:gs>
                  <a:gs pos="0">
                    <a:srgbClr val="27506E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" name="Freeform 24"/>
              <p:cNvSpPr/>
              <p:nvPr/>
            </p:nvSpPr>
            <p:spPr bwMode="auto">
              <a:xfrm>
                <a:off x="776220" y="-161667"/>
                <a:ext cx="2757488" cy="1716088"/>
              </a:xfrm>
              <a:custGeom>
                <a:avLst/>
                <a:gdLst>
                  <a:gd name="T0" fmla="*/ 3072 w 3383"/>
                  <a:gd name="T1" fmla="*/ 319 h 2102"/>
                  <a:gd name="T2" fmla="*/ 2599 w 3383"/>
                  <a:gd name="T3" fmla="*/ 51 h 2102"/>
                  <a:gd name="T4" fmla="*/ 2030 w 3383"/>
                  <a:gd name="T5" fmla="*/ 51 h 2102"/>
                  <a:gd name="T6" fmla="*/ 1558 w 3383"/>
                  <a:gd name="T7" fmla="*/ 319 h 2102"/>
                  <a:gd name="T8" fmla="*/ 1353 w 3383"/>
                  <a:gd name="T9" fmla="*/ 368 h 2102"/>
                  <a:gd name="T10" fmla="*/ 962 w 3383"/>
                  <a:gd name="T11" fmla="*/ 45 h 2102"/>
                  <a:gd name="T12" fmla="*/ 420 w 3383"/>
                  <a:gd name="T13" fmla="*/ 48 h 2102"/>
                  <a:gd name="T14" fmla="*/ 53 w 3383"/>
                  <a:gd name="T15" fmla="*/ 387 h 2102"/>
                  <a:gd name="T16" fmla="*/ 0 w 3383"/>
                  <a:gd name="T17" fmla="*/ 723 h 2102"/>
                  <a:gd name="T18" fmla="*/ 60 w 3383"/>
                  <a:gd name="T19" fmla="*/ 781 h 2102"/>
                  <a:gd name="T20" fmla="*/ 470 w 3383"/>
                  <a:gd name="T21" fmla="*/ 758 h 2102"/>
                  <a:gd name="T22" fmla="*/ 490 w 3383"/>
                  <a:gd name="T23" fmla="*/ 639 h 2102"/>
                  <a:gd name="T24" fmla="*/ 549 w 3383"/>
                  <a:gd name="T25" fmla="*/ 500 h 2102"/>
                  <a:gd name="T26" fmla="*/ 695 w 3383"/>
                  <a:gd name="T27" fmla="*/ 439 h 2102"/>
                  <a:gd name="T28" fmla="*/ 833 w 3383"/>
                  <a:gd name="T29" fmla="*/ 487 h 2102"/>
                  <a:gd name="T30" fmla="*/ 900 w 3383"/>
                  <a:gd name="T31" fmla="*/ 629 h 2102"/>
                  <a:gd name="T32" fmla="*/ 843 w 3383"/>
                  <a:gd name="T33" fmla="*/ 768 h 2102"/>
                  <a:gd name="T34" fmla="*/ 1253 w 3383"/>
                  <a:gd name="T35" fmla="*/ 920 h 2102"/>
                  <a:gd name="T36" fmla="*/ 1247 w 3383"/>
                  <a:gd name="T37" fmla="*/ 1146 h 2102"/>
                  <a:gd name="T38" fmla="*/ 1248 w 3383"/>
                  <a:gd name="T39" fmla="*/ 1161 h 2102"/>
                  <a:gd name="T40" fmla="*/ 1249 w 3383"/>
                  <a:gd name="T41" fmla="*/ 1170 h 2102"/>
                  <a:gd name="T42" fmla="*/ 1283 w 3383"/>
                  <a:gd name="T43" fmla="*/ 1336 h 2102"/>
                  <a:gd name="T44" fmla="*/ 1558 w 3383"/>
                  <a:gd name="T45" fmla="*/ 1798 h 2102"/>
                  <a:gd name="T46" fmla="*/ 2030 w 3383"/>
                  <a:gd name="T47" fmla="*/ 2066 h 2102"/>
                  <a:gd name="T48" fmla="*/ 2599 w 3383"/>
                  <a:gd name="T49" fmla="*/ 2066 h 2102"/>
                  <a:gd name="T50" fmla="*/ 3072 w 3383"/>
                  <a:gd name="T51" fmla="*/ 1798 h 2102"/>
                  <a:gd name="T52" fmla="*/ 2831 w 3383"/>
                  <a:gd name="T53" fmla="*/ 1559 h 2102"/>
                  <a:gd name="T54" fmla="*/ 2530 w 3383"/>
                  <a:gd name="T55" fmla="*/ 1559 h 2102"/>
                  <a:gd name="T56" fmla="*/ 2100 w 3383"/>
                  <a:gd name="T57" fmla="*/ 1559 h 2102"/>
                  <a:gd name="T58" fmla="*/ 1816 w 3383"/>
                  <a:gd name="T59" fmla="*/ 1272 h 2102"/>
                  <a:gd name="T60" fmla="*/ 1773 w 3383"/>
                  <a:gd name="T61" fmla="*/ 1059 h 2102"/>
                  <a:gd name="T62" fmla="*/ 1779 w 3383"/>
                  <a:gd name="T63" fmla="*/ 975 h 2102"/>
                  <a:gd name="T64" fmla="*/ 1787 w 3383"/>
                  <a:gd name="T65" fmla="*/ 934 h 2102"/>
                  <a:gd name="T66" fmla="*/ 1790 w 3383"/>
                  <a:gd name="T67" fmla="*/ 922 h 2102"/>
                  <a:gd name="T68" fmla="*/ 1825 w 3383"/>
                  <a:gd name="T69" fmla="*/ 824 h 2102"/>
                  <a:gd name="T70" fmla="*/ 1831 w 3383"/>
                  <a:gd name="T71" fmla="*/ 810 h 2102"/>
                  <a:gd name="T72" fmla="*/ 2100 w 3383"/>
                  <a:gd name="T73" fmla="*/ 552 h 2102"/>
                  <a:gd name="T74" fmla="*/ 2530 w 3383"/>
                  <a:gd name="T75" fmla="*/ 552 h 2102"/>
                  <a:gd name="T76" fmla="*/ 2817 w 3383"/>
                  <a:gd name="T77" fmla="*/ 846 h 2102"/>
                  <a:gd name="T78" fmla="*/ 2841 w 3383"/>
                  <a:gd name="T79" fmla="*/ 1204 h 2102"/>
                  <a:gd name="T80" fmla="*/ 3383 w 3383"/>
                  <a:gd name="T81" fmla="*/ 1059 h 2102"/>
                  <a:gd name="T82" fmla="*/ 3238 w 3383"/>
                  <a:gd name="T83" fmla="*/ 533 h 2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383" h="2102">
                    <a:moveTo>
                      <a:pt x="3238" y="533"/>
                    </a:moveTo>
                    <a:cubicBezTo>
                      <a:pt x="3191" y="455"/>
                      <a:pt x="3135" y="384"/>
                      <a:pt x="3072" y="319"/>
                    </a:cubicBezTo>
                    <a:cubicBezTo>
                      <a:pt x="3006" y="258"/>
                      <a:pt x="2933" y="203"/>
                      <a:pt x="2854" y="158"/>
                    </a:cubicBezTo>
                    <a:cubicBezTo>
                      <a:pt x="2775" y="113"/>
                      <a:pt x="2689" y="77"/>
                      <a:pt x="2599" y="51"/>
                    </a:cubicBezTo>
                    <a:cubicBezTo>
                      <a:pt x="2507" y="26"/>
                      <a:pt x="2411" y="16"/>
                      <a:pt x="2315" y="16"/>
                    </a:cubicBezTo>
                    <a:cubicBezTo>
                      <a:pt x="2216" y="16"/>
                      <a:pt x="2120" y="26"/>
                      <a:pt x="2030" y="51"/>
                    </a:cubicBezTo>
                    <a:cubicBezTo>
                      <a:pt x="1938" y="77"/>
                      <a:pt x="1852" y="113"/>
                      <a:pt x="1773" y="158"/>
                    </a:cubicBezTo>
                    <a:cubicBezTo>
                      <a:pt x="1693" y="203"/>
                      <a:pt x="1624" y="258"/>
                      <a:pt x="1558" y="319"/>
                    </a:cubicBezTo>
                    <a:cubicBezTo>
                      <a:pt x="1498" y="378"/>
                      <a:pt x="1448" y="442"/>
                      <a:pt x="1402" y="513"/>
                    </a:cubicBezTo>
                    <a:cubicBezTo>
                      <a:pt x="1392" y="461"/>
                      <a:pt x="1376" y="413"/>
                      <a:pt x="1353" y="368"/>
                    </a:cubicBezTo>
                    <a:cubicBezTo>
                      <a:pt x="1313" y="290"/>
                      <a:pt x="1260" y="226"/>
                      <a:pt x="1194" y="171"/>
                    </a:cubicBezTo>
                    <a:cubicBezTo>
                      <a:pt x="1128" y="116"/>
                      <a:pt x="1048" y="74"/>
                      <a:pt x="962" y="45"/>
                    </a:cubicBezTo>
                    <a:cubicBezTo>
                      <a:pt x="873" y="16"/>
                      <a:pt x="784" y="0"/>
                      <a:pt x="688" y="0"/>
                    </a:cubicBezTo>
                    <a:cubicBezTo>
                      <a:pt x="592" y="0"/>
                      <a:pt x="503" y="16"/>
                      <a:pt x="420" y="48"/>
                    </a:cubicBezTo>
                    <a:cubicBezTo>
                      <a:pt x="337" y="80"/>
                      <a:pt x="265" y="125"/>
                      <a:pt x="202" y="184"/>
                    </a:cubicBezTo>
                    <a:cubicBezTo>
                      <a:pt x="139" y="239"/>
                      <a:pt x="89" y="310"/>
                      <a:pt x="53" y="387"/>
                    </a:cubicBezTo>
                    <a:cubicBezTo>
                      <a:pt x="17" y="468"/>
                      <a:pt x="0" y="555"/>
                      <a:pt x="0" y="652"/>
                    </a:cubicBezTo>
                    <a:cubicBezTo>
                      <a:pt x="0" y="723"/>
                      <a:pt x="0" y="723"/>
                      <a:pt x="0" y="723"/>
                    </a:cubicBezTo>
                    <a:cubicBezTo>
                      <a:pt x="0" y="736"/>
                      <a:pt x="3" y="749"/>
                      <a:pt x="13" y="762"/>
                    </a:cubicBezTo>
                    <a:cubicBezTo>
                      <a:pt x="20" y="775"/>
                      <a:pt x="37" y="781"/>
                      <a:pt x="60" y="781"/>
                    </a:cubicBezTo>
                    <a:cubicBezTo>
                      <a:pt x="420" y="781"/>
                      <a:pt x="420" y="781"/>
                      <a:pt x="420" y="781"/>
                    </a:cubicBezTo>
                    <a:cubicBezTo>
                      <a:pt x="440" y="781"/>
                      <a:pt x="460" y="775"/>
                      <a:pt x="470" y="758"/>
                    </a:cubicBezTo>
                    <a:cubicBezTo>
                      <a:pt x="483" y="746"/>
                      <a:pt x="490" y="729"/>
                      <a:pt x="490" y="717"/>
                    </a:cubicBezTo>
                    <a:cubicBezTo>
                      <a:pt x="490" y="639"/>
                      <a:pt x="490" y="639"/>
                      <a:pt x="490" y="639"/>
                    </a:cubicBezTo>
                    <a:cubicBezTo>
                      <a:pt x="490" y="613"/>
                      <a:pt x="496" y="591"/>
                      <a:pt x="506" y="565"/>
                    </a:cubicBezTo>
                    <a:cubicBezTo>
                      <a:pt x="516" y="542"/>
                      <a:pt x="532" y="520"/>
                      <a:pt x="549" y="500"/>
                    </a:cubicBezTo>
                    <a:cubicBezTo>
                      <a:pt x="569" y="481"/>
                      <a:pt x="592" y="468"/>
                      <a:pt x="615" y="455"/>
                    </a:cubicBezTo>
                    <a:cubicBezTo>
                      <a:pt x="642" y="445"/>
                      <a:pt x="668" y="439"/>
                      <a:pt x="695" y="439"/>
                    </a:cubicBezTo>
                    <a:cubicBezTo>
                      <a:pt x="721" y="439"/>
                      <a:pt x="744" y="445"/>
                      <a:pt x="771" y="452"/>
                    </a:cubicBezTo>
                    <a:cubicBezTo>
                      <a:pt x="794" y="461"/>
                      <a:pt x="814" y="471"/>
                      <a:pt x="833" y="487"/>
                    </a:cubicBezTo>
                    <a:cubicBezTo>
                      <a:pt x="853" y="503"/>
                      <a:pt x="870" y="526"/>
                      <a:pt x="883" y="549"/>
                    </a:cubicBezTo>
                    <a:cubicBezTo>
                      <a:pt x="893" y="571"/>
                      <a:pt x="900" y="600"/>
                      <a:pt x="900" y="629"/>
                    </a:cubicBezTo>
                    <a:cubicBezTo>
                      <a:pt x="900" y="655"/>
                      <a:pt x="896" y="678"/>
                      <a:pt x="890" y="697"/>
                    </a:cubicBezTo>
                    <a:cubicBezTo>
                      <a:pt x="883" y="717"/>
                      <a:pt x="870" y="742"/>
                      <a:pt x="843" y="768"/>
                    </a:cubicBezTo>
                    <a:cubicBezTo>
                      <a:pt x="721" y="913"/>
                      <a:pt x="721" y="913"/>
                      <a:pt x="721" y="913"/>
                    </a:cubicBezTo>
                    <a:cubicBezTo>
                      <a:pt x="884" y="907"/>
                      <a:pt x="1062" y="908"/>
                      <a:pt x="1253" y="920"/>
                    </a:cubicBezTo>
                    <a:cubicBezTo>
                      <a:pt x="1247" y="966"/>
                      <a:pt x="1243" y="1012"/>
                      <a:pt x="1243" y="1059"/>
                    </a:cubicBezTo>
                    <a:cubicBezTo>
                      <a:pt x="1243" y="1089"/>
                      <a:pt x="1245" y="1118"/>
                      <a:pt x="1247" y="1146"/>
                    </a:cubicBezTo>
                    <a:cubicBezTo>
                      <a:pt x="1247" y="1146"/>
                      <a:pt x="1247" y="1146"/>
                      <a:pt x="1247" y="1146"/>
                    </a:cubicBezTo>
                    <a:cubicBezTo>
                      <a:pt x="1247" y="1151"/>
                      <a:pt x="1248" y="1156"/>
                      <a:pt x="1248" y="1161"/>
                    </a:cubicBezTo>
                    <a:cubicBezTo>
                      <a:pt x="1249" y="1163"/>
                      <a:pt x="1249" y="1165"/>
                      <a:pt x="1249" y="1168"/>
                    </a:cubicBezTo>
                    <a:cubicBezTo>
                      <a:pt x="1249" y="1169"/>
                      <a:pt x="1249" y="1169"/>
                      <a:pt x="1249" y="1170"/>
                    </a:cubicBezTo>
                    <a:cubicBezTo>
                      <a:pt x="1251" y="1186"/>
                      <a:pt x="1253" y="1202"/>
                      <a:pt x="1256" y="1218"/>
                    </a:cubicBezTo>
                    <a:cubicBezTo>
                      <a:pt x="1262" y="1258"/>
                      <a:pt x="1271" y="1298"/>
                      <a:pt x="1283" y="1336"/>
                    </a:cubicBezTo>
                    <a:cubicBezTo>
                      <a:pt x="1306" y="1427"/>
                      <a:pt x="1343" y="1511"/>
                      <a:pt x="1389" y="1588"/>
                    </a:cubicBezTo>
                    <a:cubicBezTo>
                      <a:pt x="1439" y="1662"/>
                      <a:pt x="1492" y="1734"/>
                      <a:pt x="1558" y="1798"/>
                    </a:cubicBezTo>
                    <a:cubicBezTo>
                      <a:pt x="1624" y="1860"/>
                      <a:pt x="1693" y="1914"/>
                      <a:pt x="1773" y="1960"/>
                    </a:cubicBezTo>
                    <a:cubicBezTo>
                      <a:pt x="1852" y="2008"/>
                      <a:pt x="1938" y="2040"/>
                      <a:pt x="2030" y="2066"/>
                    </a:cubicBezTo>
                    <a:cubicBezTo>
                      <a:pt x="2120" y="2092"/>
                      <a:pt x="2216" y="2102"/>
                      <a:pt x="2315" y="2102"/>
                    </a:cubicBezTo>
                    <a:cubicBezTo>
                      <a:pt x="2411" y="2102"/>
                      <a:pt x="2507" y="2092"/>
                      <a:pt x="2599" y="2066"/>
                    </a:cubicBezTo>
                    <a:cubicBezTo>
                      <a:pt x="2689" y="2040"/>
                      <a:pt x="2775" y="2008"/>
                      <a:pt x="2854" y="1960"/>
                    </a:cubicBezTo>
                    <a:cubicBezTo>
                      <a:pt x="2933" y="1914"/>
                      <a:pt x="3006" y="1860"/>
                      <a:pt x="3072" y="1798"/>
                    </a:cubicBezTo>
                    <a:cubicBezTo>
                      <a:pt x="3109" y="1759"/>
                      <a:pt x="3145" y="1721"/>
                      <a:pt x="3178" y="1676"/>
                    </a:cubicBezTo>
                    <a:cubicBezTo>
                      <a:pt x="3066" y="1643"/>
                      <a:pt x="2950" y="1605"/>
                      <a:pt x="2831" y="1559"/>
                    </a:cubicBezTo>
                    <a:cubicBezTo>
                      <a:pt x="2768" y="1537"/>
                      <a:pt x="2705" y="1514"/>
                      <a:pt x="2646" y="1495"/>
                    </a:cubicBezTo>
                    <a:cubicBezTo>
                      <a:pt x="2612" y="1520"/>
                      <a:pt x="2573" y="1543"/>
                      <a:pt x="2530" y="1559"/>
                    </a:cubicBezTo>
                    <a:cubicBezTo>
                      <a:pt x="2464" y="1588"/>
                      <a:pt x="2391" y="1601"/>
                      <a:pt x="2315" y="1601"/>
                    </a:cubicBezTo>
                    <a:cubicBezTo>
                      <a:pt x="2239" y="1601"/>
                      <a:pt x="2166" y="1588"/>
                      <a:pt x="2100" y="1559"/>
                    </a:cubicBezTo>
                    <a:cubicBezTo>
                      <a:pt x="2034" y="1533"/>
                      <a:pt x="1978" y="1495"/>
                      <a:pt x="1928" y="1443"/>
                    </a:cubicBezTo>
                    <a:cubicBezTo>
                      <a:pt x="1882" y="1395"/>
                      <a:pt x="1842" y="1336"/>
                      <a:pt x="1816" y="1272"/>
                    </a:cubicBezTo>
                    <a:cubicBezTo>
                      <a:pt x="1813" y="1267"/>
                      <a:pt x="1811" y="1263"/>
                      <a:pt x="1809" y="1259"/>
                    </a:cubicBezTo>
                    <a:cubicBezTo>
                      <a:pt x="1786" y="1197"/>
                      <a:pt x="1773" y="1130"/>
                      <a:pt x="1773" y="1059"/>
                    </a:cubicBezTo>
                    <a:cubicBezTo>
                      <a:pt x="1773" y="1030"/>
                      <a:pt x="1775" y="1002"/>
                      <a:pt x="1779" y="975"/>
                    </a:cubicBezTo>
                    <a:cubicBezTo>
                      <a:pt x="1779" y="975"/>
                      <a:pt x="1779" y="975"/>
                      <a:pt x="1779" y="975"/>
                    </a:cubicBezTo>
                    <a:cubicBezTo>
                      <a:pt x="1780" y="970"/>
                      <a:pt x="1781" y="965"/>
                      <a:pt x="1782" y="961"/>
                    </a:cubicBezTo>
                    <a:cubicBezTo>
                      <a:pt x="1783" y="952"/>
                      <a:pt x="1785" y="943"/>
                      <a:pt x="1787" y="934"/>
                    </a:cubicBezTo>
                    <a:cubicBezTo>
                      <a:pt x="1787" y="934"/>
                      <a:pt x="1787" y="934"/>
                      <a:pt x="1787" y="934"/>
                    </a:cubicBezTo>
                    <a:cubicBezTo>
                      <a:pt x="1788" y="930"/>
                      <a:pt x="1789" y="926"/>
                      <a:pt x="1790" y="922"/>
                    </a:cubicBezTo>
                    <a:cubicBezTo>
                      <a:pt x="1797" y="896"/>
                      <a:pt x="1806" y="871"/>
                      <a:pt x="1816" y="846"/>
                    </a:cubicBezTo>
                    <a:cubicBezTo>
                      <a:pt x="1818" y="838"/>
                      <a:pt x="1822" y="831"/>
                      <a:pt x="1825" y="824"/>
                    </a:cubicBezTo>
                    <a:cubicBezTo>
                      <a:pt x="1827" y="820"/>
                      <a:pt x="1830" y="815"/>
                      <a:pt x="1832" y="810"/>
                    </a:cubicBezTo>
                    <a:cubicBezTo>
                      <a:pt x="1831" y="810"/>
                      <a:pt x="1831" y="810"/>
                      <a:pt x="1831" y="810"/>
                    </a:cubicBezTo>
                    <a:cubicBezTo>
                      <a:pt x="1856" y="757"/>
                      <a:pt x="1890" y="711"/>
                      <a:pt x="1928" y="668"/>
                    </a:cubicBezTo>
                    <a:cubicBezTo>
                      <a:pt x="1978" y="620"/>
                      <a:pt x="2034" y="581"/>
                      <a:pt x="2100" y="552"/>
                    </a:cubicBezTo>
                    <a:cubicBezTo>
                      <a:pt x="2166" y="523"/>
                      <a:pt x="2239" y="510"/>
                      <a:pt x="2315" y="510"/>
                    </a:cubicBezTo>
                    <a:cubicBezTo>
                      <a:pt x="2391" y="510"/>
                      <a:pt x="2464" y="523"/>
                      <a:pt x="2530" y="552"/>
                    </a:cubicBezTo>
                    <a:cubicBezTo>
                      <a:pt x="2596" y="581"/>
                      <a:pt x="2655" y="620"/>
                      <a:pt x="2702" y="668"/>
                    </a:cubicBezTo>
                    <a:cubicBezTo>
                      <a:pt x="2751" y="720"/>
                      <a:pt x="2791" y="778"/>
                      <a:pt x="2817" y="846"/>
                    </a:cubicBezTo>
                    <a:cubicBezTo>
                      <a:pt x="2847" y="910"/>
                      <a:pt x="2860" y="981"/>
                      <a:pt x="2860" y="1059"/>
                    </a:cubicBezTo>
                    <a:cubicBezTo>
                      <a:pt x="2860" y="1107"/>
                      <a:pt x="2854" y="1159"/>
                      <a:pt x="2841" y="1204"/>
                    </a:cubicBezTo>
                    <a:cubicBezTo>
                      <a:pt x="3019" y="1252"/>
                      <a:pt x="3188" y="1291"/>
                      <a:pt x="3350" y="1324"/>
                    </a:cubicBezTo>
                    <a:cubicBezTo>
                      <a:pt x="3373" y="1240"/>
                      <a:pt x="3383" y="1152"/>
                      <a:pt x="3383" y="1059"/>
                    </a:cubicBezTo>
                    <a:cubicBezTo>
                      <a:pt x="3383" y="965"/>
                      <a:pt x="3370" y="871"/>
                      <a:pt x="3347" y="781"/>
                    </a:cubicBezTo>
                    <a:cubicBezTo>
                      <a:pt x="3320" y="694"/>
                      <a:pt x="3284" y="610"/>
                      <a:pt x="3238" y="53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1">
                      <a:lumMod val="75000"/>
                    </a:schemeClr>
                  </a:gs>
                  <a:gs pos="0">
                    <a:srgbClr val="27506E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5" name="Freeform 27"/>
              <p:cNvSpPr/>
              <p:nvPr/>
            </p:nvSpPr>
            <p:spPr bwMode="auto">
              <a:xfrm>
                <a:off x="317432" y="405961"/>
                <a:ext cx="5338763" cy="804864"/>
              </a:xfrm>
              <a:custGeom>
                <a:avLst/>
                <a:gdLst>
                  <a:gd name="T0" fmla="*/ 6554 w 6554"/>
                  <a:gd name="T1" fmla="*/ 133 h 988"/>
                  <a:gd name="T2" fmla="*/ 3399 w 6554"/>
                  <a:gd name="T3" fmla="*/ 488 h 988"/>
                  <a:gd name="T4" fmla="*/ 0 w 6554"/>
                  <a:gd name="T5" fmla="*/ 485 h 988"/>
                  <a:gd name="T6" fmla="*/ 3396 w 6554"/>
                  <a:gd name="T7" fmla="*/ 530 h 988"/>
                  <a:gd name="T8" fmla="*/ 5287 w 6554"/>
                  <a:gd name="T9" fmla="*/ 759 h 988"/>
                  <a:gd name="T10" fmla="*/ 6554 w 6554"/>
                  <a:gd name="T11" fmla="*/ 133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54" h="988">
                    <a:moveTo>
                      <a:pt x="6554" y="133"/>
                    </a:moveTo>
                    <a:cubicBezTo>
                      <a:pt x="6117" y="569"/>
                      <a:pt x="5215" y="988"/>
                      <a:pt x="3399" y="488"/>
                    </a:cubicBezTo>
                    <a:cubicBezTo>
                      <a:pt x="1633" y="0"/>
                      <a:pt x="582" y="210"/>
                      <a:pt x="0" y="485"/>
                    </a:cubicBezTo>
                    <a:cubicBezTo>
                      <a:pt x="585" y="220"/>
                      <a:pt x="1640" y="23"/>
                      <a:pt x="3396" y="530"/>
                    </a:cubicBezTo>
                    <a:cubicBezTo>
                      <a:pt x="4186" y="759"/>
                      <a:pt x="4805" y="811"/>
                      <a:pt x="5287" y="759"/>
                    </a:cubicBezTo>
                    <a:cubicBezTo>
                      <a:pt x="5674" y="717"/>
                      <a:pt x="6193" y="543"/>
                      <a:pt x="6554" y="133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1">
                      <a:lumMod val="75000"/>
                    </a:schemeClr>
                  </a:gs>
                  <a:gs pos="0">
                    <a:srgbClr val="27506E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2" name="Freeform 23"/>
          <p:cNvSpPr/>
          <p:nvPr/>
        </p:nvSpPr>
        <p:spPr bwMode="auto">
          <a:xfrm>
            <a:off x="5306330" y="2559699"/>
            <a:ext cx="986585" cy="678108"/>
          </a:xfrm>
          <a:custGeom>
            <a:avLst/>
            <a:gdLst>
              <a:gd name="T0" fmla="*/ 1408 w 1425"/>
              <a:gd name="T1" fmla="*/ 543 h 978"/>
              <a:gd name="T2" fmla="*/ 1362 w 1425"/>
              <a:gd name="T3" fmla="*/ 526 h 978"/>
              <a:gd name="T4" fmla="*/ 734 w 1425"/>
              <a:gd name="T5" fmla="*/ 526 h 978"/>
              <a:gd name="T6" fmla="*/ 1173 w 1425"/>
              <a:gd name="T7" fmla="*/ 42 h 978"/>
              <a:gd name="T8" fmla="*/ 582 w 1425"/>
              <a:gd name="T9" fmla="*/ 0 h 978"/>
              <a:gd name="T10" fmla="*/ 10 w 1425"/>
              <a:gd name="T11" fmla="*/ 668 h 978"/>
              <a:gd name="T12" fmla="*/ 0 w 1425"/>
              <a:gd name="T13" fmla="*/ 704 h 978"/>
              <a:gd name="T14" fmla="*/ 0 w 1425"/>
              <a:gd name="T15" fmla="*/ 907 h 978"/>
              <a:gd name="T16" fmla="*/ 23 w 1425"/>
              <a:gd name="T17" fmla="*/ 959 h 978"/>
              <a:gd name="T18" fmla="*/ 72 w 1425"/>
              <a:gd name="T19" fmla="*/ 978 h 978"/>
              <a:gd name="T20" fmla="*/ 1362 w 1425"/>
              <a:gd name="T21" fmla="*/ 978 h 978"/>
              <a:gd name="T22" fmla="*/ 1408 w 1425"/>
              <a:gd name="T23" fmla="*/ 956 h 978"/>
              <a:gd name="T24" fmla="*/ 1425 w 1425"/>
              <a:gd name="T25" fmla="*/ 907 h 978"/>
              <a:gd name="T26" fmla="*/ 1425 w 1425"/>
              <a:gd name="T27" fmla="*/ 588 h 978"/>
              <a:gd name="T28" fmla="*/ 1408 w 1425"/>
              <a:gd name="T29" fmla="*/ 543 h 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25" h="978">
                <a:moveTo>
                  <a:pt x="1408" y="543"/>
                </a:moveTo>
                <a:cubicBezTo>
                  <a:pt x="1395" y="533"/>
                  <a:pt x="1382" y="526"/>
                  <a:pt x="1362" y="526"/>
                </a:cubicBezTo>
                <a:cubicBezTo>
                  <a:pt x="734" y="526"/>
                  <a:pt x="734" y="526"/>
                  <a:pt x="734" y="526"/>
                </a:cubicBezTo>
                <a:cubicBezTo>
                  <a:pt x="1173" y="42"/>
                  <a:pt x="1173" y="42"/>
                  <a:pt x="1173" y="42"/>
                </a:cubicBezTo>
                <a:cubicBezTo>
                  <a:pt x="959" y="13"/>
                  <a:pt x="763" y="0"/>
                  <a:pt x="582" y="0"/>
                </a:cubicBezTo>
                <a:cubicBezTo>
                  <a:pt x="10" y="668"/>
                  <a:pt x="10" y="668"/>
                  <a:pt x="10" y="668"/>
                </a:cubicBezTo>
                <a:cubicBezTo>
                  <a:pt x="3" y="681"/>
                  <a:pt x="0" y="694"/>
                  <a:pt x="0" y="704"/>
                </a:cubicBezTo>
                <a:cubicBezTo>
                  <a:pt x="0" y="907"/>
                  <a:pt x="0" y="907"/>
                  <a:pt x="0" y="907"/>
                </a:cubicBezTo>
                <a:cubicBezTo>
                  <a:pt x="0" y="927"/>
                  <a:pt x="10" y="943"/>
                  <a:pt x="23" y="959"/>
                </a:cubicBezTo>
                <a:cubicBezTo>
                  <a:pt x="39" y="972"/>
                  <a:pt x="56" y="978"/>
                  <a:pt x="72" y="978"/>
                </a:cubicBezTo>
                <a:cubicBezTo>
                  <a:pt x="1362" y="978"/>
                  <a:pt x="1362" y="978"/>
                  <a:pt x="1362" y="978"/>
                </a:cubicBezTo>
                <a:cubicBezTo>
                  <a:pt x="1379" y="978"/>
                  <a:pt x="1395" y="972"/>
                  <a:pt x="1408" y="956"/>
                </a:cubicBezTo>
                <a:cubicBezTo>
                  <a:pt x="1422" y="943"/>
                  <a:pt x="1425" y="927"/>
                  <a:pt x="1425" y="907"/>
                </a:cubicBezTo>
                <a:cubicBezTo>
                  <a:pt x="1425" y="588"/>
                  <a:pt x="1425" y="588"/>
                  <a:pt x="1425" y="588"/>
                </a:cubicBezTo>
                <a:cubicBezTo>
                  <a:pt x="1425" y="568"/>
                  <a:pt x="1422" y="552"/>
                  <a:pt x="1408" y="543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空心弧 2"/>
          <p:cNvSpPr/>
          <p:nvPr/>
        </p:nvSpPr>
        <p:spPr>
          <a:xfrm rot="300000">
            <a:off x="5188585" y="1805940"/>
            <a:ext cx="979170" cy="1089660"/>
          </a:xfrm>
          <a:prstGeom prst="blockArc">
            <a:avLst>
              <a:gd name="adj1" fmla="val 10717351"/>
              <a:gd name="adj2" fmla="val 370258"/>
              <a:gd name="adj3" fmla="val 342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"/>
            <a:ext cx="9144000" cy="513892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59410" y="3022600"/>
            <a:ext cx="5508625" cy="1706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制定入会管理办法</a:t>
            </a:r>
            <a:endParaRPr lang="en-US" altLang="zh-CN" sz="14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建立入会会员审核制</a:t>
            </a:r>
            <a:endParaRPr lang="en-US" altLang="zh-CN" sz="14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签订</a:t>
            </a:r>
            <a:r>
              <a:rPr lang="en-US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会员诚信自律公约书</a:t>
            </a:r>
            <a:endParaRPr lang="en-US" altLang="zh-CN" sz="14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签订会员承诺书</a:t>
            </a:r>
            <a:endParaRPr lang="en-US" altLang="zh-CN" sz="14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建立和完善会员单位信用档案</a:t>
            </a: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zh-CN" altLang="en-US" sz="14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934511" y="183664"/>
            <a:ext cx="9956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>
                <a:solidFill>
                  <a:schemeClr val="accent1"/>
                </a:solidFill>
                <a:latin typeface="方正兰亭黑_GBK"/>
                <a:ea typeface="方正兰亭黑_GBK"/>
              </a:rPr>
              <a:t>会员管理</a:t>
            </a:r>
            <a:endParaRPr lang="zh-CN" altLang="en-US" sz="1600">
              <a:solidFill>
                <a:schemeClr val="accent1"/>
              </a:solidFill>
              <a:latin typeface="方正兰亭黑_GBK"/>
              <a:ea typeface="方正兰亭黑_GBK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032788" y="522218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337511" y="183664"/>
            <a:ext cx="528375" cy="484787"/>
            <a:chOff x="1417110" y="1933669"/>
            <a:chExt cx="1827515" cy="1676757"/>
          </a:xfrm>
        </p:grpSpPr>
        <p:sp>
          <p:nvSpPr>
            <p:cNvPr id="14" name="椭圆 13"/>
            <p:cNvSpPr/>
            <p:nvPr/>
          </p:nvSpPr>
          <p:spPr>
            <a:xfrm>
              <a:off x="1491775" y="1933669"/>
              <a:ext cx="1676757" cy="1676757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686851" y="2118291"/>
              <a:ext cx="1307513" cy="1307513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772931" y="1944597"/>
              <a:ext cx="390517" cy="390517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417110" y="2261397"/>
              <a:ext cx="286781" cy="28678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1686851" y="3308201"/>
              <a:ext cx="220530" cy="22053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3016329" y="2979248"/>
              <a:ext cx="228296" cy="228296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5"/>
          <p:cNvSpPr txBox="1">
            <a:spLocks noChangeArrowheads="1"/>
          </p:cNvSpPr>
          <p:nvPr/>
        </p:nvSpPr>
        <p:spPr bwMode="auto">
          <a:xfrm>
            <a:off x="420024" y="278417"/>
            <a:ext cx="3738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smtClean="0">
                <a:solidFill>
                  <a:schemeClr val="bg1"/>
                </a:solidFill>
                <a:latin typeface="方正兰亭黑_GBK"/>
                <a:ea typeface="方正兰亭黑_GBK"/>
              </a:rPr>
              <a:t>01</a:t>
            </a:r>
            <a:endParaRPr lang="zh-CN" altLang="en-US" sz="1200">
              <a:solidFill>
                <a:schemeClr val="bg1"/>
              </a:solidFill>
              <a:latin typeface="方正兰亭黑_GBK"/>
              <a:ea typeface="方正兰亭黑_GBK"/>
            </a:endParaRPr>
          </a:p>
        </p:txBody>
      </p:sp>
      <p:pic>
        <p:nvPicPr>
          <p:cNvPr id="9" name="图片占位符 8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0" y="1142365"/>
            <a:ext cx="6001385" cy="175958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7"/>
          <p:cNvSpPr/>
          <p:nvPr/>
        </p:nvSpPr>
        <p:spPr>
          <a:xfrm>
            <a:off x="5349675" y="2446095"/>
            <a:ext cx="1004080" cy="1004080"/>
          </a:xfrm>
          <a:prstGeom prst="ellipse">
            <a:avLst/>
          </a:prstGeom>
          <a:solidFill>
            <a:srgbClr val="A9A9A9"/>
          </a:solidFill>
          <a:ln w="25400">
            <a:solidFill>
              <a:schemeClr val="bg2"/>
            </a:solidFill>
          </a:ln>
          <a:effectLst>
            <a:outerShdw blurRad="381000" dist="292100" dir="8100000" algn="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53" name="Group 20"/>
          <p:cNvGrpSpPr/>
          <p:nvPr/>
        </p:nvGrpSpPr>
        <p:grpSpPr>
          <a:xfrm>
            <a:off x="5677585" y="2770968"/>
            <a:ext cx="348258" cy="348854"/>
            <a:chOff x="7287419" y="3505994"/>
            <a:chExt cx="464344" cy="465138"/>
          </a:xfrm>
          <a:solidFill>
            <a:schemeClr val="bg2"/>
          </a:solidFill>
        </p:grpSpPr>
        <p:sp>
          <p:nvSpPr>
            <p:cNvPr id="54" name="AutoShape 37"/>
            <p:cNvSpPr/>
            <p:nvPr/>
          </p:nvSpPr>
          <p:spPr bwMode="auto">
            <a:xfrm>
              <a:off x="7287419" y="354965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7" tIns="14287" rIns="14287" bIns="14287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latin typeface="+mj-ea"/>
                <a:ea typeface="+mj-ea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55" name="AutoShape 38"/>
            <p:cNvSpPr/>
            <p:nvPr/>
          </p:nvSpPr>
          <p:spPr bwMode="auto">
            <a:xfrm>
              <a:off x="7490619" y="373856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7" tIns="14287" rIns="14287" bIns="14287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latin typeface="+mj-ea"/>
                <a:ea typeface="+mj-ea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56" name="AutoShape 39"/>
            <p:cNvSpPr/>
            <p:nvPr/>
          </p:nvSpPr>
          <p:spPr bwMode="auto">
            <a:xfrm>
              <a:off x="7679532" y="350599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7" tIns="14287" rIns="14287" bIns="14287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latin typeface="+mj-ea"/>
                <a:ea typeface="+mj-ea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57" name="AutoShape 40"/>
            <p:cNvSpPr/>
            <p:nvPr/>
          </p:nvSpPr>
          <p:spPr bwMode="auto">
            <a:xfrm>
              <a:off x="7403307" y="372427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7" tIns="14287" rIns="14287" bIns="14287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latin typeface="+mj-ea"/>
                <a:ea typeface="+mj-ea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58" name="AutoShape 41"/>
            <p:cNvSpPr/>
            <p:nvPr/>
          </p:nvSpPr>
          <p:spPr bwMode="auto">
            <a:xfrm>
              <a:off x="7461250" y="382587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7" tIns="14287" rIns="14287" bIns="14287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latin typeface="+mj-ea"/>
                <a:ea typeface="+mj-ea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59" name="AutoShape 42"/>
            <p:cNvSpPr/>
            <p:nvPr/>
          </p:nvSpPr>
          <p:spPr bwMode="auto">
            <a:xfrm>
              <a:off x="7693819" y="360759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7" tIns="14287" rIns="14287" bIns="14287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latin typeface="+mj-ea"/>
                <a:ea typeface="+mj-ea"/>
                <a:cs typeface="Arial" panose="020B0604020202020204" pitchFamily="34" charset="0"/>
                <a:sym typeface="Gill Sans" charset="0"/>
              </a:endParaRPr>
            </a:p>
          </p:txBody>
        </p:sp>
      </p:grpSp>
      <p:sp>
        <p:nvSpPr>
          <p:cNvPr id="47" name="Oval 6"/>
          <p:cNvSpPr/>
          <p:nvPr/>
        </p:nvSpPr>
        <p:spPr>
          <a:xfrm>
            <a:off x="4731651" y="1848889"/>
            <a:ext cx="1004080" cy="1004080"/>
          </a:xfrm>
          <a:prstGeom prst="ellipse">
            <a:avLst/>
          </a:prstGeom>
          <a:solidFill>
            <a:schemeClr val="bg1">
              <a:alpha val="80000"/>
            </a:schemeClr>
          </a:solidFill>
          <a:ln w="25400">
            <a:solidFill>
              <a:schemeClr val="bg1">
                <a:lumMod val="85000"/>
              </a:schemeClr>
            </a:solidFill>
          </a:ln>
          <a:effectLst>
            <a:outerShdw blurRad="381000" dist="292100" dir="8100000" algn="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48" name="Group 27"/>
          <p:cNvGrpSpPr/>
          <p:nvPr/>
        </p:nvGrpSpPr>
        <p:grpSpPr>
          <a:xfrm>
            <a:off x="5073635" y="2176800"/>
            <a:ext cx="326231" cy="348258"/>
            <a:chOff x="9159875" y="1647825"/>
            <a:chExt cx="434975" cy="464344"/>
          </a:xfrm>
          <a:solidFill>
            <a:srgbClr val="1F5786"/>
          </a:solidFill>
        </p:grpSpPr>
        <p:sp>
          <p:nvSpPr>
            <p:cNvPr id="49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7" tIns="14287" rIns="14287" bIns="14287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50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7" tIns="14287" rIns="14287" bIns="14287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51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7" tIns="14287" rIns="14287" bIns="14287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  <a:cs typeface="Arial" panose="020B0604020202020204" pitchFamily="34" charset="0"/>
                <a:sym typeface="Gill Sans" charset="0"/>
              </a:endParaRPr>
            </a:p>
          </p:txBody>
        </p:sp>
      </p:grpSp>
      <p:sp>
        <p:nvSpPr>
          <p:cNvPr id="45" name="Oval 5"/>
          <p:cNvSpPr/>
          <p:nvPr/>
        </p:nvSpPr>
        <p:spPr>
          <a:xfrm>
            <a:off x="3412852" y="968509"/>
            <a:ext cx="1470074" cy="1470074"/>
          </a:xfrm>
          <a:prstGeom prst="ellipse">
            <a:avLst/>
          </a:prstGeom>
          <a:solidFill>
            <a:srgbClr val="1F5786">
              <a:alpha val="80000"/>
            </a:srgbClr>
          </a:solidFill>
          <a:ln w="25400">
            <a:solidFill>
              <a:schemeClr val="bg2"/>
            </a:solidFill>
          </a:ln>
          <a:effectLst>
            <a:outerShdw blurRad="381000" dist="292100" dir="8100000" algn="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35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6" name="Freeform 43"/>
          <p:cNvSpPr>
            <a:spLocks noEditPoints="1"/>
          </p:cNvSpPr>
          <p:nvPr/>
        </p:nvSpPr>
        <p:spPr bwMode="auto">
          <a:xfrm>
            <a:off x="3803887" y="1647656"/>
            <a:ext cx="678713" cy="396743"/>
          </a:xfrm>
          <a:custGeom>
            <a:avLst/>
            <a:gdLst>
              <a:gd name="T0" fmla="*/ 232 w 316"/>
              <a:gd name="T1" fmla="*/ 27 h 172"/>
              <a:gd name="T2" fmla="*/ 221 w 316"/>
              <a:gd name="T3" fmla="*/ 20 h 172"/>
              <a:gd name="T4" fmla="*/ 157 w 316"/>
              <a:gd name="T5" fmla="*/ 10 h 172"/>
              <a:gd name="T6" fmla="*/ 92 w 316"/>
              <a:gd name="T7" fmla="*/ 9 h 172"/>
              <a:gd name="T8" fmla="*/ 84 w 316"/>
              <a:gd name="T9" fmla="*/ 13 h 172"/>
              <a:gd name="T10" fmla="*/ 0 w 316"/>
              <a:gd name="T11" fmla="*/ 121 h 172"/>
              <a:gd name="T12" fmla="*/ 78 w 316"/>
              <a:gd name="T13" fmla="*/ 109 h 172"/>
              <a:gd name="T14" fmla="*/ 84 w 316"/>
              <a:gd name="T15" fmla="*/ 113 h 172"/>
              <a:gd name="T16" fmla="*/ 120 w 316"/>
              <a:gd name="T17" fmla="*/ 142 h 172"/>
              <a:gd name="T18" fmla="*/ 159 w 316"/>
              <a:gd name="T19" fmla="*/ 163 h 172"/>
              <a:gd name="T20" fmla="*/ 163 w 316"/>
              <a:gd name="T21" fmla="*/ 165 h 172"/>
              <a:gd name="T22" fmla="*/ 190 w 316"/>
              <a:gd name="T23" fmla="*/ 164 h 172"/>
              <a:gd name="T24" fmla="*/ 217 w 316"/>
              <a:gd name="T25" fmla="*/ 153 h 172"/>
              <a:gd name="T26" fmla="*/ 233 w 316"/>
              <a:gd name="T27" fmla="*/ 146 h 172"/>
              <a:gd name="T28" fmla="*/ 265 w 316"/>
              <a:gd name="T29" fmla="*/ 162 h 172"/>
              <a:gd name="T30" fmla="*/ 288 w 316"/>
              <a:gd name="T31" fmla="*/ 14 h 172"/>
              <a:gd name="T32" fmla="*/ 225 w 316"/>
              <a:gd name="T33" fmla="*/ 129 h 172"/>
              <a:gd name="T34" fmla="*/ 225 w 316"/>
              <a:gd name="T35" fmla="*/ 139 h 172"/>
              <a:gd name="T36" fmla="*/ 216 w 316"/>
              <a:gd name="T37" fmla="*/ 142 h 172"/>
              <a:gd name="T38" fmla="*/ 207 w 316"/>
              <a:gd name="T39" fmla="*/ 142 h 172"/>
              <a:gd name="T40" fmla="*/ 189 w 316"/>
              <a:gd name="T41" fmla="*/ 153 h 172"/>
              <a:gd name="T42" fmla="*/ 185 w 316"/>
              <a:gd name="T43" fmla="*/ 153 h 172"/>
              <a:gd name="T44" fmla="*/ 180 w 316"/>
              <a:gd name="T45" fmla="*/ 156 h 172"/>
              <a:gd name="T46" fmla="*/ 157 w 316"/>
              <a:gd name="T47" fmla="*/ 149 h 172"/>
              <a:gd name="T48" fmla="*/ 130 w 316"/>
              <a:gd name="T49" fmla="*/ 128 h 172"/>
              <a:gd name="T50" fmla="*/ 88 w 316"/>
              <a:gd name="T51" fmla="*/ 103 h 172"/>
              <a:gd name="T52" fmla="*/ 71 w 316"/>
              <a:gd name="T53" fmla="*/ 91 h 172"/>
              <a:gd name="T54" fmla="*/ 71 w 316"/>
              <a:gd name="T55" fmla="*/ 90 h 172"/>
              <a:gd name="T56" fmla="*/ 72 w 316"/>
              <a:gd name="T57" fmla="*/ 88 h 172"/>
              <a:gd name="T58" fmla="*/ 93 w 316"/>
              <a:gd name="T59" fmla="*/ 20 h 172"/>
              <a:gd name="T60" fmla="*/ 132 w 316"/>
              <a:gd name="T61" fmla="*/ 24 h 172"/>
              <a:gd name="T62" fmla="*/ 127 w 316"/>
              <a:gd name="T63" fmla="*/ 72 h 172"/>
              <a:gd name="T64" fmla="*/ 185 w 316"/>
              <a:gd name="T65" fmla="*/ 54 h 172"/>
              <a:gd name="T66" fmla="*/ 241 w 316"/>
              <a:gd name="T67" fmla="*/ 11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172">
                <a:moveTo>
                  <a:pt x="288" y="14"/>
                </a:moveTo>
                <a:cubicBezTo>
                  <a:pt x="232" y="27"/>
                  <a:pt x="232" y="27"/>
                  <a:pt x="232" y="27"/>
                </a:cubicBezTo>
                <a:cubicBezTo>
                  <a:pt x="233" y="31"/>
                  <a:pt x="233" y="31"/>
                  <a:pt x="233" y="31"/>
                </a:cubicBezTo>
                <a:cubicBezTo>
                  <a:pt x="228" y="22"/>
                  <a:pt x="221" y="20"/>
                  <a:pt x="221" y="20"/>
                </a:cubicBezTo>
                <a:cubicBezTo>
                  <a:pt x="178" y="7"/>
                  <a:pt x="178" y="7"/>
                  <a:pt x="178" y="7"/>
                </a:cubicBezTo>
                <a:cubicBezTo>
                  <a:pt x="173" y="5"/>
                  <a:pt x="165" y="7"/>
                  <a:pt x="157" y="10"/>
                </a:cubicBezTo>
                <a:cubicBezTo>
                  <a:pt x="156" y="9"/>
                  <a:pt x="156" y="9"/>
                  <a:pt x="156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1" y="9"/>
                  <a:pt x="87" y="10"/>
                  <a:pt x="84" y="13"/>
                </a:cubicBezTo>
                <a:cubicBezTo>
                  <a:pt x="50" y="0"/>
                  <a:pt x="50" y="0"/>
                  <a:pt x="50" y="0"/>
                </a:cubicBezTo>
                <a:cubicBezTo>
                  <a:pt x="0" y="121"/>
                  <a:pt x="0" y="121"/>
                  <a:pt x="0" y="121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69" y="144"/>
                  <a:pt x="76" y="120"/>
                  <a:pt x="78" y="109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4" y="113"/>
                  <a:pt x="84" y="113"/>
                  <a:pt x="84" y="113"/>
                </a:cubicBezTo>
                <a:cubicBezTo>
                  <a:pt x="84" y="120"/>
                  <a:pt x="85" y="130"/>
                  <a:pt x="99" y="127"/>
                </a:cubicBezTo>
                <a:cubicBezTo>
                  <a:pt x="99" y="127"/>
                  <a:pt x="100" y="157"/>
                  <a:pt x="120" y="142"/>
                </a:cubicBezTo>
                <a:cubicBezTo>
                  <a:pt x="120" y="142"/>
                  <a:pt x="120" y="161"/>
                  <a:pt x="138" y="155"/>
                </a:cubicBezTo>
                <a:cubicBezTo>
                  <a:pt x="138" y="155"/>
                  <a:pt x="141" y="172"/>
                  <a:pt x="159" y="163"/>
                </a:cubicBezTo>
                <a:cubicBezTo>
                  <a:pt x="162" y="165"/>
                  <a:pt x="162" y="165"/>
                  <a:pt x="162" y="165"/>
                </a:cubicBezTo>
                <a:cubicBezTo>
                  <a:pt x="163" y="165"/>
                  <a:pt x="163" y="165"/>
                  <a:pt x="163" y="165"/>
                </a:cubicBezTo>
                <a:cubicBezTo>
                  <a:pt x="164" y="165"/>
                  <a:pt x="173" y="168"/>
                  <a:pt x="181" y="167"/>
                </a:cubicBezTo>
                <a:cubicBezTo>
                  <a:pt x="185" y="167"/>
                  <a:pt x="188" y="166"/>
                  <a:pt x="190" y="164"/>
                </a:cubicBezTo>
                <a:cubicBezTo>
                  <a:pt x="196" y="163"/>
                  <a:pt x="208" y="161"/>
                  <a:pt x="214" y="153"/>
                </a:cubicBezTo>
                <a:cubicBezTo>
                  <a:pt x="215" y="153"/>
                  <a:pt x="216" y="153"/>
                  <a:pt x="217" y="153"/>
                </a:cubicBezTo>
                <a:cubicBezTo>
                  <a:pt x="217" y="153"/>
                  <a:pt x="217" y="153"/>
                  <a:pt x="217" y="153"/>
                </a:cubicBezTo>
                <a:cubicBezTo>
                  <a:pt x="224" y="153"/>
                  <a:pt x="230" y="150"/>
                  <a:pt x="233" y="146"/>
                </a:cubicBezTo>
                <a:cubicBezTo>
                  <a:pt x="235" y="143"/>
                  <a:pt x="236" y="140"/>
                  <a:pt x="236" y="136"/>
                </a:cubicBezTo>
                <a:cubicBezTo>
                  <a:pt x="236" y="136"/>
                  <a:pt x="248" y="160"/>
                  <a:pt x="265" y="162"/>
                </a:cubicBezTo>
                <a:cubicBezTo>
                  <a:pt x="316" y="137"/>
                  <a:pt x="316" y="137"/>
                  <a:pt x="316" y="137"/>
                </a:cubicBezTo>
                <a:lnTo>
                  <a:pt x="288" y="14"/>
                </a:lnTo>
                <a:close/>
                <a:moveTo>
                  <a:pt x="230" y="127"/>
                </a:moveTo>
                <a:cubicBezTo>
                  <a:pt x="225" y="129"/>
                  <a:pt x="225" y="129"/>
                  <a:pt x="225" y="129"/>
                </a:cubicBezTo>
                <a:cubicBezTo>
                  <a:pt x="226" y="133"/>
                  <a:pt x="226" y="133"/>
                  <a:pt x="226" y="133"/>
                </a:cubicBezTo>
                <a:cubicBezTo>
                  <a:pt x="226" y="137"/>
                  <a:pt x="225" y="139"/>
                  <a:pt x="225" y="139"/>
                </a:cubicBezTo>
                <a:cubicBezTo>
                  <a:pt x="223" y="141"/>
                  <a:pt x="220" y="142"/>
                  <a:pt x="216" y="142"/>
                </a:cubicBezTo>
                <a:cubicBezTo>
                  <a:pt x="216" y="142"/>
                  <a:pt x="216" y="142"/>
                  <a:pt x="216" y="142"/>
                </a:cubicBezTo>
                <a:cubicBezTo>
                  <a:pt x="214" y="143"/>
                  <a:pt x="212" y="142"/>
                  <a:pt x="211" y="142"/>
                </a:cubicBezTo>
                <a:cubicBezTo>
                  <a:pt x="207" y="142"/>
                  <a:pt x="207" y="142"/>
                  <a:pt x="207" y="142"/>
                </a:cubicBezTo>
                <a:cubicBezTo>
                  <a:pt x="206" y="146"/>
                  <a:pt x="206" y="146"/>
                  <a:pt x="206" y="146"/>
                </a:cubicBezTo>
                <a:cubicBezTo>
                  <a:pt x="204" y="150"/>
                  <a:pt x="196" y="153"/>
                  <a:pt x="189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4" y="155"/>
                  <a:pt x="184" y="155"/>
                  <a:pt x="184" y="155"/>
                </a:cubicBezTo>
                <a:cubicBezTo>
                  <a:pt x="183" y="156"/>
                  <a:pt x="182" y="156"/>
                  <a:pt x="180" y="156"/>
                </a:cubicBezTo>
                <a:cubicBezTo>
                  <a:pt x="175" y="157"/>
                  <a:pt x="169" y="155"/>
                  <a:pt x="167" y="155"/>
                </a:cubicBezTo>
                <a:cubicBezTo>
                  <a:pt x="157" y="149"/>
                  <a:pt x="157" y="149"/>
                  <a:pt x="157" y="149"/>
                </a:cubicBezTo>
                <a:cubicBezTo>
                  <a:pt x="156" y="144"/>
                  <a:pt x="154" y="140"/>
                  <a:pt x="149" y="140"/>
                </a:cubicBezTo>
                <a:cubicBezTo>
                  <a:pt x="149" y="140"/>
                  <a:pt x="147" y="116"/>
                  <a:pt x="130" y="128"/>
                </a:cubicBezTo>
                <a:cubicBezTo>
                  <a:pt x="130" y="128"/>
                  <a:pt x="125" y="108"/>
                  <a:pt x="109" y="117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72" y="91"/>
                  <a:pt x="72" y="91"/>
                  <a:pt x="72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0"/>
                  <a:pt x="71" y="90"/>
                  <a:pt x="71" y="90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8"/>
                  <a:pt x="72" y="88"/>
                  <a:pt x="72" y="88"/>
                </a:cubicBezTo>
                <a:cubicBezTo>
                  <a:pt x="72" y="87"/>
                  <a:pt x="90" y="26"/>
                  <a:pt x="91" y="21"/>
                </a:cubicBezTo>
                <a:cubicBezTo>
                  <a:pt x="91" y="21"/>
                  <a:pt x="93" y="20"/>
                  <a:pt x="93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4" y="22"/>
                  <a:pt x="132" y="24"/>
                  <a:pt x="132" y="24"/>
                </a:cubicBezTo>
                <a:cubicBezTo>
                  <a:pt x="125" y="30"/>
                  <a:pt x="122" y="60"/>
                  <a:pt x="122" y="60"/>
                </a:cubicBezTo>
                <a:cubicBezTo>
                  <a:pt x="119" y="67"/>
                  <a:pt x="127" y="72"/>
                  <a:pt x="127" y="72"/>
                </a:cubicBezTo>
                <a:cubicBezTo>
                  <a:pt x="140" y="81"/>
                  <a:pt x="154" y="47"/>
                  <a:pt x="154" y="47"/>
                </a:cubicBezTo>
                <a:cubicBezTo>
                  <a:pt x="161" y="41"/>
                  <a:pt x="172" y="45"/>
                  <a:pt x="185" y="54"/>
                </a:cubicBezTo>
                <a:cubicBezTo>
                  <a:pt x="206" y="76"/>
                  <a:pt x="232" y="102"/>
                  <a:pt x="239" y="111"/>
                </a:cubicBezTo>
                <a:cubicBezTo>
                  <a:pt x="241" y="114"/>
                  <a:pt x="242" y="117"/>
                  <a:pt x="241" y="119"/>
                </a:cubicBezTo>
                <a:cubicBezTo>
                  <a:pt x="240" y="123"/>
                  <a:pt x="233" y="126"/>
                  <a:pt x="230" y="1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41" name="Oval 8"/>
          <p:cNvSpPr/>
          <p:nvPr/>
        </p:nvSpPr>
        <p:spPr>
          <a:xfrm>
            <a:off x="4731651" y="3224006"/>
            <a:ext cx="1336430" cy="1336430"/>
          </a:xfrm>
          <a:prstGeom prst="ellipse">
            <a:avLst/>
          </a:prstGeom>
          <a:solidFill>
            <a:srgbClr val="1F5786">
              <a:alpha val="80000"/>
            </a:srgbClr>
          </a:solidFill>
          <a:ln w="25400">
            <a:solidFill>
              <a:schemeClr val="bg2"/>
            </a:solidFill>
          </a:ln>
          <a:effectLst>
            <a:outerShdw blurRad="381000" dist="292100" dir="8100000" algn="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42" name="Group 44"/>
          <p:cNvGrpSpPr/>
          <p:nvPr/>
        </p:nvGrpSpPr>
        <p:grpSpPr>
          <a:xfrm>
            <a:off x="5119268" y="3611966"/>
            <a:ext cx="474281" cy="560509"/>
            <a:chOff x="1325323" y="3586519"/>
            <a:chExt cx="632375" cy="747345"/>
          </a:xfrm>
          <a:solidFill>
            <a:schemeClr val="bg2"/>
          </a:solidFill>
        </p:grpSpPr>
        <p:sp>
          <p:nvSpPr>
            <p:cNvPr id="43" name="Freeform 45"/>
            <p:cNvSpPr>
              <a:spLocks noEditPoints="1"/>
            </p:cNvSpPr>
            <p:nvPr/>
          </p:nvSpPr>
          <p:spPr bwMode="auto">
            <a:xfrm>
              <a:off x="1325323" y="3586519"/>
              <a:ext cx="632375" cy="747345"/>
            </a:xfrm>
            <a:custGeom>
              <a:avLst/>
              <a:gdLst>
                <a:gd name="T0" fmla="*/ 215 w 221"/>
                <a:gd name="T1" fmla="*/ 212 h 243"/>
                <a:gd name="T2" fmla="*/ 174 w 221"/>
                <a:gd name="T3" fmla="*/ 157 h 243"/>
                <a:gd name="T4" fmla="*/ 179 w 221"/>
                <a:gd name="T5" fmla="*/ 37 h 243"/>
                <a:gd name="T6" fmla="*/ 105 w 221"/>
                <a:gd name="T7" fmla="*/ 0 h 243"/>
                <a:gd name="T8" fmla="*/ 49 w 221"/>
                <a:gd name="T9" fmla="*/ 19 h 243"/>
                <a:gd name="T10" fmla="*/ 31 w 221"/>
                <a:gd name="T11" fmla="*/ 151 h 243"/>
                <a:gd name="T12" fmla="*/ 105 w 221"/>
                <a:gd name="T13" fmla="*/ 188 h 243"/>
                <a:gd name="T14" fmla="*/ 143 w 221"/>
                <a:gd name="T15" fmla="*/ 180 h 243"/>
                <a:gd name="T16" fmla="*/ 185 w 221"/>
                <a:gd name="T17" fmla="*/ 235 h 243"/>
                <a:gd name="T18" fmla="*/ 200 w 221"/>
                <a:gd name="T19" fmla="*/ 243 h 243"/>
                <a:gd name="T20" fmla="*/ 200 w 221"/>
                <a:gd name="T21" fmla="*/ 243 h 243"/>
                <a:gd name="T22" fmla="*/ 211 w 221"/>
                <a:gd name="T23" fmla="*/ 239 h 243"/>
                <a:gd name="T24" fmla="*/ 215 w 221"/>
                <a:gd name="T25" fmla="*/ 212 h 243"/>
                <a:gd name="T26" fmla="*/ 144 w 221"/>
                <a:gd name="T27" fmla="*/ 146 h 243"/>
                <a:gd name="T28" fmla="*/ 105 w 221"/>
                <a:gd name="T29" fmla="*/ 159 h 243"/>
                <a:gd name="T30" fmla="*/ 54 w 221"/>
                <a:gd name="T31" fmla="*/ 133 h 243"/>
                <a:gd name="T32" fmla="*/ 66 w 221"/>
                <a:gd name="T33" fmla="*/ 42 h 243"/>
                <a:gd name="T34" fmla="*/ 105 w 221"/>
                <a:gd name="T35" fmla="*/ 29 h 243"/>
                <a:gd name="T36" fmla="*/ 156 w 221"/>
                <a:gd name="T37" fmla="*/ 54 h 243"/>
                <a:gd name="T38" fmla="*/ 144 w 221"/>
                <a:gd name="T39" fmla="*/ 14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1" h="243">
                  <a:moveTo>
                    <a:pt x="215" y="212"/>
                  </a:moveTo>
                  <a:cubicBezTo>
                    <a:pt x="174" y="157"/>
                    <a:pt x="174" y="157"/>
                    <a:pt x="174" y="157"/>
                  </a:cubicBezTo>
                  <a:cubicBezTo>
                    <a:pt x="204" y="124"/>
                    <a:pt x="206" y="73"/>
                    <a:pt x="179" y="37"/>
                  </a:cubicBezTo>
                  <a:cubicBezTo>
                    <a:pt x="161" y="13"/>
                    <a:pt x="134" y="0"/>
                    <a:pt x="105" y="0"/>
                  </a:cubicBezTo>
                  <a:cubicBezTo>
                    <a:pt x="85" y="0"/>
                    <a:pt x="65" y="7"/>
                    <a:pt x="49" y="19"/>
                  </a:cubicBezTo>
                  <a:cubicBezTo>
                    <a:pt x="8" y="51"/>
                    <a:pt x="0" y="110"/>
                    <a:pt x="31" y="151"/>
                  </a:cubicBezTo>
                  <a:cubicBezTo>
                    <a:pt x="49" y="174"/>
                    <a:pt x="76" y="188"/>
                    <a:pt x="105" y="188"/>
                  </a:cubicBezTo>
                  <a:cubicBezTo>
                    <a:pt x="118" y="188"/>
                    <a:pt x="131" y="185"/>
                    <a:pt x="143" y="180"/>
                  </a:cubicBezTo>
                  <a:cubicBezTo>
                    <a:pt x="185" y="235"/>
                    <a:pt x="185" y="235"/>
                    <a:pt x="185" y="235"/>
                  </a:cubicBezTo>
                  <a:cubicBezTo>
                    <a:pt x="189" y="240"/>
                    <a:pt x="194" y="243"/>
                    <a:pt x="200" y="243"/>
                  </a:cubicBezTo>
                  <a:cubicBezTo>
                    <a:pt x="200" y="243"/>
                    <a:pt x="200" y="243"/>
                    <a:pt x="200" y="243"/>
                  </a:cubicBezTo>
                  <a:cubicBezTo>
                    <a:pt x="204" y="243"/>
                    <a:pt x="208" y="241"/>
                    <a:pt x="211" y="239"/>
                  </a:cubicBezTo>
                  <a:cubicBezTo>
                    <a:pt x="220" y="232"/>
                    <a:pt x="221" y="220"/>
                    <a:pt x="215" y="212"/>
                  </a:cubicBezTo>
                  <a:close/>
                  <a:moveTo>
                    <a:pt x="144" y="146"/>
                  </a:moveTo>
                  <a:cubicBezTo>
                    <a:pt x="133" y="154"/>
                    <a:pt x="119" y="159"/>
                    <a:pt x="105" y="159"/>
                  </a:cubicBezTo>
                  <a:cubicBezTo>
                    <a:pt x="85" y="159"/>
                    <a:pt x="66" y="150"/>
                    <a:pt x="54" y="133"/>
                  </a:cubicBezTo>
                  <a:cubicBezTo>
                    <a:pt x="33" y="105"/>
                    <a:pt x="38" y="64"/>
                    <a:pt x="66" y="42"/>
                  </a:cubicBezTo>
                  <a:cubicBezTo>
                    <a:pt x="78" y="33"/>
                    <a:pt x="91" y="29"/>
                    <a:pt x="105" y="29"/>
                  </a:cubicBezTo>
                  <a:cubicBezTo>
                    <a:pt x="125" y="29"/>
                    <a:pt x="144" y="38"/>
                    <a:pt x="156" y="54"/>
                  </a:cubicBezTo>
                  <a:cubicBezTo>
                    <a:pt x="178" y="83"/>
                    <a:pt x="172" y="124"/>
                    <a:pt x="144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dirty="0"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1503405" y="3752885"/>
              <a:ext cx="248347" cy="223554"/>
            </a:xfrm>
            <a:custGeom>
              <a:avLst/>
              <a:gdLst>
                <a:gd name="T0" fmla="*/ 86 w 87"/>
                <a:gd name="T1" fmla="*/ 33 h 73"/>
                <a:gd name="T2" fmla="*/ 45 w 87"/>
                <a:gd name="T3" fmla="*/ 1 h 73"/>
                <a:gd name="T4" fmla="*/ 40 w 87"/>
                <a:gd name="T5" fmla="*/ 1 h 73"/>
                <a:gd name="T6" fmla="*/ 24 w 87"/>
                <a:gd name="T7" fmla="*/ 14 h 73"/>
                <a:gd name="T8" fmla="*/ 24 w 87"/>
                <a:gd name="T9" fmla="*/ 1 h 73"/>
                <a:gd name="T10" fmla="*/ 15 w 87"/>
                <a:gd name="T11" fmla="*/ 1 h 73"/>
                <a:gd name="T12" fmla="*/ 15 w 87"/>
                <a:gd name="T13" fmla="*/ 22 h 73"/>
                <a:gd name="T14" fmla="*/ 8 w 87"/>
                <a:gd name="T15" fmla="*/ 27 h 73"/>
                <a:gd name="T16" fmla="*/ 1 w 87"/>
                <a:gd name="T17" fmla="*/ 33 h 73"/>
                <a:gd name="T18" fmla="*/ 1 w 87"/>
                <a:gd name="T19" fmla="*/ 35 h 73"/>
                <a:gd name="T20" fmla="*/ 8 w 87"/>
                <a:gd name="T21" fmla="*/ 35 h 73"/>
                <a:gd name="T22" fmla="*/ 8 w 87"/>
                <a:gd name="T23" fmla="*/ 73 h 73"/>
                <a:gd name="T24" fmla="*/ 32 w 87"/>
                <a:gd name="T25" fmla="*/ 73 h 73"/>
                <a:gd name="T26" fmla="*/ 32 w 87"/>
                <a:gd name="T27" fmla="*/ 72 h 73"/>
                <a:gd name="T28" fmla="*/ 32 w 87"/>
                <a:gd name="T29" fmla="*/ 55 h 73"/>
                <a:gd name="T30" fmla="*/ 41 w 87"/>
                <a:gd name="T31" fmla="*/ 42 h 73"/>
                <a:gd name="T32" fmla="*/ 52 w 87"/>
                <a:gd name="T33" fmla="*/ 54 h 73"/>
                <a:gd name="T34" fmla="*/ 52 w 87"/>
                <a:gd name="T35" fmla="*/ 73 h 73"/>
                <a:gd name="T36" fmla="*/ 77 w 87"/>
                <a:gd name="T37" fmla="*/ 73 h 73"/>
                <a:gd name="T38" fmla="*/ 77 w 87"/>
                <a:gd name="T39" fmla="*/ 35 h 73"/>
                <a:gd name="T40" fmla="*/ 85 w 87"/>
                <a:gd name="T41" fmla="*/ 35 h 73"/>
                <a:gd name="T42" fmla="*/ 86 w 87"/>
                <a:gd name="T43" fmla="*/ 3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" h="73">
                  <a:moveTo>
                    <a:pt x="86" y="33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44" y="0"/>
                    <a:pt x="41" y="0"/>
                    <a:pt x="40" y="1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42"/>
                    <a:pt x="41" y="42"/>
                  </a:cubicBezTo>
                  <a:cubicBezTo>
                    <a:pt x="51" y="42"/>
                    <a:pt x="52" y="54"/>
                    <a:pt x="52" y="54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7" y="35"/>
                    <a:pt x="87" y="34"/>
                    <a:pt x="8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dirty="0"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24" name="Oval 4"/>
          <p:cNvSpPr/>
          <p:nvPr/>
        </p:nvSpPr>
        <p:spPr>
          <a:xfrm>
            <a:off x="2997788" y="2284745"/>
            <a:ext cx="1004080" cy="1004080"/>
          </a:xfrm>
          <a:prstGeom prst="ellipse">
            <a:avLst/>
          </a:prstGeom>
          <a:solidFill>
            <a:srgbClr val="A9A9A9">
              <a:alpha val="80000"/>
            </a:srgbClr>
          </a:solidFill>
          <a:ln w="25400">
            <a:solidFill>
              <a:schemeClr val="bg2"/>
            </a:solidFill>
          </a:ln>
          <a:effectLst>
            <a:outerShdw blurRad="381000" dist="292100" dir="8100000" algn="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5" name="Group 31"/>
          <p:cNvGrpSpPr/>
          <p:nvPr/>
        </p:nvGrpSpPr>
        <p:grpSpPr>
          <a:xfrm>
            <a:off x="3325401" y="2640040"/>
            <a:ext cx="348854" cy="293489"/>
            <a:chOff x="5368132" y="2625725"/>
            <a:chExt cx="465138" cy="391319"/>
          </a:xfrm>
          <a:solidFill>
            <a:schemeClr val="bg2"/>
          </a:solidFill>
        </p:grpSpPr>
        <p:sp>
          <p:nvSpPr>
            <p:cNvPr id="26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7" tIns="14287" rIns="14287" bIns="14287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27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7" tIns="14287" rIns="14287" bIns="14287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28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7" tIns="14287" rIns="14287" bIns="14287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  <a:cs typeface="Arial" panose="020B0604020202020204" pitchFamily="34" charset="0"/>
                <a:sym typeface="Gill Sans" charset="0"/>
              </a:endParaRPr>
            </a:p>
          </p:txBody>
        </p:sp>
      </p:grpSp>
      <p:sp>
        <p:nvSpPr>
          <p:cNvPr id="15" name="Oval 3"/>
          <p:cNvSpPr/>
          <p:nvPr/>
        </p:nvSpPr>
        <p:spPr>
          <a:xfrm>
            <a:off x="3247488" y="3203227"/>
            <a:ext cx="754380" cy="754380"/>
          </a:xfrm>
          <a:prstGeom prst="ellipse">
            <a:avLst/>
          </a:prstGeom>
          <a:solidFill>
            <a:srgbClr val="1F5786">
              <a:alpha val="80000"/>
            </a:srgbClr>
          </a:solidFill>
          <a:ln w="25400">
            <a:solidFill>
              <a:schemeClr val="bg2"/>
            </a:solidFill>
          </a:ln>
          <a:effectLst>
            <a:outerShdw blurRad="381000" dist="292100" dir="8100000" algn="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6" name="Group 35"/>
          <p:cNvGrpSpPr/>
          <p:nvPr/>
        </p:nvGrpSpPr>
        <p:grpSpPr>
          <a:xfrm>
            <a:off x="3450549" y="3443372"/>
            <a:ext cx="348258" cy="272058"/>
            <a:chOff x="2581275" y="1710532"/>
            <a:chExt cx="464344" cy="362744"/>
          </a:xfrm>
          <a:solidFill>
            <a:schemeClr val="bg2"/>
          </a:solidFill>
        </p:grpSpPr>
        <p:sp>
          <p:nvSpPr>
            <p:cNvPr id="17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7" tIns="14287" rIns="14287" bIns="14287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18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7" tIns="14287" rIns="14287" bIns="14287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19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7" tIns="14287" rIns="14287" bIns="14287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20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7" tIns="14287" rIns="14287" bIns="14287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21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7" tIns="14287" rIns="14287" bIns="14287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22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7" tIns="14287" rIns="14287" bIns="14287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23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7" tIns="14287" rIns="14287" bIns="14287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ea"/>
                <a:ea typeface="+mj-ea"/>
                <a:cs typeface="Arial" panose="020B0604020202020204" pitchFamily="34" charset="0"/>
                <a:sym typeface="Gill Sans" charset="0"/>
              </a:endParaRPr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054418" y="156686"/>
            <a:ext cx="3346133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会员管理</a:t>
            </a:r>
            <a:endParaRPr lang="zh-CN" altLang="en-US" sz="1800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TextBox 23"/>
          <p:cNvSpPr txBox="1"/>
          <p:nvPr/>
        </p:nvSpPr>
        <p:spPr>
          <a:xfrm>
            <a:off x="6499543" y="2716371"/>
            <a:ext cx="2644140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20000"/>
              </a:lnSpc>
            </a:pPr>
            <a:r>
              <a: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登记理事以上单位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Box 23"/>
          <p:cNvSpPr txBox="1"/>
          <p:nvPr/>
        </p:nvSpPr>
        <p:spPr>
          <a:xfrm>
            <a:off x="6237288" y="3606483"/>
            <a:ext cx="2644140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20000"/>
              </a:lnSpc>
            </a:pPr>
            <a:r>
              <a:rPr lang="zh-CN" altLang="en-US" sz="1400" dirty="0" smtClean="0">
                <a:latin typeface="+mj-ea"/>
                <a:ea typeface="+mj-ea"/>
                <a:cs typeface="+mn-ea"/>
                <a:sym typeface="Arial" panose="020B0604020202020204" pitchFamily="34" charset="0"/>
              </a:rPr>
              <a:t>登记青年联谊分会</a:t>
            </a:r>
            <a:endParaRPr lang="zh-CN" altLang="en-US" sz="1400" dirty="0" smtClean="0">
              <a:latin typeface="+mj-ea"/>
              <a:ea typeface="+mj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23"/>
          <p:cNvSpPr txBox="1"/>
          <p:nvPr/>
        </p:nvSpPr>
        <p:spPr>
          <a:xfrm>
            <a:off x="3538379" y="580866"/>
            <a:ext cx="2644140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20000"/>
              </a:lnSpc>
            </a:pPr>
            <a:r>
              <a:rPr lang="zh-CN" altLang="en-US" sz="1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入会管理办法</a:t>
            </a:r>
            <a:endParaRPr lang="zh-CN" altLang="en-US" sz="1400" b="1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23"/>
          <p:cNvSpPr txBox="1"/>
          <p:nvPr/>
        </p:nvSpPr>
        <p:spPr>
          <a:xfrm>
            <a:off x="5971223" y="1848961"/>
            <a:ext cx="2644140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20000"/>
              </a:lnSpc>
            </a:pPr>
            <a:r>
              <a:rPr lang="zh-CN" altLang="en-US" sz="1400" dirty="0" smtClean="0">
                <a:latin typeface="+mj-ea"/>
                <a:ea typeface="+mj-ea"/>
                <a:cs typeface="+mn-ea"/>
                <a:sym typeface="Arial" panose="020B0604020202020204" pitchFamily="34" charset="0"/>
              </a:rPr>
              <a:t>入会申请审核制度</a:t>
            </a:r>
            <a:endParaRPr lang="zh-CN" altLang="en-US" sz="1400" dirty="0" smtClean="0">
              <a:latin typeface="+mj-ea"/>
              <a:ea typeface="+mj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2280444" y="1502886"/>
            <a:ext cx="2644140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20000"/>
              </a:lnSpc>
            </a:pPr>
            <a:r>
              <a:rPr lang="zh-CN" altLang="en-US" sz="1400" dirty="0" smtClean="0">
                <a:latin typeface="+mj-ea"/>
                <a:ea typeface="+mj-ea"/>
                <a:cs typeface="+mn-ea"/>
                <a:sym typeface="Arial" panose="020B0604020202020204" pitchFamily="34" charset="0"/>
              </a:rPr>
              <a:t>会员承诺</a:t>
            </a:r>
            <a:endParaRPr lang="zh-CN" altLang="en-US" sz="1400" dirty="0" smtClean="0">
              <a:latin typeface="+mj-ea"/>
              <a:ea typeface="+mj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1491774" y="2540953"/>
            <a:ext cx="2644140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20000"/>
              </a:lnSpc>
            </a:pPr>
            <a:r>
              <a:rPr lang="zh-CN" altLang="en-US" sz="1400" dirty="0" smtClean="0">
                <a:latin typeface="+mj-ea"/>
                <a:ea typeface="+mj-ea"/>
                <a:cs typeface="+mn-ea"/>
                <a:sym typeface="Arial" panose="020B0604020202020204" pitchFamily="34" charset="0"/>
              </a:rPr>
              <a:t>会员自律公约</a:t>
            </a:r>
            <a:endParaRPr lang="zh-CN" altLang="en-US" sz="1400" dirty="0" smtClean="0">
              <a:latin typeface="+mj-ea"/>
              <a:ea typeface="+mj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extBox 23"/>
          <p:cNvSpPr txBox="1"/>
          <p:nvPr/>
        </p:nvSpPr>
        <p:spPr>
          <a:xfrm>
            <a:off x="1223169" y="3606959"/>
            <a:ext cx="2644140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20000"/>
              </a:lnSpc>
            </a:pPr>
            <a:r>
              <a:rPr lang="zh-CN" altLang="en-US" sz="1400" dirty="0" smtClean="0">
                <a:latin typeface="+mj-ea"/>
                <a:ea typeface="+mj-ea"/>
                <a:cs typeface="+mn-ea"/>
                <a:sym typeface="Arial" panose="020B0604020202020204" pitchFamily="34" charset="0"/>
              </a:rPr>
              <a:t>经营（办公）场所证明</a:t>
            </a:r>
            <a:endParaRPr lang="zh-CN" altLang="en-US" sz="1400" dirty="0" smtClean="0">
              <a:latin typeface="+mj-ea"/>
              <a:ea typeface="+mj-ea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37511" y="183664"/>
            <a:ext cx="528375" cy="484787"/>
            <a:chOff x="1417110" y="1933669"/>
            <a:chExt cx="1827515" cy="1676757"/>
          </a:xfrm>
        </p:grpSpPr>
        <p:sp>
          <p:nvSpPr>
            <p:cNvPr id="14" name="椭圆 13"/>
            <p:cNvSpPr/>
            <p:nvPr/>
          </p:nvSpPr>
          <p:spPr>
            <a:xfrm>
              <a:off x="1491775" y="1933669"/>
              <a:ext cx="1676757" cy="1676757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686851" y="2118291"/>
              <a:ext cx="1307513" cy="1307513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2772931" y="1944597"/>
              <a:ext cx="390517" cy="390517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1417110" y="2261397"/>
              <a:ext cx="286781" cy="28678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1686851" y="3308201"/>
              <a:ext cx="220530" cy="22053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3016329" y="2979248"/>
              <a:ext cx="228296" cy="228296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文本框 5"/>
          <p:cNvSpPr txBox="1">
            <a:spLocks noChangeArrowheads="1"/>
          </p:cNvSpPr>
          <p:nvPr/>
        </p:nvSpPr>
        <p:spPr bwMode="auto">
          <a:xfrm>
            <a:off x="420024" y="278417"/>
            <a:ext cx="3738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smtClean="0">
                <a:solidFill>
                  <a:schemeClr val="bg1"/>
                </a:solidFill>
                <a:latin typeface="方正兰亭黑_GBK"/>
                <a:ea typeface="方正兰亭黑_GBK"/>
              </a:rPr>
              <a:t>01</a:t>
            </a:r>
            <a:endParaRPr lang="zh-CN" altLang="en-US" sz="1200">
              <a:solidFill>
                <a:schemeClr val="bg1"/>
              </a:solidFill>
              <a:latin typeface="方正兰亭黑_GBK"/>
              <a:ea typeface="方正兰亭黑_GB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2" grpId="1"/>
      <p:bldP spid="3" grpId="1"/>
      <p:bldP spid="4" grpId="1"/>
      <p:bldP spid="5" grpId="1"/>
      <p:bldP spid="6" grpId="0"/>
      <p:bldP spid="7" grpId="0"/>
      <p:bldP spid="8" grpId="0"/>
      <p:bldP spid="6" grpId="1"/>
      <p:bldP spid="7" grpId="1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934511" y="183664"/>
            <a:ext cx="9956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>
                <a:solidFill>
                  <a:schemeClr val="accent1"/>
                </a:solidFill>
                <a:latin typeface="方正兰亭黑_GBK"/>
                <a:ea typeface="方正兰亭黑_GBK"/>
              </a:rPr>
              <a:t>会员管理</a:t>
            </a:r>
            <a:endParaRPr lang="zh-CN" altLang="en-US" sz="1600">
              <a:solidFill>
                <a:schemeClr val="accent1"/>
              </a:solidFill>
              <a:latin typeface="方正兰亭黑_GBK"/>
              <a:ea typeface="方正兰亭黑_GBK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032788" y="522218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337511" y="183664"/>
            <a:ext cx="528375" cy="484787"/>
            <a:chOff x="1417110" y="1933669"/>
            <a:chExt cx="1827515" cy="1676757"/>
          </a:xfrm>
        </p:grpSpPr>
        <p:sp>
          <p:nvSpPr>
            <p:cNvPr id="14" name="椭圆 13"/>
            <p:cNvSpPr/>
            <p:nvPr/>
          </p:nvSpPr>
          <p:spPr>
            <a:xfrm>
              <a:off x="1491775" y="1933669"/>
              <a:ext cx="1676757" cy="1676757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686851" y="2118291"/>
              <a:ext cx="1307513" cy="1307513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772931" y="1944597"/>
              <a:ext cx="390517" cy="390517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417110" y="2261397"/>
              <a:ext cx="286781" cy="28678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1686851" y="3308201"/>
              <a:ext cx="220530" cy="22053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3016329" y="2979248"/>
              <a:ext cx="228296" cy="228296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5"/>
          <p:cNvSpPr txBox="1">
            <a:spLocks noChangeArrowheads="1"/>
          </p:cNvSpPr>
          <p:nvPr/>
        </p:nvSpPr>
        <p:spPr bwMode="auto">
          <a:xfrm>
            <a:off x="420024" y="278417"/>
            <a:ext cx="3738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smtClean="0">
                <a:solidFill>
                  <a:schemeClr val="bg1"/>
                </a:solidFill>
                <a:latin typeface="方正兰亭黑_GBK"/>
                <a:ea typeface="方正兰亭黑_GBK"/>
              </a:rPr>
              <a:t>01</a:t>
            </a:r>
            <a:endParaRPr lang="zh-CN" altLang="en-US" sz="1200">
              <a:solidFill>
                <a:schemeClr val="bg1"/>
              </a:solidFill>
              <a:latin typeface="方正兰亭黑_GBK"/>
              <a:ea typeface="方正兰亭黑_GBK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r="1586"/>
          <a:stretch>
            <a:fillRect/>
          </a:stretch>
        </p:blipFill>
        <p:spPr>
          <a:xfrm>
            <a:off x="3659505" y="824865"/>
            <a:ext cx="5161915" cy="317055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969645"/>
            <a:ext cx="3239770" cy="24345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810" y="1619250"/>
            <a:ext cx="2317115" cy="31527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310" y="1728470"/>
            <a:ext cx="4218940" cy="31051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3035" y="4558030"/>
            <a:ext cx="330644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可提供已签署的会员单位案例，模糊不方便公开信息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934511" y="183664"/>
            <a:ext cx="9956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>
                <a:solidFill>
                  <a:schemeClr val="accent1"/>
                </a:solidFill>
                <a:latin typeface="方正兰亭黑_GBK"/>
                <a:ea typeface="方正兰亭黑_GBK"/>
              </a:rPr>
              <a:t>会员管理</a:t>
            </a:r>
            <a:endParaRPr lang="zh-CN" altLang="en-US" sz="1600">
              <a:solidFill>
                <a:schemeClr val="accent1"/>
              </a:solidFill>
              <a:latin typeface="方正兰亭黑_GBK"/>
              <a:ea typeface="方正兰亭黑_GBK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032788" y="522218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337511" y="183664"/>
            <a:ext cx="528375" cy="484787"/>
            <a:chOff x="1417110" y="1933669"/>
            <a:chExt cx="1827515" cy="1676757"/>
          </a:xfrm>
        </p:grpSpPr>
        <p:sp>
          <p:nvSpPr>
            <p:cNvPr id="14" name="椭圆 13"/>
            <p:cNvSpPr/>
            <p:nvPr/>
          </p:nvSpPr>
          <p:spPr>
            <a:xfrm>
              <a:off x="1491775" y="1933669"/>
              <a:ext cx="1676757" cy="1676757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686851" y="2118291"/>
              <a:ext cx="1307513" cy="1307513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772931" y="1944597"/>
              <a:ext cx="390517" cy="390517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417110" y="2261397"/>
              <a:ext cx="286781" cy="28678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1686851" y="3308201"/>
              <a:ext cx="220530" cy="22053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3016329" y="2979248"/>
              <a:ext cx="228296" cy="228296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5"/>
          <p:cNvSpPr txBox="1">
            <a:spLocks noChangeArrowheads="1"/>
          </p:cNvSpPr>
          <p:nvPr/>
        </p:nvSpPr>
        <p:spPr bwMode="auto">
          <a:xfrm>
            <a:off x="420024" y="278417"/>
            <a:ext cx="3738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smtClean="0">
                <a:solidFill>
                  <a:schemeClr val="bg1"/>
                </a:solidFill>
                <a:latin typeface="方正兰亭黑_GBK"/>
                <a:ea typeface="方正兰亭黑_GBK"/>
              </a:rPr>
              <a:t>01</a:t>
            </a:r>
            <a:endParaRPr lang="zh-CN" altLang="en-US" sz="1200">
              <a:solidFill>
                <a:schemeClr val="bg1"/>
              </a:solidFill>
              <a:latin typeface="方正兰亭黑_GBK"/>
              <a:ea typeface="方正兰亭黑_GBK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65475" y="520700"/>
            <a:ext cx="995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信用档案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微信图片_202110261353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9615" y="1508760"/>
            <a:ext cx="5283200" cy="2971800"/>
          </a:xfrm>
          <a:prstGeom prst="rect">
            <a:avLst/>
          </a:prstGeom>
        </p:spPr>
      </p:pic>
      <p:pic>
        <p:nvPicPr>
          <p:cNvPr id="6" name="图片 5" descr="微信图片_202110261353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490" y="746125"/>
            <a:ext cx="2225675" cy="3957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1491775" y="1933669"/>
            <a:ext cx="1676757" cy="1676757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686851" y="2118291"/>
            <a:ext cx="1307513" cy="1307513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5"/>
          <p:cNvSpPr txBox="1">
            <a:spLocks noChangeArrowheads="1"/>
          </p:cNvSpPr>
          <p:nvPr/>
        </p:nvSpPr>
        <p:spPr bwMode="auto">
          <a:xfrm>
            <a:off x="1926008" y="2356549"/>
            <a:ext cx="79756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800" b="1" smtClean="0">
                <a:solidFill>
                  <a:schemeClr val="bg1"/>
                </a:solidFill>
                <a:latin typeface="方正兰亭黑_GBK"/>
                <a:ea typeface="方正兰亭黑_GBK"/>
              </a:rPr>
              <a:t>02</a:t>
            </a:r>
            <a:endParaRPr lang="zh-CN" altLang="en-US" sz="4800" b="1">
              <a:solidFill>
                <a:schemeClr val="bg1"/>
              </a:solidFill>
              <a:latin typeface="方正兰亭黑_GBK"/>
              <a:ea typeface="方正兰亭黑_GBK"/>
            </a:endParaRPr>
          </a:p>
        </p:txBody>
      </p:sp>
      <p:sp>
        <p:nvSpPr>
          <p:cNvPr id="16" name="文本框 5"/>
          <p:cNvSpPr txBox="1">
            <a:spLocks noChangeArrowheads="1"/>
          </p:cNvSpPr>
          <p:nvPr/>
        </p:nvSpPr>
        <p:spPr bwMode="auto">
          <a:xfrm>
            <a:off x="3500261" y="1943644"/>
            <a:ext cx="119888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accent1"/>
                </a:solidFill>
                <a:latin typeface="方正兰亭黑_GBK"/>
                <a:ea typeface="方正兰亭黑_GBK"/>
              </a:rPr>
              <a:t>培训机制</a:t>
            </a:r>
            <a:endParaRPr lang="zh-CN" altLang="en-US" sz="2000">
              <a:solidFill>
                <a:schemeClr val="accent1"/>
              </a:solidFill>
              <a:latin typeface="方正兰亭黑_GBK"/>
              <a:ea typeface="方正兰亭黑_GBK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605703" y="2597940"/>
            <a:ext cx="34190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3605532" y="2773701"/>
            <a:ext cx="1111558" cy="305617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smtClean="0">
                <a:latin typeface="+mj-lt"/>
              </a:rPr>
              <a:t>PART TWO</a:t>
            </a:r>
            <a:endParaRPr lang="zh-CN" altLang="en-US" sz="1200">
              <a:latin typeface="+mj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772931" y="1944597"/>
            <a:ext cx="390517" cy="390517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417110" y="2261397"/>
            <a:ext cx="286781" cy="286781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273719" y="3647274"/>
            <a:ext cx="160345" cy="160345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686851" y="3308201"/>
            <a:ext cx="220530" cy="220530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3016329" y="2979248"/>
            <a:ext cx="228296" cy="228296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2839822" y="3599497"/>
            <a:ext cx="154542" cy="154542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252338" y="2979248"/>
            <a:ext cx="99708" cy="99708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1651"/>
            <a:ext cx="9144000" cy="513892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59410" y="3022600"/>
            <a:ext cx="550862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开展不定期信用宣讲及培训</a:t>
            </a:r>
            <a:endParaRPr lang="en-US" altLang="zh-CN" sz="14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协会</a:t>
            </a:r>
            <a:r>
              <a:rPr lang="en-US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信息速递</a:t>
            </a:r>
            <a:endParaRPr lang="en-US" altLang="zh-CN" sz="14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934511" y="183664"/>
            <a:ext cx="9956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>
                <a:solidFill>
                  <a:schemeClr val="accent1"/>
                </a:solidFill>
                <a:latin typeface="方正兰亭黑_GBK"/>
                <a:ea typeface="方正兰亭黑_GBK"/>
              </a:rPr>
              <a:t>培训机制</a:t>
            </a:r>
            <a:endParaRPr lang="zh-CN" altLang="en-US" sz="1600">
              <a:solidFill>
                <a:schemeClr val="accent1"/>
              </a:solidFill>
              <a:latin typeface="方正兰亭黑_GBK"/>
              <a:ea typeface="方正兰亭黑_GBK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032788" y="522218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337511" y="183664"/>
            <a:ext cx="528375" cy="484787"/>
            <a:chOff x="1417110" y="1933669"/>
            <a:chExt cx="1827515" cy="1676757"/>
          </a:xfrm>
        </p:grpSpPr>
        <p:sp>
          <p:nvSpPr>
            <p:cNvPr id="14" name="椭圆 13"/>
            <p:cNvSpPr/>
            <p:nvPr/>
          </p:nvSpPr>
          <p:spPr>
            <a:xfrm>
              <a:off x="1491775" y="1933669"/>
              <a:ext cx="1676757" cy="1676757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686851" y="2118291"/>
              <a:ext cx="1307513" cy="1307513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772931" y="1944597"/>
              <a:ext cx="390517" cy="390517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417110" y="2261397"/>
              <a:ext cx="286781" cy="28678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1686851" y="3308201"/>
              <a:ext cx="220530" cy="22053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3016329" y="2979248"/>
              <a:ext cx="228296" cy="228296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5"/>
          <p:cNvSpPr txBox="1">
            <a:spLocks noChangeArrowheads="1"/>
          </p:cNvSpPr>
          <p:nvPr/>
        </p:nvSpPr>
        <p:spPr bwMode="auto">
          <a:xfrm>
            <a:off x="420024" y="278417"/>
            <a:ext cx="335280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smtClean="0">
                <a:solidFill>
                  <a:schemeClr val="bg1"/>
                </a:solidFill>
                <a:latin typeface="方正兰亭黑_GBK"/>
                <a:ea typeface="方正兰亭黑_GBK"/>
              </a:rPr>
              <a:t>02</a:t>
            </a:r>
            <a:endParaRPr lang="zh-CN" altLang="en-US" sz="1200">
              <a:solidFill>
                <a:schemeClr val="bg1"/>
              </a:solidFill>
              <a:latin typeface="方正兰亭黑_GBK"/>
              <a:ea typeface="方正兰亭黑_GBK"/>
            </a:endParaRPr>
          </a:p>
        </p:txBody>
      </p:sp>
      <p:pic>
        <p:nvPicPr>
          <p:cNvPr id="9" name="图片占位符 8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0" y="1142365"/>
            <a:ext cx="6001385" cy="175958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a2b070d7-4b11-45d4-8af4-e9ce549e024a}"/>
  <p:tag name="TABLE_ENDDRAG_ORIGIN_RECT" val="277*273"/>
  <p:tag name="TABLE_ENDDRAG_RECT" val="420*47*277*273"/>
  <p:tag name="TABLE_AUTOADJUST_FLAG" val="1"/>
</p:tagLst>
</file>

<file path=ppt/tags/tag2.xml><?xml version="1.0" encoding="utf-8"?>
<p:tagLst xmlns:p="http://schemas.openxmlformats.org/presentationml/2006/main">
  <p:tag name="KSO_WM_UNIT_TABLE_BEAUTIFY" val="smartTable{e50e0d61-719f-48bf-a78e-bf20405f585b}"/>
  <p:tag name="TABLE_ENDDRAG_ORIGIN_RECT" val="657*354"/>
  <p:tag name="TABLE_ENDDRAG_RECT" val="34*28*657*354"/>
  <p:tag name="TABLE_AUTOADJUST_FLAG" val="1"/>
</p:tagLst>
</file>

<file path=ppt/tags/tag3.xml><?xml version="1.0" encoding="utf-8"?>
<p:tagLst xmlns:p="http://schemas.openxmlformats.org/presentationml/2006/main">
  <p:tag name="KSO_WM_UNIT_TABLE_BEAUTIFY" val="smartTable{cfcae0a9-7153-4eaa-b322-fcf28ecb1c3f}"/>
  <p:tag name="TABLE_ENDDRAG_ORIGIN_RECT" val="674*339"/>
  <p:tag name="TABLE_ENDDRAG_RECT" val="23*45*674*339"/>
  <p:tag name="TABLE_AUTOADJUST_FLAG" val="1"/>
</p:tagLst>
</file>

<file path=ppt/tags/tag4.xml><?xml version="1.0" encoding="utf-8"?>
<p:tagLst xmlns:p="http://schemas.openxmlformats.org/presentationml/2006/main">
  <p:tag name="KSO_WM_UNIT_TABLE_BEAUTIFY" val="smartTable{1b25a66a-c03a-4b26-850c-e00b4f3a92d8}"/>
  <p:tag name="TABLE_ENDDRAG_ORIGIN_RECT" val="539*334"/>
  <p:tag name="TABLE_ENDDRAG_RECT" val="22*54*539*334"/>
</p:tagLst>
</file>

<file path=ppt/tags/tag5.xml><?xml version="1.0" encoding="utf-8"?>
<p:tagLst xmlns:p="http://schemas.openxmlformats.org/presentationml/2006/main">
  <p:tag name="KSO_WM_UNIT_PLACING_PICTURE_USER_VIEWPORT" val="{&quot;height&quot;:11505,&quot;width&quot;:9255}"/>
</p:tagLst>
</file>

<file path=ppt/theme/theme1.xml><?xml version="1.0" encoding="utf-8"?>
<a:theme xmlns:a="http://schemas.openxmlformats.org/drawingml/2006/main" name="Office 主题">
  <a:themeElements>
    <a:clrScheme name="简约质感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7506E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954F72"/>
      </a:folHlink>
    </a:clrScheme>
    <a:fontScheme name="常用3">
      <a:majorFont>
        <a:latin typeface="Arial"/>
        <a:ea typeface="微软雅黑"/>
        <a:cs typeface=""/>
      </a:majorFont>
      <a:minorFont>
        <a:latin typeface="Calibri Light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蓝色沉稳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4E79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1">
      <a:majorFont>
        <a:latin typeface="Calibri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7889</Words>
  <Application>WPS 演示</Application>
  <PresentationFormat>全屏显示(16:9)</PresentationFormat>
  <Paragraphs>1785</Paragraphs>
  <Slides>30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49" baseType="lpstr">
      <vt:lpstr>Arial</vt:lpstr>
      <vt:lpstr>宋体</vt:lpstr>
      <vt:lpstr>Wingdings</vt:lpstr>
      <vt:lpstr>Calibri Light</vt:lpstr>
      <vt:lpstr>方正宋刻本秀楷简体</vt:lpstr>
      <vt:lpstr>华文琥珀</vt:lpstr>
      <vt:lpstr>方正兰亭黑_GBK</vt:lpstr>
      <vt:lpstr>黑体</vt:lpstr>
      <vt:lpstr>微软雅黑</vt:lpstr>
      <vt:lpstr>Gill Sans</vt:lpstr>
      <vt:lpstr>微软雅黑 Light</vt:lpstr>
      <vt:lpstr>Arial Unicode MS</vt:lpstr>
      <vt:lpstr>Calibri</vt:lpstr>
      <vt:lpstr>Open Sans</vt:lpstr>
      <vt:lpstr>Segoe Print</vt:lpstr>
      <vt:lpstr>Microsoft YaHei UI</vt:lpstr>
      <vt:lpstr>Calibri</vt:lpstr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宁美</cp:lastModifiedBy>
  <cp:revision>1264</cp:revision>
  <dcterms:created xsi:type="dcterms:W3CDTF">2016-04-24T15:52:00Z</dcterms:created>
  <dcterms:modified xsi:type="dcterms:W3CDTF">2021-11-10T01:36:50Z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BCB50151B6FD4D63989B6D60558CBD5F</vt:lpwstr>
  </property>
</Properties>
</file>